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6" r:id="rId3"/>
    <p:sldMasterId id="2147483691" r:id="rId4"/>
    <p:sldMasterId id="2147483705" r:id="rId5"/>
    <p:sldMasterId id="2147483723" r:id="rId6"/>
  </p:sldMasterIdLst>
  <p:notesMasterIdLst>
    <p:notesMasterId r:id="rId97"/>
  </p:notesMasterIdLst>
  <p:sldIdLst>
    <p:sldId id="257" r:id="rId7"/>
    <p:sldId id="362" r:id="rId8"/>
    <p:sldId id="428" r:id="rId9"/>
    <p:sldId id="474" r:id="rId10"/>
    <p:sldId id="438" r:id="rId11"/>
    <p:sldId id="470" r:id="rId12"/>
    <p:sldId id="469" r:id="rId13"/>
    <p:sldId id="471" r:id="rId14"/>
    <p:sldId id="439" r:id="rId15"/>
    <p:sldId id="440" r:id="rId16"/>
    <p:sldId id="441" r:id="rId17"/>
    <p:sldId id="442" r:id="rId18"/>
    <p:sldId id="443" r:id="rId19"/>
    <p:sldId id="444" r:id="rId20"/>
    <p:sldId id="445" r:id="rId21"/>
    <p:sldId id="446" r:id="rId22"/>
    <p:sldId id="447" r:id="rId23"/>
    <p:sldId id="448" r:id="rId24"/>
    <p:sldId id="449" r:id="rId25"/>
    <p:sldId id="452" r:id="rId26"/>
    <p:sldId id="453" r:id="rId27"/>
    <p:sldId id="454" r:id="rId28"/>
    <p:sldId id="456" r:id="rId29"/>
    <p:sldId id="467" r:id="rId30"/>
    <p:sldId id="472" r:id="rId31"/>
    <p:sldId id="473" r:id="rId32"/>
    <p:sldId id="398" r:id="rId33"/>
    <p:sldId id="364" r:id="rId34"/>
    <p:sldId id="365" r:id="rId35"/>
    <p:sldId id="373" r:id="rId36"/>
    <p:sldId id="417" r:id="rId37"/>
    <p:sldId id="397" r:id="rId38"/>
    <p:sldId id="393" r:id="rId39"/>
    <p:sldId id="405" r:id="rId40"/>
    <p:sldId id="370" r:id="rId41"/>
    <p:sldId id="371" r:id="rId42"/>
    <p:sldId id="394" r:id="rId43"/>
    <p:sldId id="260" r:id="rId44"/>
    <p:sldId id="261" r:id="rId45"/>
    <p:sldId id="262" r:id="rId46"/>
    <p:sldId id="263" r:id="rId47"/>
    <p:sldId id="418" r:id="rId48"/>
    <p:sldId id="419" r:id="rId49"/>
    <p:sldId id="264" r:id="rId50"/>
    <p:sldId id="272" r:id="rId51"/>
    <p:sldId id="273" r:id="rId52"/>
    <p:sldId id="274" r:id="rId53"/>
    <p:sldId id="275" r:id="rId54"/>
    <p:sldId id="276" r:id="rId55"/>
    <p:sldId id="277" r:id="rId56"/>
    <p:sldId id="278" r:id="rId57"/>
    <p:sldId id="279" r:id="rId58"/>
    <p:sldId id="280" r:id="rId59"/>
    <p:sldId id="281" r:id="rId60"/>
    <p:sldId id="377" r:id="rId61"/>
    <p:sldId id="381" r:id="rId62"/>
    <p:sldId id="382" r:id="rId63"/>
    <p:sldId id="282" r:id="rId64"/>
    <p:sldId id="283" r:id="rId65"/>
    <p:sldId id="284" r:id="rId66"/>
    <p:sldId id="285" r:id="rId67"/>
    <p:sldId id="286" r:id="rId68"/>
    <p:sldId id="287" r:id="rId69"/>
    <p:sldId id="288" r:id="rId70"/>
    <p:sldId id="289" r:id="rId71"/>
    <p:sldId id="290" r:id="rId72"/>
    <p:sldId id="423" r:id="rId73"/>
    <p:sldId id="424" r:id="rId74"/>
    <p:sldId id="291" r:id="rId75"/>
    <p:sldId id="410" r:id="rId76"/>
    <p:sldId id="411" r:id="rId77"/>
    <p:sldId id="412" r:id="rId78"/>
    <p:sldId id="401" r:id="rId79"/>
    <p:sldId id="300" r:id="rId80"/>
    <p:sldId id="402" r:id="rId81"/>
    <p:sldId id="425" r:id="rId82"/>
    <p:sldId id="475" r:id="rId83"/>
    <p:sldId id="476" r:id="rId84"/>
    <p:sldId id="477" r:id="rId85"/>
    <p:sldId id="478" r:id="rId86"/>
    <p:sldId id="479" r:id="rId87"/>
    <p:sldId id="480" r:id="rId88"/>
    <p:sldId id="481" r:id="rId89"/>
    <p:sldId id="482" r:id="rId90"/>
    <p:sldId id="483" r:id="rId91"/>
    <p:sldId id="484" r:id="rId92"/>
    <p:sldId id="485" r:id="rId93"/>
    <p:sldId id="375" r:id="rId94"/>
    <p:sldId id="387" r:id="rId95"/>
    <p:sldId id="486" r:id="rId9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684" y="-10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2338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presProps" Target="presProps.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oleObject" Target="&#12502;&#12483;&#12463;2"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2502;&#12483;&#12463;2"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miku:Desktop:&#22259;&#3492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miku:Desktop:&#22259;&#3492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Macintosh%20HD:Users:miku:Desktop:&#22259;&#34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percentStacked"/>
        <c:varyColors val="0"/>
        <c:ser>
          <c:idx val="0"/>
          <c:order val="0"/>
          <c:tx>
            <c:strRef>
              <c:f>図表４!$A$13</c:f>
              <c:strCache>
                <c:ptCount val="1"/>
                <c:pt idx="0">
                  <c:v>よく知っている</c:v>
                </c:pt>
              </c:strCache>
            </c:strRef>
          </c:tx>
          <c:invertIfNegative val="0"/>
          <c:cat>
            <c:strRef>
              <c:f>図表４!$B$11:$I$12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図表４!$B$13:$I$13</c:f>
              <c:numCache>
                <c:formatCode>General</c:formatCode>
                <c:ptCount val="8"/>
                <c:pt idx="0">
                  <c:v>7.8</c:v>
                </c:pt>
                <c:pt idx="1">
                  <c:v>6.8</c:v>
                </c:pt>
                <c:pt idx="2">
                  <c:v>5.3</c:v>
                </c:pt>
                <c:pt idx="3">
                  <c:v>6.1</c:v>
                </c:pt>
                <c:pt idx="4">
                  <c:v>15.3</c:v>
                </c:pt>
                <c:pt idx="5">
                  <c:v>10.1</c:v>
                </c:pt>
                <c:pt idx="6">
                  <c:v>14</c:v>
                </c:pt>
                <c:pt idx="7">
                  <c:v>33</c:v>
                </c:pt>
              </c:numCache>
            </c:numRef>
          </c:val>
          <c:extLst xmlns:c16r2="http://schemas.microsoft.com/office/drawing/2015/06/chart">
            <c:ext xmlns:c16="http://schemas.microsoft.com/office/drawing/2014/chart" uri="{C3380CC4-5D6E-409C-BE32-E72D297353CC}">
              <c16:uniqueId val="{00000000-01DD-4CCB-9A93-745A7BC6D33E}"/>
            </c:ext>
          </c:extLst>
        </c:ser>
        <c:ser>
          <c:idx val="1"/>
          <c:order val="1"/>
          <c:tx>
            <c:strRef>
              <c:f>図表４!$A$14</c:f>
              <c:strCache>
                <c:ptCount val="1"/>
                <c:pt idx="0">
                  <c:v>知っている</c:v>
                </c:pt>
              </c:strCache>
            </c:strRef>
          </c:tx>
          <c:invertIfNegative val="0"/>
          <c:cat>
            <c:strRef>
              <c:f>図表４!$B$11:$I$12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図表４!$B$14:$I$14</c:f>
              <c:numCache>
                <c:formatCode>General</c:formatCode>
                <c:ptCount val="8"/>
                <c:pt idx="0">
                  <c:v>10.8</c:v>
                </c:pt>
                <c:pt idx="1">
                  <c:v>10.7</c:v>
                </c:pt>
                <c:pt idx="2">
                  <c:v>11.5</c:v>
                </c:pt>
                <c:pt idx="3">
                  <c:v>10.9</c:v>
                </c:pt>
                <c:pt idx="4">
                  <c:v>19.600000000000001</c:v>
                </c:pt>
                <c:pt idx="5">
                  <c:v>14.6</c:v>
                </c:pt>
                <c:pt idx="6">
                  <c:v>20.5</c:v>
                </c:pt>
                <c:pt idx="7">
                  <c:v>30.8</c:v>
                </c:pt>
              </c:numCache>
            </c:numRef>
          </c:val>
          <c:extLst xmlns:c16r2="http://schemas.microsoft.com/office/drawing/2015/06/chart">
            <c:ext xmlns:c16="http://schemas.microsoft.com/office/drawing/2014/chart" uri="{C3380CC4-5D6E-409C-BE32-E72D297353CC}">
              <c16:uniqueId val="{00000001-01DD-4CCB-9A93-745A7BC6D33E}"/>
            </c:ext>
          </c:extLst>
        </c:ser>
        <c:ser>
          <c:idx val="2"/>
          <c:order val="2"/>
          <c:tx>
            <c:strRef>
              <c:f>図表４!$A$15</c:f>
              <c:strCache>
                <c:ptCount val="1"/>
                <c:pt idx="0">
                  <c:v>少しは知っている</c:v>
                </c:pt>
              </c:strCache>
            </c:strRef>
          </c:tx>
          <c:invertIfNegative val="0"/>
          <c:cat>
            <c:strRef>
              <c:f>図表４!$B$11:$I$12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図表４!$B$15:$I$15</c:f>
              <c:numCache>
                <c:formatCode>General</c:formatCode>
                <c:ptCount val="8"/>
                <c:pt idx="0">
                  <c:v>11.2</c:v>
                </c:pt>
                <c:pt idx="1">
                  <c:v>11</c:v>
                </c:pt>
                <c:pt idx="2">
                  <c:v>11.1</c:v>
                </c:pt>
                <c:pt idx="3">
                  <c:v>11.3</c:v>
                </c:pt>
                <c:pt idx="4">
                  <c:v>17.399999999999999</c:v>
                </c:pt>
                <c:pt idx="5">
                  <c:v>14.1</c:v>
                </c:pt>
                <c:pt idx="6">
                  <c:v>19.600000000000001</c:v>
                </c:pt>
                <c:pt idx="7">
                  <c:v>20</c:v>
                </c:pt>
              </c:numCache>
            </c:numRef>
          </c:val>
          <c:extLst xmlns:c16r2="http://schemas.microsoft.com/office/drawing/2015/06/chart">
            <c:ext xmlns:c16="http://schemas.microsoft.com/office/drawing/2014/chart" uri="{C3380CC4-5D6E-409C-BE32-E72D297353CC}">
              <c16:uniqueId val="{00000002-01DD-4CCB-9A93-745A7BC6D33E}"/>
            </c:ext>
          </c:extLst>
        </c:ser>
        <c:ser>
          <c:idx val="3"/>
          <c:order val="3"/>
          <c:tx>
            <c:strRef>
              <c:f>図表４!$A$16</c:f>
              <c:strCache>
                <c:ptCount val="1"/>
                <c:pt idx="0">
                  <c:v>社名だけは知っている</c:v>
                </c:pt>
              </c:strCache>
            </c:strRef>
          </c:tx>
          <c:invertIfNegative val="0"/>
          <c:cat>
            <c:strRef>
              <c:f>図表４!$B$11:$I$12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図表４!$B$16:$I$16</c:f>
              <c:numCache>
                <c:formatCode>General</c:formatCode>
                <c:ptCount val="8"/>
                <c:pt idx="0">
                  <c:v>15.1</c:v>
                </c:pt>
                <c:pt idx="1">
                  <c:v>16.3</c:v>
                </c:pt>
                <c:pt idx="2">
                  <c:v>14.1</c:v>
                </c:pt>
                <c:pt idx="3">
                  <c:v>15</c:v>
                </c:pt>
                <c:pt idx="4">
                  <c:v>19.399999999999999</c:v>
                </c:pt>
                <c:pt idx="5">
                  <c:v>20.100000000000001</c:v>
                </c:pt>
                <c:pt idx="6">
                  <c:v>20.399999999999999</c:v>
                </c:pt>
                <c:pt idx="7">
                  <c:v>12</c:v>
                </c:pt>
              </c:numCache>
            </c:numRef>
          </c:val>
          <c:extLst xmlns:c16r2="http://schemas.microsoft.com/office/drawing/2015/06/chart">
            <c:ext xmlns:c16="http://schemas.microsoft.com/office/drawing/2014/chart" uri="{C3380CC4-5D6E-409C-BE32-E72D297353CC}">
              <c16:uniqueId val="{00000003-01DD-4CCB-9A93-745A7BC6D33E}"/>
            </c:ext>
          </c:extLst>
        </c:ser>
        <c:ser>
          <c:idx val="5"/>
          <c:order val="4"/>
          <c:tx>
            <c:strRef>
              <c:f>図表４!$A$17</c:f>
              <c:strCache>
                <c:ptCount val="1"/>
                <c:pt idx="0">
                  <c:v>聞いたことがない</c:v>
                </c:pt>
              </c:strCache>
            </c:strRef>
          </c:tx>
          <c:spPr>
            <a:solidFill>
              <a:schemeClr val="bg1"/>
            </a:solidFill>
          </c:spPr>
          <c:invertIfNegative val="0"/>
          <c:cat>
            <c:strRef>
              <c:f>図表４!$B$11:$I$12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図表４!$B$17:$I$17</c:f>
              <c:numCache>
                <c:formatCode>General</c:formatCode>
                <c:ptCount val="8"/>
                <c:pt idx="0">
                  <c:v>55.1</c:v>
                </c:pt>
                <c:pt idx="1">
                  <c:v>55.2</c:v>
                </c:pt>
                <c:pt idx="2">
                  <c:v>58.1</c:v>
                </c:pt>
                <c:pt idx="3">
                  <c:v>56.8</c:v>
                </c:pt>
                <c:pt idx="4">
                  <c:v>28.3</c:v>
                </c:pt>
                <c:pt idx="5">
                  <c:v>41.1</c:v>
                </c:pt>
                <c:pt idx="6">
                  <c:v>25.5</c:v>
                </c:pt>
                <c:pt idx="7">
                  <c:v>4.0999999999999996</c:v>
                </c:pt>
              </c:numCache>
            </c:numRef>
          </c:val>
          <c:extLst xmlns:c16r2="http://schemas.microsoft.com/office/drawing/2015/06/chart">
            <c:ext xmlns:c16="http://schemas.microsoft.com/office/drawing/2014/chart" uri="{C3380CC4-5D6E-409C-BE32-E72D297353CC}">
              <c16:uniqueId val="{00000004-01DD-4CCB-9A93-745A7BC6D33E}"/>
            </c:ext>
          </c:extLst>
        </c:ser>
        <c:dLbls>
          <c:showLegendKey val="0"/>
          <c:showVal val="0"/>
          <c:showCatName val="0"/>
          <c:showSerName val="0"/>
          <c:showPercent val="0"/>
          <c:showBubbleSize val="0"/>
        </c:dLbls>
        <c:gapWidth val="150"/>
        <c:overlap val="100"/>
        <c:axId val="208945152"/>
        <c:axId val="131469248"/>
      </c:barChart>
      <c:catAx>
        <c:axId val="208945152"/>
        <c:scaling>
          <c:orientation val="minMax"/>
        </c:scaling>
        <c:delete val="0"/>
        <c:axPos val="l"/>
        <c:numFmt formatCode="General" sourceLinked="0"/>
        <c:majorTickMark val="out"/>
        <c:minorTickMark val="none"/>
        <c:tickLblPos val="nextTo"/>
        <c:txPr>
          <a:bodyPr/>
          <a:lstStyle/>
          <a:p>
            <a:pPr>
              <a:defRPr sz="1200"/>
            </a:pPr>
            <a:endParaRPr lang="ja-JP"/>
          </a:p>
        </c:txPr>
        <c:crossAx val="131469248"/>
        <c:crosses val="autoZero"/>
        <c:auto val="1"/>
        <c:lblAlgn val="ctr"/>
        <c:lblOffset val="100"/>
        <c:noMultiLvlLbl val="0"/>
      </c:catAx>
      <c:valAx>
        <c:axId val="131469248"/>
        <c:scaling>
          <c:orientation val="minMax"/>
        </c:scaling>
        <c:delete val="0"/>
        <c:axPos val="b"/>
        <c:majorGridlines/>
        <c:numFmt formatCode="0%" sourceLinked="1"/>
        <c:majorTickMark val="out"/>
        <c:minorTickMark val="none"/>
        <c:tickLblPos val="nextTo"/>
        <c:txPr>
          <a:bodyPr/>
          <a:lstStyle/>
          <a:p>
            <a:pPr>
              <a:defRPr sz="1200"/>
            </a:pPr>
            <a:endParaRPr lang="ja-JP"/>
          </a:p>
        </c:txPr>
        <c:crossAx val="208945152"/>
        <c:crosses val="autoZero"/>
        <c:crossBetween val="between"/>
      </c:valAx>
    </c:plotArea>
    <c:legend>
      <c:legendPos val="r"/>
      <c:layout/>
      <c:overlay val="0"/>
      <c:txPr>
        <a:bodyPr/>
        <a:lstStyle/>
        <a:p>
          <a:pPr>
            <a:defRPr sz="1200"/>
          </a:pPr>
          <a:endParaRPr lang="ja-JP"/>
        </a:p>
      </c:txPr>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percentStacked"/>
        <c:varyColors val="0"/>
        <c:ser>
          <c:idx val="0"/>
          <c:order val="0"/>
          <c:tx>
            <c:strRef>
              <c:f>図表５!$A$13</c:f>
              <c:strCache>
                <c:ptCount val="1"/>
                <c:pt idx="0">
                  <c:v>よく知っている</c:v>
                </c:pt>
              </c:strCache>
            </c:strRef>
          </c:tx>
          <c:invertIfNegative val="0"/>
          <c:cat>
            <c:strRef>
              <c:f>図表５!$B$11:$I$12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図表５!$B$13:$I$13</c:f>
              <c:numCache>
                <c:formatCode>General</c:formatCode>
                <c:ptCount val="8"/>
                <c:pt idx="0">
                  <c:v>10.3</c:v>
                </c:pt>
                <c:pt idx="1">
                  <c:v>10</c:v>
                </c:pt>
                <c:pt idx="2">
                  <c:v>6.7</c:v>
                </c:pt>
                <c:pt idx="3">
                  <c:v>8.1999999999999993</c:v>
                </c:pt>
                <c:pt idx="4">
                  <c:v>14.8</c:v>
                </c:pt>
                <c:pt idx="5">
                  <c:v>13.2</c:v>
                </c:pt>
                <c:pt idx="6">
                  <c:v>15.8</c:v>
                </c:pt>
                <c:pt idx="7">
                  <c:v>29.3</c:v>
                </c:pt>
              </c:numCache>
            </c:numRef>
          </c:val>
          <c:extLst xmlns:c16r2="http://schemas.microsoft.com/office/drawing/2015/06/chart">
            <c:ext xmlns:c16="http://schemas.microsoft.com/office/drawing/2014/chart" uri="{C3380CC4-5D6E-409C-BE32-E72D297353CC}">
              <c16:uniqueId val="{00000000-C5D9-4B31-AD17-98E90E6ADD3B}"/>
            </c:ext>
          </c:extLst>
        </c:ser>
        <c:ser>
          <c:idx val="1"/>
          <c:order val="1"/>
          <c:tx>
            <c:strRef>
              <c:f>図表５!$A$14</c:f>
              <c:strCache>
                <c:ptCount val="1"/>
                <c:pt idx="0">
                  <c:v>知っている</c:v>
                </c:pt>
              </c:strCache>
            </c:strRef>
          </c:tx>
          <c:invertIfNegative val="0"/>
          <c:cat>
            <c:strRef>
              <c:f>図表５!$B$11:$I$12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図表５!$B$14:$I$14</c:f>
              <c:numCache>
                <c:formatCode>General</c:formatCode>
                <c:ptCount val="8"/>
                <c:pt idx="0">
                  <c:v>13.1</c:v>
                </c:pt>
                <c:pt idx="1">
                  <c:v>15</c:v>
                </c:pt>
                <c:pt idx="2">
                  <c:v>16</c:v>
                </c:pt>
                <c:pt idx="3">
                  <c:v>16</c:v>
                </c:pt>
                <c:pt idx="4">
                  <c:v>17.899999999999999</c:v>
                </c:pt>
                <c:pt idx="5">
                  <c:v>15.9</c:v>
                </c:pt>
                <c:pt idx="6">
                  <c:v>24.3</c:v>
                </c:pt>
                <c:pt idx="7">
                  <c:v>31.9</c:v>
                </c:pt>
              </c:numCache>
            </c:numRef>
          </c:val>
          <c:extLst xmlns:c16r2="http://schemas.microsoft.com/office/drawing/2015/06/chart">
            <c:ext xmlns:c16="http://schemas.microsoft.com/office/drawing/2014/chart" uri="{C3380CC4-5D6E-409C-BE32-E72D297353CC}">
              <c16:uniqueId val="{00000001-C5D9-4B31-AD17-98E90E6ADD3B}"/>
            </c:ext>
          </c:extLst>
        </c:ser>
        <c:ser>
          <c:idx val="2"/>
          <c:order val="2"/>
          <c:tx>
            <c:strRef>
              <c:f>図表５!$A$15</c:f>
              <c:strCache>
                <c:ptCount val="1"/>
                <c:pt idx="0">
                  <c:v>少しは知っている</c:v>
                </c:pt>
              </c:strCache>
            </c:strRef>
          </c:tx>
          <c:invertIfNegative val="0"/>
          <c:cat>
            <c:strRef>
              <c:f>図表５!$B$11:$I$12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図表５!$B$15:$I$15</c:f>
              <c:numCache>
                <c:formatCode>General</c:formatCode>
                <c:ptCount val="8"/>
                <c:pt idx="0">
                  <c:v>15</c:v>
                </c:pt>
                <c:pt idx="1">
                  <c:v>14.7</c:v>
                </c:pt>
                <c:pt idx="2">
                  <c:v>14.6</c:v>
                </c:pt>
                <c:pt idx="3">
                  <c:v>14.6</c:v>
                </c:pt>
                <c:pt idx="4">
                  <c:v>15.3</c:v>
                </c:pt>
                <c:pt idx="5">
                  <c:v>16.8</c:v>
                </c:pt>
                <c:pt idx="6">
                  <c:v>22.1</c:v>
                </c:pt>
                <c:pt idx="7">
                  <c:v>20.3</c:v>
                </c:pt>
              </c:numCache>
            </c:numRef>
          </c:val>
          <c:extLst xmlns:c16r2="http://schemas.microsoft.com/office/drawing/2015/06/chart">
            <c:ext xmlns:c16="http://schemas.microsoft.com/office/drawing/2014/chart" uri="{C3380CC4-5D6E-409C-BE32-E72D297353CC}">
              <c16:uniqueId val="{00000002-C5D9-4B31-AD17-98E90E6ADD3B}"/>
            </c:ext>
          </c:extLst>
        </c:ser>
        <c:ser>
          <c:idx val="3"/>
          <c:order val="3"/>
          <c:tx>
            <c:strRef>
              <c:f>図表５!$A$16</c:f>
              <c:strCache>
                <c:ptCount val="1"/>
                <c:pt idx="0">
                  <c:v>社名だけは知っている</c:v>
                </c:pt>
              </c:strCache>
            </c:strRef>
          </c:tx>
          <c:invertIfNegative val="0"/>
          <c:cat>
            <c:strRef>
              <c:f>図表５!$B$11:$I$12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図表５!$B$16:$I$16</c:f>
              <c:numCache>
                <c:formatCode>General</c:formatCode>
                <c:ptCount val="8"/>
                <c:pt idx="0">
                  <c:v>17.600000000000001</c:v>
                </c:pt>
                <c:pt idx="1">
                  <c:v>20.8</c:v>
                </c:pt>
                <c:pt idx="2">
                  <c:v>18.100000000000001</c:v>
                </c:pt>
                <c:pt idx="3">
                  <c:v>19.8</c:v>
                </c:pt>
                <c:pt idx="4">
                  <c:v>19</c:v>
                </c:pt>
                <c:pt idx="5">
                  <c:v>20.8</c:v>
                </c:pt>
                <c:pt idx="6">
                  <c:v>19.5</c:v>
                </c:pt>
                <c:pt idx="7">
                  <c:v>13.2</c:v>
                </c:pt>
              </c:numCache>
            </c:numRef>
          </c:val>
          <c:extLst xmlns:c16r2="http://schemas.microsoft.com/office/drawing/2015/06/chart">
            <c:ext xmlns:c16="http://schemas.microsoft.com/office/drawing/2014/chart" uri="{C3380CC4-5D6E-409C-BE32-E72D297353CC}">
              <c16:uniqueId val="{00000003-C5D9-4B31-AD17-98E90E6ADD3B}"/>
            </c:ext>
          </c:extLst>
        </c:ser>
        <c:ser>
          <c:idx val="5"/>
          <c:order val="4"/>
          <c:tx>
            <c:strRef>
              <c:f>図表５!$A$17</c:f>
              <c:strCache>
                <c:ptCount val="1"/>
                <c:pt idx="0">
                  <c:v>聞いたことがない</c:v>
                </c:pt>
              </c:strCache>
            </c:strRef>
          </c:tx>
          <c:spPr>
            <a:solidFill>
              <a:schemeClr val="bg1"/>
            </a:solidFill>
          </c:spPr>
          <c:invertIfNegative val="0"/>
          <c:cat>
            <c:strRef>
              <c:f>図表５!$B$11:$I$12</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図表５!$B$17:$I$17</c:f>
              <c:numCache>
                <c:formatCode>General</c:formatCode>
                <c:ptCount val="8"/>
                <c:pt idx="0">
                  <c:v>44</c:v>
                </c:pt>
                <c:pt idx="1">
                  <c:v>39.5</c:v>
                </c:pt>
                <c:pt idx="2">
                  <c:v>44.6</c:v>
                </c:pt>
                <c:pt idx="3">
                  <c:v>41.4</c:v>
                </c:pt>
                <c:pt idx="4">
                  <c:v>32.9</c:v>
                </c:pt>
                <c:pt idx="5">
                  <c:v>33.299999999999997</c:v>
                </c:pt>
                <c:pt idx="6">
                  <c:v>18.399999999999999</c:v>
                </c:pt>
                <c:pt idx="7">
                  <c:v>5.3</c:v>
                </c:pt>
              </c:numCache>
            </c:numRef>
          </c:val>
          <c:extLst xmlns:c16r2="http://schemas.microsoft.com/office/drawing/2015/06/chart">
            <c:ext xmlns:c16="http://schemas.microsoft.com/office/drawing/2014/chart" uri="{C3380CC4-5D6E-409C-BE32-E72D297353CC}">
              <c16:uniqueId val="{00000004-C5D9-4B31-AD17-98E90E6ADD3B}"/>
            </c:ext>
          </c:extLst>
        </c:ser>
        <c:dLbls>
          <c:showLegendKey val="0"/>
          <c:showVal val="0"/>
          <c:showCatName val="0"/>
          <c:showSerName val="0"/>
          <c:showPercent val="0"/>
          <c:showBubbleSize val="0"/>
        </c:dLbls>
        <c:gapWidth val="150"/>
        <c:overlap val="100"/>
        <c:axId val="208947200"/>
        <c:axId val="131475712"/>
      </c:barChart>
      <c:catAx>
        <c:axId val="208947200"/>
        <c:scaling>
          <c:orientation val="minMax"/>
        </c:scaling>
        <c:delete val="0"/>
        <c:axPos val="l"/>
        <c:numFmt formatCode="General" sourceLinked="0"/>
        <c:majorTickMark val="out"/>
        <c:minorTickMark val="none"/>
        <c:tickLblPos val="nextTo"/>
        <c:txPr>
          <a:bodyPr/>
          <a:lstStyle/>
          <a:p>
            <a:pPr>
              <a:defRPr sz="1200"/>
            </a:pPr>
            <a:endParaRPr lang="ja-JP"/>
          </a:p>
        </c:txPr>
        <c:crossAx val="131475712"/>
        <c:crosses val="autoZero"/>
        <c:auto val="1"/>
        <c:lblAlgn val="ctr"/>
        <c:lblOffset val="100"/>
        <c:noMultiLvlLbl val="0"/>
      </c:catAx>
      <c:valAx>
        <c:axId val="131475712"/>
        <c:scaling>
          <c:orientation val="minMax"/>
        </c:scaling>
        <c:delete val="0"/>
        <c:axPos val="b"/>
        <c:majorGridlines/>
        <c:numFmt formatCode="0%" sourceLinked="1"/>
        <c:majorTickMark val="out"/>
        <c:minorTickMark val="none"/>
        <c:tickLblPos val="nextTo"/>
        <c:txPr>
          <a:bodyPr/>
          <a:lstStyle/>
          <a:p>
            <a:pPr>
              <a:defRPr sz="1200"/>
            </a:pPr>
            <a:endParaRPr lang="ja-JP"/>
          </a:p>
        </c:txPr>
        <c:crossAx val="208947200"/>
        <c:crosses val="autoZero"/>
        <c:crossBetween val="between"/>
      </c:valAx>
    </c:plotArea>
    <c:legend>
      <c:legendPos val="r"/>
      <c:layout/>
      <c:overlay val="0"/>
      <c:txPr>
        <a:bodyPr/>
        <a:lstStyle/>
        <a:p>
          <a:pPr>
            <a:defRPr sz="1200"/>
          </a:pPr>
          <a:endParaRPr lang="ja-JP"/>
        </a:p>
      </c:txPr>
    </c:legend>
    <c:plotVisOnly val="1"/>
    <c:dispBlanksAs val="gap"/>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図表６!$A$10</c:f>
              <c:strCache>
                <c:ptCount val="1"/>
                <c:pt idx="0">
                  <c:v>全 体</c:v>
                </c:pt>
              </c:strCache>
            </c:strRef>
          </c:tx>
          <c:invertIfNegative val="0"/>
          <c:cat>
            <c:strRef>
              <c:f>図表６!$B$8:$I$9</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図表６!$B$10:$I$10</c:f>
              <c:numCache>
                <c:formatCode>General</c:formatCode>
                <c:ptCount val="8"/>
                <c:pt idx="0">
                  <c:v>22</c:v>
                </c:pt>
                <c:pt idx="1">
                  <c:v>13.3</c:v>
                </c:pt>
                <c:pt idx="2">
                  <c:v>7.3</c:v>
                </c:pt>
                <c:pt idx="3">
                  <c:v>7.9</c:v>
                </c:pt>
                <c:pt idx="4">
                  <c:v>34.1</c:v>
                </c:pt>
                <c:pt idx="5">
                  <c:v>17.8</c:v>
                </c:pt>
                <c:pt idx="6">
                  <c:v>30.1</c:v>
                </c:pt>
                <c:pt idx="7">
                  <c:v>59.7</c:v>
                </c:pt>
              </c:numCache>
            </c:numRef>
          </c:val>
          <c:extLst xmlns:c16r2="http://schemas.microsoft.com/office/drawing/2015/06/chart">
            <c:ext xmlns:c16="http://schemas.microsoft.com/office/drawing/2014/chart" uri="{C3380CC4-5D6E-409C-BE32-E72D297353CC}">
              <c16:uniqueId val="{00000000-0D16-45F7-B6F1-0B474BD05A1F}"/>
            </c:ext>
          </c:extLst>
        </c:ser>
        <c:dLbls>
          <c:showLegendKey val="0"/>
          <c:showVal val="0"/>
          <c:showCatName val="0"/>
          <c:showSerName val="0"/>
          <c:showPercent val="0"/>
          <c:showBubbleSize val="0"/>
        </c:dLbls>
        <c:gapWidth val="150"/>
        <c:axId val="208856064"/>
        <c:axId val="131478016"/>
      </c:barChart>
      <c:lineChart>
        <c:grouping val="standard"/>
        <c:varyColors val="0"/>
        <c:ser>
          <c:idx val="1"/>
          <c:order val="1"/>
          <c:tx>
            <c:strRef>
              <c:f>図表６!$A$11</c:f>
              <c:strCache>
                <c:ptCount val="1"/>
                <c:pt idx="0">
                  <c:v>ア   ジ   ア</c:v>
                </c:pt>
              </c:strCache>
            </c:strRef>
          </c:tx>
          <c:spPr>
            <a:ln>
              <a:noFill/>
            </a:ln>
          </c:spPr>
          <c:marker>
            <c:symbol val="square"/>
            <c:size val="12"/>
            <c:spPr>
              <a:ln w="25400">
                <a:solidFill>
                  <a:schemeClr val="accent2"/>
                </a:solidFill>
              </a:ln>
            </c:spPr>
          </c:marker>
          <c:cat>
            <c:strRef>
              <c:f>図表６!$B$8:$I$9</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図表６!$B$11:$I$11</c:f>
              <c:numCache>
                <c:formatCode>General</c:formatCode>
                <c:ptCount val="8"/>
                <c:pt idx="0">
                  <c:v>28.1</c:v>
                </c:pt>
                <c:pt idx="1">
                  <c:v>18.7</c:v>
                </c:pt>
                <c:pt idx="2">
                  <c:v>9.9</c:v>
                </c:pt>
                <c:pt idx="3">
                  <c:v>10.8</c:v>
                </c:pt>
                <c:pt idx="4">
                  <c:v>26.3</c:v>
                </c:pt>
                <c:pt idx="5">
                  <c:v>19.399999999999999</c:v>
                </c:pt>
                <c:pt idx="6">
                  <c:v>34</c:v>
                </c:pt>
                <c:pt idx="7">
                  <c:v>52.4</c:v>
                </c:pt>
              </c:numCache>
            </c:numRef>
          </c:val>
          <c:smooth val="0"/>
          <c:extLst xmlns:c16r2="http://schemas.microsoft.com/office/drawing/2015/06/chart">
            <c:ext xmlns:c16="http://schemas.microsoft.com/office/drawing/2014/chart" uri="{C3380CC4-5D6E-409C-BE32-E72D297353CC}">
              <c16:uniqueId val="{00000001-0D16-45F7-B6F1-0B474BD05A1F}"/>
            </c:ext>
          </c:extLst>
        </c:ser>
        <c:ser>
          <c:idx val="2"/>
          <c:order val="2"/>
          <c:tx>
            <c:strRef>
              <c:f>図表６!$A$12</c:f>
              <c:strCache>
                <c:ptCount val="1"/>
                <c:pt idx="0">
                  <c:v>北米・南米</c:v>
                </c:pt>
              </c:strCache>
            </c:strRef>
          </c:tx>
          <c:spPr>
            <a:ln>
              <a:noFill/>
            </a:ln>
          </c:spPr>
          <c:marker>
            <c:symbol val="triangle"/>
            <c:size val="12"/>
            <c:spPr>
              <a:ln w="25400">
                <a:solidFill>
                  <a:schemeClr val="accent3"/>
                </a:solidFill>
              </a:ln>
            </c:spPr>
          </c:marker>
          <c:cat>
            <c:strRef>
              <c:f>図表６!$B$8:$I$9</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図表６!$B$12:$I$12</c:f>
              <c:numCache>
                <c:formatCode>General</c:formatCode>
                <c:ptCount val="8"/>
                <c:pt idx="0">
                  <c:v>23.6</c:v>
                </c:pt>
                <c:pt idx="1">
                  <c:v>10</c:v>
                </c:pt>
                <c:pt idx="2">
                  <c:v>7.3</c:v>
                </c:pt>
                <c:pt idx="3">
                  <c:v>7.7</c:v>
                </c:pt>
                <c:pt idx="4">
                  <c:v>30.9</c:v>
                </c:pt>
                <c:pt idx="5">
                  <c:v>32.700000000000003</c:v>
                </c:pt>
                <c:pt idx="6">
                  <c:v>43.6</c:v>
                </c:pt>
                <c:pt idx="7">
                  <c:v>50.5</c:v>
                </c:pt>
              </c:numCache>
            </c:numRef>
          </c:val>
          <c:smooth val="0"/>
          <c:extLst xmlns:c16r2="http://schemas.microsoft.com/office/drawing/2015/06/chart">
            <c:ext xmlns:c16="http://schemas.microsoft.com/office/drawing/2014/chart" uri="{C3380CC4-5D6E-409C-BE32-E72D297353CC}">
              <c16:uniqueId val="{00000002-0D16-45F7-B6F1-0B474BD05A1F}"/>
            </c:ext>
          </c:extLst>
        </c:ser>
        <c:ser>
          <c:idx val="3"/>
          <c:order val="3"/>
          <c:tx>
            <c:strRef>
              <c:f>図表６!$A$13</c:f>
              <c:strCache>
                <c:ptCount val="1"/>
                <c:pt idx="0">
                  <c:v>ヨーロッパ</c:v>
                </c:pt>
              </c:strCache>
            </c:strRef>
          </c:tx>
          <c:spPr>
            <a:ln>
              <a:noFill/>
            </a:ln>
            <a:effectLst/>
          </c:spPr>
          <c:marker>
            <c:symbol val="diamond"/>
            <c:size val="12"/>
            <c:spPr>
              <a:ln w="25400">
                <a:solidFill>
                  <a:schemeClr val="accent4"/>
                </a:solidFill>
              </a:ln>
              <a:effectLst/>
            </c:spPr>
          </c:marker>
          <c:cat>
            <c:strRef>
              <c:f>図表６!$B$8:$I$9</c:f>
              <c:strCache>
                <c:ptCount val="8"/>
                <c:pt idx="0">
                  <c:v>AGC(旭硝子)</c:v>
                </c:pt>
                <c:pt idx="1">
                  <c:v>旭化成</c:v>
                </c:pt>
                <c:pt idx="2">
                  <c:v>帝人</c:v>
                </c:pt>
                <c:pt idx="3">
                  <c:v>Toray（東レ）</c:v>
                </c:pt>
                <c:pt idx="4">
                  <c:v>BASF</c:v>
                </c:pt>
                <c:pt idx="5">
                  <c:v>Dow  Chemical</c:v>
                </c:pt>
                <c:pt idx="6">
                  <c:v>DuPont</c:v>
                </c:pt>
                <c:pt idx="7">
                  <c:v>Siemens</c:v>
                </c:pt>
              </c:strCache>
            </c:strRef>
          </c:cat>
          <c:val>
            <c:numRef>
              <c:f>図表６!$B$13:$I$13</c:f>
              <c:numCache>
                <c:formatCode>General</c:formatCode>
                <c:ptCount val="8"/>
                <c:pt idx="0">
                  <c:v>14.4</c:v>
                </c:pt>
                <c:pt idx="1">
                  <c:v>8</c:v>
                </c:pt>
                <c:pt idx="2">
                  <c:v>4.4000000000000004</c:v>
                </c:pt>
                <c:pt idx="3">
                  <c:v>4.5999999999999996</c:v>
                </c:pt>
                <c:pt idx="4">
                  <c:v>44.1</c:v>
                </c:pt>
                <c:pt idx="5">
                  <c:v>11.8</c:v>
                </c:pt>
                <c:pt idx="6">
                  <c:v>21.6</c:v>
                </c:pt>
                <c:pt idx="7">
                  <c:v>71</c:v>
                </c:pt>
              </c:numCache>
            </c:numRef>
          </c:val>
          <c:smooth val="0"/>
          <c:extLst xmlns:c16r2="http://schemas.microsoft.com/office/drawing/2015/06/chart">
            <c:ext xmlns:c16="http://schemas.microsoft.com/office/drawing/2014/chart" uri="{C3380CC4-5D6E-409C-BE32-E72D297353CC}">
              <c16:uniqueId val="{00000003-0D16-45F7-B6F1-0B474BD05A1F}"/>
            </c:ext>
          </c:extLst>
        </c:ser>
        <c:dLbls>
          <c:showLegendKey val="0"/>
          <c:showVal val="0"/>
          <c:showCatName val="0"/>
          <c:showSerName val="0"/>
          <c:showPercent val="0"/>
          <c:showBubbleSize val="0"/>
        </c:dLbls>
        <c:marker val="1"/>
        <c:smooth val="0"/>
        <c:axId val="208856064"/>
        <c:axId val="131478016"/>
      </c:lineChart>
      <c:catAx>
        <c:axId val="208856064"/>
        <c:scaling>
          <c:orientation val="minMax"/>
        </c:scaling>
        <c:delete val="0"/>
        <c:axPos val="b"/>
        <c:numFmt formatCode="General" sourceLinked="0"/>
        <c:majorTickMark val="none"/>
        <c:minorTickMark val="none"/>
        <c:tickLblPos val="nextTo"/>
        <c:txPr>
          <a:bodyPr/>
          <a:lstStyle/>
          <a:p>
            <a:pPr>
              <a:defRPr sz="1200"/>
            </a:pPr>
            <a:endParaRPr lang="ja-JP"/>
          </a:p>
        </c:txPr>
        <c:crossAx val="131478016"/>
        <c:crosses val="autoZero"/>
        <c:auto val="1"/>
        <c:lblAlgn val="ctr"/>
        <c:lblOffset val="100"/>
        <c:noMultiLvlLbl val="0"/>
      </c:catAx>
      <c:valAx>
        <c:axId val="131478016"/>
        <c:scaling>
          <c:orientation val="minMax"/>
        </c:scaling>
        <c:delete val="0"/>
        <c:axPos val="l"/>
        <c:majorGridlines/>
        <c:numFmt formatCode="General" sourceLinked="1"/>
        <c:majorTickMark val="none"/>
        <c:minorTickMark val="none"/>
        <c:tickLblPos val="nextTo"/>
        <c:txPr>
          <a:bodyPr/>
          <a:lstStyle/>
          <a:p>
            <a:pPr>
              <a:defRPr sz="1200"/>
            </a:pPr>
            <a:endParaRPr lang="ja-JP"/>
          </a:p>
        </c:txPr>
        <c:crossAx val="208856064"/>
        <c:crosses val="autoZero"/>
        <c:crossBetween val="between"/>
      </c:valAx>
    </c:plotArea>
    <c:legend>
      <c:legendPos val="r"/>
      <c:layout/>
      <c:overlay val="0"/>
      <c:txPr>
        <a:bodyPr/>
        <a:lstStyle/>
        <a:p>
          <a:pPr>
            <a:defRPr sz="1200"/>
          </a:pPr>
          <a:endParaRPr lang="ja-JP"/>
        </a:p>
      </c:txPr>
    </c:legend>
    <c:plotVisOnly val="1"/>
    <c:dispBlanksAs val="gap"/>
    <c:showDLblsOverMax val="0"/>
  </c:chart>
  <c:spPr>
    <a:ln>
      <a:no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6.8761678102134294E-2"/>
          <c:y val="3.4620505992010601E-2"/>
          <c:w val="0.91197065599919003"/>
          <c:h val="0.66620107573104603"/>
        </c:manualLayout>
      </c:layout>
      <c:barChart>
        <c:barDir val="col"/>
        <c:grouping val="clustered"/>
        <c:varyColors val="0"/>
        <c:ser>
          <c:idx val="1"/>
          <c:order val="0"/>
          <c:tx>
            <c:strRef>
              <c:f>図表８!$N$2</c:f>
              <c:strCache>
                <c:ptCount val="1"/>
                <c:pt idx="0">
                  <c:v>アジア</c:v>
                </c:pt>
              </c:strCache>
            </c:strRef>
          </c:tx>
          <c:invertIfNegative val="0"/>
          <c:cat>
            <c:strRef>
              <c:f>図表８!$L$3:$L$12</c:f>
              <c:strCache>
                <c:ptCount val="10"/>
                <c:pt idx="0">
                  <c:v>高品質製品の製造</c:v>
                </c:pt>
                <c:pt idx="1">
                  <c:v>顧客本位</c:v>
                </c:pt>
                <c:pt idx="2">
                  <c:v>世界のリーディングカンパニー</c:v>
                </c:pt>
                <c:pt idx="3">
                  <c:v>良質なサービス</c:v>
                </c:pt>
                <c:pt idx="4">
                  <c:v>パートナーとして良い企業</c:v>
                </c:pt>
                <c:pt idx="5">
                  <c:v>儲かっている企業</c:v>
                </c:pt>
                <c:pt idx="6">
                  <c:v>研究開発の先進性</c:v>
                </c:pt>
                <c:pt idx="7">
                  <c:v>革新的な企業</c:v>
                </c:pt>
                <c:pt idx="8">
                  <c:v>急成長企業</c:v>
                </c:pt>
                <c:pt idx="9">
                  <c:v>環境に配慮</c:v>
                </c:pt>
              </c:strCache>
            </c:strRef>
          </c:cat>
          <c:val>
            <c:numRef>
              <c:f>図表８!$N$3:$N$12</c:f>
              <c:numCache>
                <c:formatCode>General</c:formatCode>
                <c:ptCount val="10"/>
                <c:pt idx="0">
                  <c:v>0.35799999999999998</c:v>
                </c:pt>
                <c:pt idx="1">
                  <c:v>0.28599999999999998</c:v>
                </c:pt>
                <c:pt idx="2">
                  <c:v>0.26700000000000002</c:v>
                </c:pt>
                <c:pt idx="3">
                  <c:v>0.26400000000000001</c:v>
                </c:pt>
                <c:pt idx="4">
                  <c:v>0.254</c:v>
                </c:pt>
                <c:pt idx="5">
                  <c:v>0.153</c:v>
                </c:pt>
                <c:pt idx="6">
                  <c:v>0.121</c:v>
                </c:pt>
                <c:pt idx="7">
                  <c:v>0.114</c:v>
                </c:pt>
                <c:pt idx="8">
                  <c:v>0.10100000000000001</c:v>
                </c:pt>
                <c:pt idx="9">
                  <c:v>9.2999999999999999E-2</c:v>
                </c:pt>
              </c:numCache>
            </c:numRef>
          </c:val>
          <c:extLst xmlns:c16r2="http://schemas.microsoft.com/office/drawing/2015/06/chart">
            <c:ext xmlns:c16="http://schemas.microsoft.com/office/drawing/2014/chart" uri="{C3380CC4-5D6E-409C-BE32-E72D297353CC}">
              <c16:uniqueId val="{00000000-5EA0-4E75-A4F2-547A068DD611}"/>
            </c:ext>
          </c:extLst>
        </c:ser>
        <c:ser>
          <c:idx val="2"/>
          <c:order val="1"/>
          <c:tx>
            <c:strRef>
              <c:f>図表８!$O$2</c:f>
              <c:strCache>
                <c:ptCount val="1"/>
                <c:pt idx="0">
                  <c:v>北米・中米</c:v>
                </c:pt>
              </c:strCache>
            </c:strRef>
          </c:tx>
          <c:invertIfNegative val="0"/>
          <c:cat>
            <c:strRef>
              <c:f>図表８!$L$3:$L$12</c:f>
              <c:strCache>
                <c:ptCount val="10"/>
                <c:pt idx="0">
                  <c:v>高品質製品の製造</c:v>
                </c:pt>
                <c:pt idx="1">
                  <c:v>顧客本位</c:v>
                </c:pt>
                <c:pt idx="2">
                  <c:v>世界のリーディングカンパニー</c:v>
                </c:pt>
                <c:pt idx="3">
                  <c:v>良質なサービス</c:v>
                </c:pt>
                <c:pt idx="4">
                  <c:v>パートナーとして良い企業</c:v>
                </c:pt>
                <c:pt idx="5">
                  <c:v>儲かっている企業</c:v>
                </c:pt>
                <c:pt idx="6">
                  <c:v>研究開発の先進性</c:v>
                </c:pt>
                <c:pt idx="7">
                  <c:v>革新的な企業</c:v>
                </c:pt>
                <c:pt idx="8">
                  <c:v>急成長企業</c:v>
                </c:pt>
                <c:pt idx="9">
                  <c:v>環境に配慮</c:v>
                </c:pt>
              </c:strCache>
            </c:strRef>
          </c:cat>
          <c:val>
            <c:numRef>
              <c:f>図表８!$O$3:$O$12</c:f>
              <c:numCache>
                <c:formatCode>General</c:formatCode>
                <c:ptCount val="10"/>
                <c:pt idx="0">
                  <c:v>0.379</c:v>
                </c:pt>
                <c:pt idx="1">
                  <c:v>0.14899999999999999</c:v>
                </c:pt>
                <c:pt idx="2">
                  <c:v>0.222</c:v>
                </c:pt>
                <c:pt idx="3">
                  <c:v>0.27600000000000002</c:v>
                </c:pt>
                <c:pt idx="4">
                  <c:v>0.47099999999999997</c:v>
                </c:pt>
                <c:pt idx="5">
                  <c:v>0.113</c:v>
                </c:pt>
                <c:pt idx="6">
                  <c:v>3.9E-2</c:v>
                </c:pt>
                <c:pt idx="7">
                  <c:v>8.3000000000000004E-2</c:v>
                </c:pt>
                <c:pt idx="8">
                  <c:v>0.04</c:v>
                </c:pt>
                <c:pt idx="9">
                  <c:v>0.13400000000000001</c:v>
                </c:pt>
              </c:numCache>
            </c:numRef>
          </c:val>
          <c:extLst xmlns:c16r2="http://schemas.microsoft.com/office/drawing/2015/06/chart">
            <c:ext xmlns:c16="http://schemas.microsoft.com/office/drawing/2014/chart" uri="{C3380CC4-5D6E-409C-BE32-E72D297353CC}">
              <c16:uniqueId val="{00000001-5EA0-4E75-A4F2-547A068DD611}"/>
            </c:ext>
          </c:extLst>
        </c:ser>
        <c:ser>
          <c:idx val="3"/>
          <c:order val="2"/>
          <c:tx>
            <c:strRef>
              <c:f>図表８!$P$2</c:f>
              <c:strCache>
                <c:ptCount val="1"/>
                <c:pt idx="0">
                  <c:v>ヨーロッパ</c:v>
                </c:pt>
              </c:strCache>
            </c:strRef>
          </c:tx>
          <c:invertIfNegative val="0"/>
          <c:cat>
            <c:strRef>
              <c:f>図表８!$L$3:$L$12</c:f>
              <c:strCache>
                <c:ptCount val="10"/>
                <c:pt idx="0">
                  <c:v>高品質製品の製造</c:v>
                </c:pt>
                <c:pt idx="1">
                  <c:v>顧客本位</c:v>
                </c:pt>
                <c:pt idx="2">
                  <c:v>世界のリーディングカンパニー</c:v>
                </c:pt>
                <c:pt idx="3">
                  <c:v>良質なサービス</c:v>
                </c:pt>
                <c:pt idx="4">
                  <c:v>パートナーとして良い企業</c:v>
                </c:pt>
                <c:pt idx="5">
                  <c:v>儲かっている企業</c:v>
                </c:pt>
                <c:pt idx="6">
                  <c:v>研究開発の先進性</c:v>
                </c:pt>
                <c:pt idx="7">
                  <c:v>革新的な企業</c:v>
                </c:pt>
                <c:pt idx="8">
                  <c:v>急成長企業</c:v>
                </c:pt>
                <c:pt idx="9">
                  <c:v>環境に配慮</c:v>
                </c:pt>
              </c:strCache>
            </c:strRef>
          </c:cat>
          <c:val>
            <c:numRef>
              <c:f>図表８!$P$3:$P$12</c:f>
              <c:numCache>
                <c:formatCode>General</c:formatCode>
                <c:ptCount val="10"/>
                <c:pt idx="0">
                  <c:v>0.499</c:v>
                </c:pt>
                <c:pt idx="1">
                  <c:v>0.20599999999999999</c:v>
                </c:pt>
                <c:pt idx="2">
                  <c:v>0.23</c:v>
                </c:pt>
                <c:pt idx="3">
                  <c:v>0.39100000000000001</c:v>
                </c:pt>
                <c:pt idx="4">
                  <c:v>0.32700000000000001</c:v>
                </c:pt>
                <c:pt idx="5">
                  <c:v>0.126</c:v>
                </c:pt>
                <c:pt idx="6">
                  <c:v>0.13900000000000001</c:v>
                </c:pt>
                <c:pt idx="7">
                  <c:v>4.8000000000000001E-2</c:v>
                </c:pt>
                <c:pt idx="8">
                  <c:v>4.5999999999999999E-2</c:v>
                </c:pt>
                <c:pt idx="9">
                  <c:v>7.0000000000000001E-3</c:v>
                </c:pt>
              </c:numCache>
            </c:numRef>
          </c:val>
          <c:extLst xmlns:c16r2="http://schemas.microsoft.com/office/drawing/2015/06/chart">
            <c:ext xmlns:c16="http://schemas.microsoft.com/office/drawing/2014/chart" uri="{C3380CC4-5D6E-409C-BE32-E72D297353CC}">
              <c16:uniqueId val="{00000002-5EA0-4E75-A4F2-547A068DD611}"/>
            </c:ext>
          </c:extLst>
        </c:ser>
        <c:dLbls>
          <c:showLegendKey val="0"/>
          <c:showVal val="0"/>
          <c:showCatName val="0"/>
          <c:showSerName val="0"/>
          <c:showPercent val="0"/>
          <c:showBubbleSize val="0"/>
        </c:dLbls>
        <c:gapWidth val="150"/>
        <c:axId val="208891392"/>
        <c:axId val="131480896"/>
      </c:barChart>
      <c:catAx>
        <c:axId val="208891392"/>
        <c:scaling>
          <c:orientation val="minMax"/>
        </c:scaling>
        <c:delete val="0"/>
        <c:axPos val="b"/>
        <c:numFmt formatCode="General" sourceLinked="0"/>
        <c:majorTickMark val="out"/>
        <c:minorTickMark val="none"/>
        <c:tickLblPos val="nextTo"/>
        <c:crossAx val="131480896"/>
        <c:crosses val="autoZero"/>
        <c:auto val="1"/>
        <c:lblAlgn val="ctr"/>
        <c:lblOffset val="100"/>
        <c:noMultiLvlLbl val="0"/>
      </c:catAx>
      <c:valAx>
        <c:axId val="131480896"/>
        <c:scaling>
          <c:orientation val="minMax"/>
        </c:scaling>
        <c:delete val="0"/>
        <c:axPos val="l"/>
        <c:majorGridlines/>
        <c:numFmt formatCode="General" sourceLinked="1"/>
        <c:majorTickMark val="out"/>
        <c:minorTickMark val="none"/>
        <c:tickLblPos val="nextTo"/>
        <c:txPr>
          <a:bodyPr/>
          <a:lstStyle/>
          <a:p>
            <a:pPr>
              <a:defRPr sz="1200"/>
            </a:pPr>
            <a:endParaRPr lang="ja-JP"/>
          </a:p>
        </c:txPr>
        <c:crossAx val="208891392"/>
        <c:crosses val="autoZero"/>
        <c:crossBetween val="between"/>
      </c:valAx>
    </c:plotArea>
    <c:legend>
      <c:legendPos val="r"/>
      <c:layout>
        <c:manualLayout>
          <c:xMode val="edge"/>
          <c:yMode val="edge"/>
          <c:x val="0.81996062992125995"/>
          <c:y val="4.9491806200656303E-2"/>
          <c:w val="0.120868926753931"/>
          <c:h val="0.179748367006721"/>
        </c:manualLayout>
      </c:layout>
      <c:overlay val="0"/>
      <c:spPr>
        <a:solidFill>
          <a:srgbClr val="FFFFFF"/>
        </a:solidFill>
      </c:spPr>
      <c:txPr>
        <a:bodyPr/>
        <a:lstStyle/>
        <a:p>
          <a:pPr>
            <a:defRPr sz="1200"/>
          </a:pPr>
          <a:endParaRPr lang="ja-JP"/>
        </a:p>
      </c:txPr>
    </c:legend>
    <c:plotVisOnly val="1"/>
    <c:dispBlanksAs val="gap"/>
    <c:showDLblsOverMax val="0"/>
  </c:chart>
  <c:spPr>
    <a:ln>
      <a:noFill/>
    </a:ln>
  </c:sp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6.8761678102134294E-2"/>
          <c:y val="3.4620505992010601E-2"/>
          <c:w val="0.91197065599919003"/>
          <c:h val="0.66620107573104603"/>
        </c:manualLayout>
      </c:layout>
      <c:barChart>
        <c:barDir val="col"/>
        <c:grouping val="clustered"/>
        <c:varyColors val="0"/>
        <c:ser>
          <c:idx val="1"/>
          <c:order val="0"/>
          <c:tx>
            <c:strRef>
              <c:f>図表８!$N$2</c:f>
              <c:strCache>
                <c:ptCount val="1"/>
                <c:pt idx="0">
                  <c:v>アジア</c:v>
                </c:pt>
              </c:strCache>
            </c:strRef>
          </c:tx>
          <c:invertIfNegative val="0"/>
          <c:cat>
            <c:strRef>
              <c:f>図表８!$L$14:$L$24</c:f>
              <c:strCache>
                <c:ptCount val="11"/>
                <c:pt idx="0">
                  <c:v>同僚からの情報</c:v>
                </c:pt>
                <c:pt idx="1">
                  <c:v>カタログ</c:v>
                </c:pt>
                <c:pt idx="2">
                  <c:v>セールスプロモーション</c:v>
                </c:pt>
                <c:pt idx="3">
                  <c:v>雑誌・新聞記事</c:v>
                </c:pt>
                <c:pt idx="4">
                  <c:v>テレビ広告</c:v>
                </c:pt>
                <c:pt idx="5">
                  <c:v>営業マン</c:v>
                </c:pt>
                <c:pt idx="6">
                  <c:v>オンラインの記事</c:v>
                </c:pt>
                <c:pt idx="7">
                  <c:v>オンライン広告</c:v>
                </c:pt>
                <c:pt idx="8">
                  <c:v>テレビ・ラジオ番組</c:v>
                </c:pt>
                <c:pt idx="9">
                  <c:v>企業のサイト</c:v>
                </c:pt>
                <c:pt idx="10">
                  <c:v>雑誌や新聞広告</c:v>
                </c:pt>
              </c:strCache>
            </c:strRef>
          </c:cat>
          <c:val>
            <c:numRef>
              <c:f>図表８!$N$14:$N$24</c:f>
              <c:numCache>
                <c:formatCode>General</c:formatCode>
                <c:ptCount val="11"/>
                <c:pt idx="0">
                  <c:v>0.34499999999999997</c:v>
                </c:pt>
                <c:pt idx="1">
                  <c:v>5.5E-2</c:v>
                </c:pt>
                <c:pt idx="2">
                  <c:v>5.5E-2</c:v>
                </c:pt>
                <c:pt idx="3">
                  <c:v>5.2999999999999999E-2</c:v>
                </c:pt>
                <c:pt idx="4">
                  <c:v>5.0999999999999997E-2</c:v>
                </c:pt>
                <c:pt idx="5">
                  <c:v>3.5999999999999997E-2</c:v>
                </c:pt>
                <c:pt idx="6">
                  <c:v>3.5000000000000003E-2</c:v>
                </c:pt>
                <c:pt idx="7">
                  <c:v>2.3E-2</c:v>
                </c:pt>
                <c:pt idx="8">
                  <c:v>0.02</c:v>
                </c:pt>
                <c:pt idx="9">
                  <c:v>8.0000000000000002E-3</c:v>
                </c:pt>
                <c:pt idx="10">
                  <c:v>5.0000000000000001E-3</c:v>
                </c:pt>
              </c:numCache>
            </c:numRef>
          </c:val>
          <c:extLst xmlns:c16r2="http://schemas.microsoft.com/office/drawing/2015/06/chart">
            <c:ext xmlns:c16="http://schemas.microsoft.com/office/drawing/2014/chart" uri="{C3380CC4-5D6E-409C-BE32-E72D297353CC}">
              <c16:uniqueId val="{00000000-8675-47BE-B564-1342BA36EF0A}"/>
            </c:ext>
          </c:extLst>
        </c:ser>
        <c:ser>
          <c:idx val="2"/>
          <c:order val="1"/>
          <c:tx>
            <c:strRef>
              <c:f>図表８!$O$2</c:f>
              <c:strCache>
                <c:ptCount val="1"/>
                <c:pt idx="0">
                  <c:v>北米・中米</c:v>
                </c:pt>
              </c:strCache>
            </c:strRef>
          </c:tx>
          <c:invertIfNegative val="0"/>
          <c:cat>
            <c:strRef>
              <c:f>図表８!$L$14:$L$24</c:f>
              <c:strCache>
                <c:ptCount val="11"/>
                <c:pt idx="0">
                  <c:v>同僚からの情報</c:v>
                </c:pt>
                <c:pt idx="1">
                  <c:v>カタログ</c:v>
                </c:pt>
                <c:pt idx="2">
                  <c:v>セールスプロモーション</c:v>
                </c:pt>
                <c:pt idx="3">
                  <c:v>雑誌・新聞記事</c:v>
                </c:pt>
                <c:pt idx="4">
                  <c:v>テレビ広告</c:v>
                </c:pt>
                <c:pt idx="5">
                  <c:v>営業マン</c:v>
                </c:pt>
                <c:pt idx="6">
                  <c:v>オンラインの記事</c:v>
                </c:pt>
                <c:pt idx="7">
                  <c:v>オンライン広告</c:v>
                </c:pt>
                <c:pt idx="8">
                  <c:v>テレビ・ラジオ番組</c:v>
                </c:pt>
                <c:pt idx="9">
                  <c:v>企業のサイト</c:v>
                </c:pt>
                <c:pt idx="10">
                  <c:v>雑誌や新聞広告</c:v>
                </c:pt>
              </c:strCache>
            </c:strRef>
          </c:cat>
          <c:val>
            <c:numRef>
              <c:f>図表８!$O$14:$O$24</c:f>
              <c:numCache>
                <c:formatCode>General</c:formatCode>
                <c:ptCount val="11"/>
                <c:pt idx="0">
                  <c:v>0.375</c:v>
                </c:pt>
                <c:pt idx="1">
                  <c:v>1.4E-2</c:v>
                </c:pt>
                <c:pt idx="2">
                  <c:v>6.2E-2</c:v>
                </c:pt>
                <c:pt idx="3">
                  <c:v>5.0000000000000001E-3</c:v>
                </c:pt>
                <c:pt idx="4">
                  <c:v>8.6999999999999994E-2</c:v>
                </c:pt>
                <c:pt idx="5">
                  <c:v>8.5000000000000006E-2</c:v>
                </c:pt>
                <c:pt idx="6">
                  <c:v>4.1000000000000002E-2</c:v>
                </c:pt>
                <c:pt idx="7">
                  <c:v>2.3E-2</c:v>
                </c:pt>
                <c:pt idx="8">
                  <c:v>0.03</c:v>
                </c:pt>
                <c:pt idx="9">
                  <c:v>6.5000000000000002E-2</c:v>
                </c:pt>
                <c:pt idx="10">
                  <c:v>9.5000000000000001E-2</c:v>
                </c:pt>
              </c:numCache>
            </c:numRef>
          </c:val>
          <c:extLst xmlns:c16r2="http://schemas.microsoft.com/office/drawing/2015/06/chart">
            <c:ext xmlns:c16="http://schemas.microsoft.com/office/drawing/2014/chart" uri="{C3380CC4-5D6E-409C-BE32-E72D297353CC}">
              <c16:uniqueId val="{00000001-8675-47BE-B564-1342BA36EF0A}"/>
            </c:ext>
          </c:extLst>
        </c:ser>
        <c:ser>
          <c:idx val="3"/>
          <c:order val="2"/>
          <c:tx>
            <c:strRef>
              <c:f>図表８!$P$2</c:f>
              <c:strCache>
                <c:ptCount val="1"/>
                <c:pt idx="0">
                  <c:v>ヨーロッパ</c:v>
                </c:pt>
              </c:strCache>
            </c:strRef>
          </c:tx>
          <c:invertIfNegative val="0"/>
          <c:cat>
            <c:strRef>
              <c:f>図表８!$L$14:$L$24</c:f>
              <c:strCache>
                <c:ptCount val="11"/>
                <c:pt idx="0">
                  <c:v>同僚からの情報</c:v>
                </c:pt>
                <c:pt idx="1">
                  <c:v>カタログ</c:v>
                </c:pt>
                <c:pt idx="2">
                  <c:v>セールスプロモーション</c:v>
                </c:pt>
                <c:pt idx="3">
                  <c:v>雑誌・新聞記事</c:v>
                </c:pt>
                <c:pt idx="4">
                  <c:v>テレビ広告</c:v>
                </c:pt>
                <c:pt idx="5">
                  <c:v>営業マン</c:v>
                </c:pt>
                <c:pt idx="6">
                  <c:v>オンラインの記事</c:v>
                </c:pt>
                <c:pt idx="7">
                  <c:v>オンライン広告</c:v>
                </c:pt>
                <c:pt idx="8">
                  <c:v>テレビ・ラジオ番組</c:v>
                </c:pt>
                <c:pt idx="9">
                  <c:v>企業のサイト</c:v>
                </c:pt>
                <c:pt idx="10">
                  <c:v>雑誌や新聞広告</c:v>
                </c:pt>
              </c:strCache>
            </c:strRef>
          </c:cat>
          <c:val>
            <c:numRef>
              <c:f>図表８!$P$14:$P$24</c:f>
              <c:numCache>
                <c:formatCode>General</c:formatCode>
                <c:ptCount val="11"/>
                <c:pt idx="0">
                  <c:v>0.191</c:v>
                </c:pt>
                <c:pt idx="1">
                  <c:v>3.9E-2</c:v>
                </c:pt>
                <c:pt idx="2">
                  <c:v>1.9E-2</c:v>
                </c:pt>
                <c:pt idx="3">
                  <c:v>3.5999999999999997E-2</c:v>
                </c:pt>
                <c:pt idx="4">
                  <c:v>4.7E-2</c:v>
                </c:pt>
                <c:pt idx="5">
                  <c:v>4.2999999999999997E-2</c:v>
                </c:pt>
                <c:pt idx="6">
                  <c:v>2.5000000000000001E-2</c:v>
                </c:pt>
                <c:pt idx="7">
                  <c:v>8.4000000000000005E-2</c:v>
                </c:pt>
                <c:pt idx="8">
                  <c:v>4.2999999999999997E-2</c:v>
                </c:pt>
                <c:pt idx="9">
                  <c:v>1.0999999999999999E-2</c:v>
                </c:pt>
                <c:pt idx="10">
                  <c:v>0.03</c:v>
                </c:pt>
              </c:numCache>
            </c:numRef>
          </c:val>
          <c:extLst xmlns:c16r2="http://schemas.microsoft.com/office/drawing/2015/06/chart">
            <c:ext xmlns:c16="http://schemas.microsoft.com/office/drawing/2014/chart" uri="{C3380CC4-5D6E-409C-BE32-E72D297353CC}">
              <c16:uniqueId val="{00000002-8675-47BE-B564-1342BA36EF0A}"/>
            </c:ext>
          </c:extLst>
        </c:ser>
        <c:dLbls>
          <c:showLegendKey val="0"/>
          <c:showVal val="0"/>
          <c:showCatName val="0"/>
          <c:showSerName val="0"/>
          <c:showPercent val="0"/>
          <c:showBubbleSize val="0"/>
        </c:dLbls>
        <c:gapWidth val="150"/>
        <c:axId val="208909824"/>
        <c:axId val="209193216"/>
      </c:barChart>
      <c:catAx>
        <c:axId val="208909824"/>
        <c:scaling>
          <c:orientation val="minMax"/>
        </c:scaling>
        <c:delete val="0"/>
        <c:axPos val="b"/>
        <c:numFmt formatCode="General" sourceLinked="0"/>
        <c:majorTickMark val="out"/>
        <c:minorTickMark val="none"/>
        <c:tickLblPos val="nextTo"/>
        <c:txPr>
          <a:bodyPr/>
          <a:lstStyle/>
          <a:p>
            <a:pPr>
              <a:defRPr sz="1050"/>
            </a:pPr>
            <a:endParaRPr lang="ja-JP"/>
          </a:p>
        </c:txPr>
        <c:crossAx val="209193216"/>
        <c:crosses val="autoZero"/>
        <c:auto val="1"/>
        <c:lblAlgn val="ctr"/>
        <c:lblOffset val="100"/>
        <c:noMultiLvlLbl val="0"/>
      </c:catAx>
      <c:valAx>
        <c:axId val="209193216"/>
        <c:scaling>
          <c:orientation val="minMax"/>
          <c:max val="0.4"/>
        </c:scaling>
        <c:delete val="0"/>
        <c:axPos val="l"/>
        <c:majorGridlines/>
        <c:numFmt formatCode="General" sourceLinked="1"/>
        <c:majorTickMark val="out"/>
        <c:minorTickMark val="none"/>
        <c:tickLblPos val="nextTo"/>
        <c:txPr>
          <a:bodyPr/>
          <a:lstStyle/>
          <a:p>
            <a:pPr>
              <a:defRPr sz="1200"/>
            </a:pPr>
            <a:endParaRPr lang="ja-JP"/>
          </a:p>
        </c:txPr>
        <c:crossAx val="208909824"/>
        <c:crosses val="autoZero"/>
        <c:crossBetween val="between"/>
        <c:majorUnit val="0.05"/>
        <c:minorUnit val="0.01"/>
      </c:valAx>
    </c:plotArea>
    <c:legend>
      <c:legendPos val="r"/>
      <c:layout>
        <c:manualLayout>
          <c:xMode val="edge"/>
          <c:yMode val="edge"/>
          <c:x val="0.81996062992125995"/>
          <c:y val="4.9491806200656303E-2"/>
          <c:w val="0.120868926753931"/>
          <c:h val="0.179748367006721"/>
        </c:manualLayout>
      </c:layout>
      <c:overlay val="0"/>
      <c:spPr>
        <a:solidFill>
          <a:srgbClr val="FFFFFF"/>
        </a:solidFill>
      </c:spPr>
      <c:txPr>
        <a:bodyPr/>
        <a:lstStyle/>
        <a:p>
          <a:pPr>
            <a:defRPr sz="1200"/>
          </a:pPr>
          <a:endParaRPr lang="ja-JP"/>
        </a:p>
      </c:txPr>
    </c:legend>
    <c:plotVisOnly val="1"/>
    <c:dispBlanksAs val="gap"/>
    <c:showDLblsOverMax val="0"/>
  </c:chart>
  <c:spPr>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1110A1-2432-46B4-BB79-8168C981963C}" type="doc">
      <dgm:prSet loTypeId="urn:microsoft.com/office/officeart/2005/8/layout/pyramid1" loCatId="pyramid" qsTypeId="urn:microsoft.com/office/officeart/2005/8/quickstyle/simple1" qsCatId="simple" csTypeId="urn:microsoft.com/office/officeart/2005/8/colors/accent1_2" csCatId="accent1"/>
      <dgm:spPr/>
    </dgm:pt>
    <dgm:pt modelId="{729E9970-6ACA-4FD1-A48C-9468A0CFE77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b="0"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価値</a:t>
          </a: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創造効果</a:t>
          </a:r>
        </a:p>
      </dgm:t>
    </dgm:pt>
    <dgm:pt modelId="{931A68D6-453E-4467-BC3F-F953623926E2}" type="parTrans" cxnId="{02362E5A-9A46-494B-987F-241A1EB10F77}">
      <dgm:prSet/>
      <dgm:spPr/>
    </dgm:pt>
    <dgm:pt modelId="{56C56BE0-3234-4C68-B64B-B1EC3200252F}" type="sibTrans" cxnId="{02362E5A-9A46-494B-987F-241A1EB10F77}">
      <dgm:prSet/>
      <dgm:spPr/>
    </dgm:pt>
    <dgm:pt modelId="{1226606E-3E58-4076-9993-BC859922883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b="0"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b="0"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営業取引コストの</a:t>
          </a: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削減効果</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endParaRPr>
        </a:p>
      </dgm:t>
    </dgm:pt>
    <dgm:pt modelId="{86214DFB-E379-4C69-AE66-4B92ADA489EB}" type="parTrans" cxnId="{47C41C14-1679-476D-8D61-417DE1EC67AF}">
      <dgm:prSet/>
      <dgm:spPr/>
    </dgm:pt>
    <dgm:pt modelId="{DBD191C4-3E0F-4ABB-BDA5-A8C898A34F5F}" type="sibTrans" cxnId="{47C41C14-1679-476D-8D61-417DE1EC67AF}">
      <dgm:prSet/>
      <dgm:spPr/>
    </dgm:pt>
    <dgm:pt modelId="{B1ACB9E5-7CA7-4584-83EA-D5CAB9BFB954}">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社内価値統一化効果</a:t>
          </a:r>
        </a:p>
      </dgm:t>
    </dgm:pt>
    <dgm:pt modelId="{4154B824-2C69-4D0B-95B4-9F19EA4A237D}" type="parTrans" cxnId="{9D64FF6B-0A4A-4D87-A294-62E791AEB2BE}">
      <dgm:prSet/>
      <dgm:spPr/>
    </dgm:pt>
    <dgm:pt modelId="{729572CB-0324-4DC7-8624-DD506DDCE095}" type="sibTrans" cxnId="{9D64FF6B-0A4A-4D87-A294-62E791AEB2BE}">
      <dgm:prSet/>
      <dgm:spPr/>
    </dgm:pt>
    <dgm:pt modelId="{DEDEEEF3-70BA-4CA4-9A1F-35784245144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b="1" i="0" u="none" strike="noStrike" cap="none" normalizeH="0" baseline="0">
              <a:ln>
                <a:noFill/>
              </a:ln>
              <a:solidFill>
                <a:schemeClr val="bg2"/>
              </a:solidFill>
              <a:effectLst/>
              <a:latin typeface="Arial" panose="020B0604020202020204" pitchFamily="34" charset="0"/>
              <a:ea typeface="ＭＳ Ｐゴシック" panose="020B0600070205080204" pitchFamily="50" charset="-128"/>
            </a:rPr>
            <a:t>社名周知効果：リクルート、ＩＲ</a:t>
          </a:r>
        </a:p>
      </dgm:t>
    </dgm:pt>
    <dgm:pt modelId="{C17D61C9-215C-45BB-A3CD-1C5CF788BF95}" type="parTrans" cxnId="{AC594E68-759B-4C0D-B5F7-86D3F4C213D6}">
      <dgm:prSet/>
      <dgm:spPr/>
    </dgm:pt>
    <dgm:pt modelId="{13B8C964-6CD6-4905-BA99-D0F8788BAEDA}" type="sibTrans" cxnId="{AC594E68-759B-4C0D-B5F7-86D3F4C213D6}">
      <dgm:prSet/>
      <dgm:spPr/>
    </dgm:pt>
    <dgm:pt modelId="{F4A4E7AC-6CA9-4210-97D6-FEF3AA6F1E82}" type="pres">
      <dgm:prSet presAssocID="{1F1110A1-2432-46B4-BB79-8168C981963C}" presName="Name0" presStyleCnt="0">
        <dgm:presLayoutVars>
          <dgm:dir/>
          <dgm:animLvl val="lvl"/>
          <dgm:resizeHandles val="exact"/>
        </dgm:presLayoutVars>
      </dgm:prSet>
      <dgm:spPr/>
    </dgm:pt>
    <dgm:pt modelId="{EACE74AE-8096-498B-AC3B-0F8D28E86312}" type="pres">
      <dgm:prSet presAssocID="{729E9970-6ACA-4FD1-A48C-9468A0CFE77E}" presName="Name8" presStyleCnt="0"/>
      <dgm:spPr/>
    </dgm:pt>
    <dgm:pt modelId="{88578F9A-2D92-4D7F-9003-9C026AD1814D}" type="pres">
      <dgm:prSet presAssocID="{729E9970-6ACA-4FD1-A48C-9468A0CFE77E}" presName="level" presStyleLbl="node1" presStyleIdx="0" presStyleCnt="4">
        <dgm:presLayoutVars>
          <dgm:chMax val="1"/>
          <dgm:bulletEnabled val="1"/>
        </dgm:presLayoutVars>
      </dgm:prSet>
      <dgm:spPr/>
      <dgm:t>
        <a:bodyPr/>
        <a:lstStyle/>
        <a:p>
          <a:endParaRPr kumimoji="1" lang="ja-JP" altLang="en-US"/>
        </a:p>
      </dgm:t>
    </dgm:pt>
    <dgm:pt modelId="{CEE346E1-1FAE-4DC2-92EC-C14DA1E617B4}" type="pres">
      <dgm:prSet presAssocID="{729E9970-6ACA-4FD1-A48C-9468A0CFE77E}" presName="levelTx" presStyleLbl="revTx" presStyleIdx="0" presStyleCnt="0">
        <dgm:presLayoutVars>
          <dgm:chMax val="1"/>
          <dgm:bulletEnabled val="1"/>
        </dgm:presLayoutVars>
      </dgm:prSet>
      <dgm:spPr/>
      <dgm:t>
        <a:bodyPr/>
        <a:lstStyle/>
        <a:p>
          <a:endParaRPr kumimoji="1" lang="ja-JP" altLang="en-US"/>
        </a:p>
      </dgm:t>
    </dgm:pt>
    <dgm:pt modelId="{008D5296-AD5A-4F91-A684-B1A7A967B6BC}" type="pres">
      <dgm:prSet presAssocID="{1226606E-3E58-4076-9993-BC859922883A}" presName="Name8" presStyleCnt="0"/>
      <dgm:spPr/>
    </dgm:pt>
    <dgm:pt modelId="{1E715DBC-A35E-4F54-B673-C4637C9F7075}" type="pres">
      <dgm:prSet presAssocID="{1226606E-3E58-4076-9993-BC859922883A}" presName="level" presStyleLbl="node1" presStyleIdx="1" presStyleCnt="4">
        <dgm:presLayoutVars>
          <dgm:chMax val="1"/>
          <dgm:bulletEnabled val="1"/>
        </dgm:presLayoutVars>
      </dgm:prSet>
      <dgm:spPr/>
      <dgm:t>
        <a:bodyPr/>
        <a:lstStyle/>
        <a:p>
          <a:endParaRPr kumimoji="1" lang="ja-JP" altLang="en-US"/>
        </a:p>
      </dgm:t>
    </dgm:pt>
    <dgm:pt modelId="{F8B8B436-3595-4035-8FAC-EBA6CFDBD1B3}" type="pres">
      <dgm:prSet presAssocID="{1226606E-3E58-4076-9993-BC859922883A}" presName="levelTx" presStyleLbl="revTx" presStyleIdx="0" presStyleCnt="0">
        <dgm:presLayoutVars>
          <dgm:chMax val="1"/>
          <dgm:bulletEnabled val="1"/>
        </dgm:presLayoutVars>
      </dgm:prSet>
      <dgm:spPr/>
      <dgm:t>
        <a:bodyPr/>
        <a:lstStyle/>
        <a:p>
          <a:endParaRPr kumimoji="1" lang="ja-JP" altLang="en-US"/>
        </a:p>
      </dgm:t>
    </dgm:pt>
    <dgm:pt modelId="{BA43CD31-0863-486D-B378-C2AF2003229A}" type="pres">
      <dgm:prSet presAssocID="{B1ACB9E5-7CA7-4584-83EA-D5CAB9BFB954}" presName="Name8" presStyleCnt="0"/>
      <dgm:spPr/>
    </dgm:pt>
    <dgm:pt modelId="{F2532CA0-29EC-41AE-B0CC-732D132F9F69}" type="pres">
      <dgm:prSet presAssocID="{B1ACB9E5-7CA7-4584-83EA-D5CAB9BFB954}" presName="level" presStyleLbl="node1" presStyleIdx="2" presStyleCnt="4">
        <dgm:presLayoutVars>
          <dgm:chMax val="1"/>
          <dgm:bulletEnabled val="1"/>
        </dgm:presLayoutVars>
      </dgm:prSet>
      <dgm:spPr/>
      <dgm:t>
        <a:bodyPr/>
        <a:lstStyle/>
        <a:p>
          <a:endParaRPr kumimoji="1" lang="ja-JP" altLang="en-US"/>
        </a:p>
      </dgm:t>
    </dgm:pt>
    <dgm:pt modelId="{9E03CA88-E46B-4BDB-A682-0F96B74055F7}" type="pres">
      <dgm:prSet presAssocID="{B1ACB9E5-7CA7-4584-83EA-D5CAB9BFB954}" presName="levelTx" presStyleLbl="revTx" presStyleIdx="0" presStyleCnt="0">
        <dgm:presLayoutVars>
          <dgm:chMax val="1"/>
          <dgm:bulletEnabled val="1"/>
        </dgm:presLayoutVars>
      </dgm:prSet>
      <dgm:spPr/>
      <dgm:t>
        <a:bodyPr/>
        <a:lstStyle/>
        <a:p>
          <a:endParaRPr kumimoji="1" lang="ja-JP" altLang="en-US"/>
        </a:p>
      </dgm:t>
    </dgm:pt>
    <dgm:pt modelId="{6157DBE3-4162-4698-A97B-F2CBAB8F4072}" type="pres">
      <dgm:prSet presAssocID="{DEDEEEF3-70BA-4CA4-9A1F-357842451440}" presName="Name8" presStyleCnt="0"/>
      <dgm:spPr/>
    </dgm:pt>
    <dgm:pt modelId="{577AED3C-9D06-4C28-94A1-487521CD580C}" type="pres">
      <dgm:prSet presAssocID="{DEDEEEF3-70BA-4CA4-9A1F-357842451440}" presName="level" presStyleLbl="node1" presStyleIdx="3" presStyleCnt="4">
        <dgm:presLayoutVars>
          <dgm:chMax val="1"/>
          <dgm:bulletEnabled val="1"/>
        </dgm:presLayoutVars>
      </dgm:prSet>
      <dgm:spPr/>
      <dgm:t>
        <a:bodyPr/>
        <a:lstStyle/>
        <a:p>
          <a:endParaRPr kumimoji="1" lang="ja-JP" altLang="en-US"/>
        </a:p>
      </dgm:t>
    </dgm:pt>
    <dgm:pt modelId="{868DD5BF-4F79-4F82-A733-E34C33C4FAE3}" type="pres">
      <dgm:prSet presAssocID="{DEDEEEF3-70BA-4CA4-9A1F-357842451440}" presName="levelTx" presStyleLbl="revTx" presStyleIdx="0" presStyleCnt="0">
        <dgm:presLayoutVars>
          <dgm:chMax val="1"/>
          <dgm:bulletEnabled val="1"/>
        </dgm:presLayoutVars>
      </dgm:prSet>
      <dgm:spPr/>
      <dgm:t>
        <a:bodyPr/>
        <a:lstStyle/>
        <a:p>
          <a:endParaRPr kumimoji="1" lang="ja-JP" altLang="en-US"/>
        </a:p>
      </dgm:t>
    </dgm:pt>
  </dgm:ptLst>
  <dgm:cxnLst>
    <dgm:cxn modelId="{228D588E-EF22-4D0A-9697-5C267F1A15A2}" type="presOf" srcId="{1226606E-3E58-4076-9993-BC859922883A}" destId="{1E715DBC-A35E-4F54-B673-C4637C9F7075}" srcOrd="0" destOrd="0" presId="urn:microsoft.com/office/officeart/2005/8/layout/pyramid1"/>
    <dgm:cxn modelId="{81EA739C-781E-4AA2-8A9C-EDB461B0B4A5}" type="presOf" srcId="{1226606E-3E58-4076-9993-BC859922883A}" destId="{F8B8B436-3595-4035-8FAC-EBA6CFDBD1B3}" srcOrd="1" destOrd="0" presId="urn:microsoft.com/office/officeart/2005/8/layout/pyramid1"/>
    <dgm:cxn modelId="{AC594E68-759B-4C0D-B5F7-86D3F4C213D6}" srcId="{1F1110A1-2432-46B4-BB79-8168C981963C}" destId="{DEDEEEF3-70BA-4CA4-9A1F-357842451440}" srcOrd="3" destOrd="0" parTransId="{C17D61C9-215C-45BB-A3CD-1C5CF788BF95}" sibTransId="{13B8C964-6CD6-4905-BA99-D0F8788BAEDA}"/>
    <dgm:cxn modelId="{26BA348D-025B-4D2B-AB07-075E2F4940BB}" type="presOf" srcId="{DEDEEEF3-70BA-4CA4-9A1F-357842451440}" destId="{868DD5BF-4F79-4F82-A733-E34C33C4FAE3}" srcOrd="1" destOrd="0" presId="urn:microsoft.com/office/officeart/2005/8/layout/pyramid1"/>
    <dgm:cxn modelId="{23617B0F-D7F2-4CBF-BDD3-873984450C4D}" type="presOf" srcId="{1F1110A1-2432-46B4-BB79-8168C981963C}" destId="{F4A4E7AC-6CA9-4210-97D6-FEF3AA6F1E82}" srcOrd="0" destOrd="0" presId="urn:microsoft.com/office/officeart/2005/8/layout/pyramid1"/>
    <dgm:cxn modelId="{47C41C14-1679-476D-8D61-417DE1EC67AF}" srcId="{1F1110A1-2432-46B4-BB79-8168C981963C}" destId="{1226606E-3E58-4076-9993-BC859922883A}" srcOrd="1" destOrd="0" parTransId="{86214DFB-E379-4C69-AE66-4B92ADA489EB}" sibTransId="{DBD191C4-3E0F-4ABB-BDA5-A8C898A34F5F}"/>
    <dgm:cxn modelId="{3E791855-A6A7-4AE5-BE38-CC669B54B0FF}" type="presOf" srcId="{B1ACB9E5-7CA7-4584-83EA-D5CAB9BFB954}" destId="{F2532CA0-29EC-41AE-B0CC-732D132F9F69}" srcOrd="0" destOrd="0" presId="urn:microsoft.com/office/officeart/2005/8/layout/pyramid1"/>
    <dgm:cxn modelId="{02362E5A-9A46-494B-987F-241A1EB10F77}" srcId="{1F1110A1-2432-46B4-BB79-8168C981963C}" destId="{729E9970-6ACA-4FD1-A48C-9468A0CFE77E}" srcOrd="0" destOrd="0" parTransId="{931A68D6-453E-4467-BC3F-F953623926E2}" sibTransId="{56C56BE0-3234-4C68-B64B-B1EC3200252F}"/>
    <dgm:cxn modelId="{10CD4347-29B8-49A1-A375-730928BBE1D2}" type="presOf" srcId="{DEDEEEF3-70BA-4CA4-9A1F-357842451440}" destId="{577AED3C-9D06-4C28-94A1-487521CD580C}" srcOrd="0" destOrd="0" presId="urn:microsoft.com/office/officeart/2005/8/layout/pyramid1"/>
    <dgm:cxn modelId="{6948905F-3B64-41FD-8D6F-B057C6AB4069}" type="presOf" srcId="{B1ACB9E5-7CA7-4584-83EA-D5CAB9BFB954}" destId="{9E03CA88-E46B-4BDB-A682-0F96B74055F7}" srcOrd="1" destOrd="0" presId="urn:microsoft.com/office/officeart/2005/8/layout/pyramid1"/>
    <dgm:cxn modelId="{6846E156-0040-41F7-A4A8-AE34BC17DBF6}" type="presOf" srcId="{729E9970-6ACA-4FD1-A48C-9468A0CFE77E}" destId="{CEE346E1-1FAE-4DC2-92EC-C14DA1E617B4}" srcOrd="1" destOrd="0" presId="urn:microsoft.com/office/officeart/2005/8/layout/pyramid1"/>
    <dgm:cxn modelId="{9D64FF6B-0A4A-4D87-A294-62E791AEB2BE}" srcId="{1F1110A1-2432-46B4-BB79-8168C981963C}" destId="{B1ACB9E5-7CA7-4584-83EA-D5CAB9BFB954}" srcOrd="2" destOrd="0" parTransId="{4154B824-2C69-4D0B-95B4-9F19EA4A237D}" sibTransId="{729572CB-0324-4DC7-8624-DD506DDCE095}"/>
    <dgm:cxn modelId="{982504D0-22C1-4ADA-88A0-5A68ED82F8DA}" type="presOf" srcId="{729E9970-6ACA-4FD1-A48C-9468A0CFE77E}" destId="{88578F9A-2D92-4D7F-9003-9C026AD1814D}" srcOrd="0" destOrd="0" presId="urn:microsoft.com/office/officeart/2005/8/layout/pyramid1"/>
    <dgm:cxn modelId="{BD3E017C-3AA9-4A83-BECF-CE73F9BCF1DF}" type="presParOf" srcId="{F4A4E7AC-6CA9-4210-97D6-FEF3AA6F1E82}" destId="{EACE74AE-8096-498B-AC3B-0F8D28E86312}" srcOrd="0" destOrd="0" presId="urn:microsoft.com/office/officeart/2005/8/layout/pyramid1"/>
    <dgm:cxn modelId="{9EB8861A-D448-4A02-B4B0-65DC32251761}" type="presParOf" srcId="{EACE74AE-8096-498B-AC3B-0F8D28E86312}" destId="{88578F9A-2D92-4D7F-9003-9C026AD1814D}" srcOrd="0" destOrd="0" presId="urn:microsoft.com/office/officeart/2005/8/layout/pyramid1"/>
    <dgm:cxn modelId="{1B1C67B8-DD21-4724-8BD1-F9943EE3D66F}" type="presParOf" srcId="{EACE74AE-8096-498B-AC3B-0F8D28E86312}" destId="{CEE346E1-1FAE-4DC2-92EC-C14DA1E617B4}" srcOrd="1" destOrd="0" presId="urn:microsoft.com/office/officeart/2005/8/layout/pyramid1"/>
    <dgm:cxn modelId="{12D74BAB-4E8E-4503-AED8-ED29ADC872BC}" type="presParOf" srcId="{F4A4E7AC-6CA9-4210-97D6-FEF3AA6F1E82}" destId="{008D5296-AD5A-4F91-A684-B1A7A967B6BC}" srcOrd="1" destOrd="0" presId="urn:microsoft.com/office/officeart/2005/8/layout/pyramid1"/>
    <dgm:cxn modelId="{89DAD722-D743-4DA0-918C-9DBA25928857}" type="presParOf" srcId="{008D5296-AD5A-4F91-A684-B1A7A967B6BC}" destId="{1E715DBC-A35E-4F54-B673-C4637C9F7075}" srcOrd="0" destOrd="0" presId="urn:microsoft.com/office/officeart/2005/8/layout/pyramid1"/>
    <dgm:cxn modelId="{A6592B9E-691B-4D19-91EA-C0BB1E7A97EC}" type="presParOf" srcId="{008D5296-AD5A-4F91-A684-B1A7A967B6BC}" destId="{F8B8B436-3595-4035-8FAC-EBA6CFDBD1B3}" srcOrd="1" destOrd="0" presId="urn:microsoft.com/office/officeart/2005/8/layout/pyramid1"/>
    <dgm:cxn modelId="{A446AA23-8A4F-4EC9-9400-3FC5633D7B3B}" type="presParOf" srcId="{F4A4E7AC-6CA9-4210-97D6-FEF3AA6F1E82}" destId="{BA43CD31-0863-486D-B378-C2AF2003229A}" srcOrd="2" destOrd="0" presId="urn:microsoft.com/office/officeart/2005/8/layout/pyramid1"/>
    <dgm:cxn modelId="{12B172D8-32E1-47DE-AD9D-CCDBB96AFF01}" type="presParOf" srcId="{BA43CD31-0863-486D-B378-C2AF2003229A}" destId="{F2532CA0-29EC-41AE-B0CC-732D132F9F69}" srcOrd="0" destOrd="0" presId="urn:microsoft.com/office/officeart/2005/8/layout/pyramid1"/>
    <dgm:cxn modelId="{DC9D696A-0C5D-48DB-8CCC-1F2B4F931534}" type="presParOf" srcId="{BA43CD31-0863-486D-B378-C2AF2003229A}" destId="{9E03CA88-E46B-4BDB-A682-0F96B74055F7}" srcOrd="1" destOrd="0" presId="urn:microsoft.com/office/officeart/2005/8/layout/pyramid1"/>
    <dgm:cxn modelId="{63CB7EE2-FDB3-4284-B0C7-63CAC6F52F3D}" type="presParOf" srcId="{F4A4E7AC-6CA9-4210-97D6-FEF3AA6F1E82}" destId="{6157DBE3-4162-4698-A97B-F2CBAB8F4072}" srcOrd="3" destOrd="0" presId="urn:microsoft.com/office/officeart/2005/8/layout/pyramid1"/>
    <dgm:cxn modelId="{3D96E56B-ED05-4575-84F5-90CD1014F17D}" type="presParOf" srcId="{6157DBE3-4162-4698-A97B-F2CBAB8F4072}" destId="{577AED3C-9D06-4C28-94A1-487521CD580C}" srcOrd="0" destOrd="0" presId="urn:microsoft.com/office/officeart/2005/8/layout/pyramid1"/>
    <dgm:cxn modelId="{58AE0E9D-13FF-4FC3-B55D-EF3F644A64F9}" type="presParOf" srcId="{6157DBE3-4162-4698-A97B-F2CBAB8F4072}" destId="{868DD5BF-4F79-4F82-A733-E34C33C4FAE3}"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78F9A-2D92-4D7F-9003-9C026AD1814D}">
      <dsp:nvSpPr>
        <dsp:cNvPr id="0" name=""/>
        <dsp:cNvSpPr/>
      </dsp:nvSpPr>
      <dsp:spPr>
        <a:xfrm>
          <a:off x="3105150" y="0"/>
          <a:ext cx="2070100" cy="1440259"/>
        </a:xfrm>
        <a:prstGeom prst="trapezoid">
          <a:avLst>
            <a:gd name="adj" fmla="val 7186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価値</a:t>
          </a: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創造効果</a:t>
          </a:r>
        </a:p>
      </dsp:txBody>
      <dsp:txXfrm>
        <a:off x="3105150" y="0"/>
        <a:ext cx="2070100" cy="1440259"/>
      </dsp:txXfrm>
    </dsp:sp>
    <dsp:sp modelId="{1E715DBC-A35E-4F54-B673-C4637C9F7075}">
      <dsp:nvSpPr>
        <dsp:cNvPr id="0" name=""/>
        <dsp:cNvSpPr/>
      </dsp:nvSpPr>
      <dsp:spPr>
        <a:xfrm>
          <a:off x="2070100" y="1440259"/>
          <a:ext cx="4140200" cy="1440259"/>
        </a:xfrm>
        <a:prstGeom prst="trapezoid">
          <a:avLst>
            <a:gd name="adj" fmla="val 7186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800" b="0"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営業取引コストの</a:t>
          </a:r>
        </a:p>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削減効果</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endParaRPr>
        </a:p>
      </dsp:txBody>
      <dsp:txXfrm>
        <a:off x="2794635" y="1440259"/>
        <a:ext cx="2691130" cy="1440259"/>
      </dsp:txXfrm>
    </dsp:sp>
    <dsp:sp modelId="{F2532CA0-29EC-41AE-B0CC-732D132F9F69}">
      <dsp:nvSpPr>
        <dsp:cNvPr id="0" name=""/>
        <dsp:cNvSpPr/>
      </dsp:nvSpPr>
      <dsp:spPr>
        <a:xfrm>
          <a:off x="1035050" y="2880518"/>
          <a:ext cx="6210300" cy="1440259"/>
        </a:xfrm>
        <a:prstGeom prst="trapezoid">
          <a:avLst>
            <a:gd name="adj" fmla="val 7186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社内価値統一化効果</a:t>
          </a:r>
        </a:p>
      </dsp:txBody>
      <dsp:txXfrm>
        <a:off x="2121852" y="2880518"/>
        <a:ext cx="4036695" cy="1440259"/>
      </dsp:txXfrm>
    </dsp:sp>
    <dsp:sp modelId="{577AED3C-9D06-4C28-94A1-487521CD580C}">
      <dsp:nvSpPr>
        <dsp:cNvPr id="0" name=""/>
        <dsp:cNvSpPr/>
      </dsp:nvSpPr>
      <dsp:spPr>
        <a:xfrm>
          <a:off x="0" y="4320777"/>
          <a:ext cx="8280400" cy="1440259"/>
        </a:xfrm>
        <a:prstGeom prst="trapezoid">
          <a:avLst>
            <a:gd name="adj" fmla="val 71866"/>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en-US" sz="1800" b="1" i="0" u="none" strike="noStrike" kern="1200" cap="none" normalizeH="0" baseline="0">
              <a:ln>
                <a:noFill/>
              </a:ln>
              <a:solidFill>
                <a:schemeClr val="bg2"/>
              </a:solidFill>
              <a:effectLst/>
              <a:latin typeface="Arial" panose="020B0604020202020204" pitchFamily="34" charset="0"/>
              <a:ea typeface="ＭＳ Ｐゴシック" panose="020B0600070205080204" pitchFamily="50" charset="-128"/>
            </a:rPr>
            <a:t>社名周知効果：リクルート、ＩＲ</a:t>
          </a:r>
        </a:p>
      </dsp:txBody>
      <dsp:txXfrm>
        <a:off x="1449069" y="4320777"/>
        <a:ext cx="5382260" cy="1440259"/>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1.wmf"/><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1D098C-FB06-4D71-BF81-8EB3097DF4E2}" type="datetimeFigureOut">
              <a:rPr kumimoji="1" lang="ja-JP" altLang="en-US" smtClean="0"/>
              <a:t>2016/11/20</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9D3FB-5B09-4403-BDC7-0B150ECD8DDD}" type="slidenum">
              <a:rPr kumimoji="1" lang="ja-JP" altLang="en-US" smtClean="0"/>
              <a:t>‹#›</a:t>
            </a:fld>
            <a:endParaRPr kumimoji="1" lang="ja-JP" altLang="en-US"/>
          </a:p>
        </p:txBody>
      </p:sp>
    </p:spTree>
    <p:extLst>
      <p:ext uri="{BB962C8B-B14F-4D97-AF65-F5344CB8AC3E}">
        <p14:creationId xmlns:p14="http://schemas.microsoft.com/office/powerpoint/2010/main" val="12950228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752CB75-944B-447F-B67C-949886BBE253}"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60600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AFF8CE73-99EB-4AEB-9471-16073468D8F6}"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11</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3341606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405274FF-8BE8-4256-B3A0-6EAF750B46B2}"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12</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40364483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9AD53FDA-349A-48D4-859D-C16BC28E4082}"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13</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1058831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AA7F13FB-672D-4238-AB6F-84249FC751DE}"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14</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1411508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AE7C3CDA-14DB-4937-8F8A-7A8E8E61A86C}"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15</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2024427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D24C03B4-0A86-4CFE-BAE1-D6A86DF3EB36}"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16</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1182692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AE7C3CDA-14DB-4937-8F8A-7A8E8E61A86C}"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24</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2703255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a:xfrm>
            <a:off x="104775" y="750888"/>
            <a:ext cx="6678613" cy="3757612"/>
          </a:xfrm>
          <a:ln/>
        </p:spPr>
      </p:sp>
      <p:sp>
        <p:nvSpPr>
          <p:cNvPr id="66563" name="Rectangle 3"/>
          <p:cNvSpPr>
            <a:spLocks noGrp="1" noChangeArrowheads="1"/>
          </p:cNvSpPr>
          <p:nvPr>
            <p:ph type="body" idx="1"/>
          </p:nvPr>
        </p:nvSpPr>
        <p:spPr>
          <a:xfrm>
            <a:off x="687388" y="4759325"/>
            <a:ext cx="5513387" cy="45100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16" tIns="46003" rIns="92016" bIns="46003"/>
          <a:lstStyle/>
          <a:p>
            <a:endParaRPr lang="ja-JP" altLang="en-US"/>
          </a:p>
        </p:txBody>
      </p:sp>
    </p:spTree>
    <p:extLst>
      <p:ext uri="{BB962C8B-B14F-4D97-AF65-F5344CB8AC3E}">
        <p14:creationId xmlns:p14="http://schemas.microsoft.com/office/powerpoint/2010/main" val="631498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41118961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485689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482268B2-9B27-4A86-B282-4C52EC124974}"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3</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7631464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701862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143631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752CB75-944B-447F-B67C-949886BBE253}"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55</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806188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30349FF-6D7E-4A09-8F6F-D543E46B1B73}"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17411" name="Rectangle 2"/>
          <p:cNvSpPr>
            <a:spLocks noGrp="1" noRot="1" noChangeAspect="1" noChangeArrowheads="1" noTextEdit="1"/>
          </p:cNvSpPr>
          <p:nvPr>
            <p:ph type="sldImg"/>
          </p:nvPr>
        </p:nvSpPr>
        <p:spPr>
          <a:xfrm>
            <a:off x="908050" y="738188"/>
            <a:ext cx="4929188" cy="3697287"/>
          </a:xfrm>
          <a:ln/>
        </p:spPr>
      </p:sp>
      <p:sp>
        <p:nvSpPr>
          <p:cNvPr id="17412" name="Rectangle 3"/>
          <p:cNvSpPr>
            <a:spLocks noGrp="1" noChangeArrowheads="1"/>
          </p:cNvSpPr>
          <p:nvPr>
            <p:ph type="body" idx="1"/>
          </p:nvPr>
        </p:nvSpPr>
        <p:spPr>
          <a:xfrm>
            <a:off x="898525" y="4684713"/>
            <a:ext cx="4938713" cy="4445000"/>
          </a:xfrm>
          <a:noFill/>
          <a:ln/>
        </p:spPr>
        <p:txBody>
          <a:bodyPr/>
          <a:lstStyle/>
          <a:p>
            <a:pPr eaLnBrk="1" hangingPunct="1"/>
            <a:endParaRPr lang="ja-JP" altLang="en-US" dirty="0"/>
          </a:p>
        </p:txBody>
      </p:sp>
    </p:spTree>
    <p:extLst>
      <p:ext uri="{BB962C8B-B14F-4D97-AF65-F5344CB8AC3E}">
        <p14:creationId xmlns:p14="http://schemas.microsoft.com/office/powerpoint/2010/main" val="4421356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AAE0BD-CA1C-4378-AF07-09DB4DFCFE9F}"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23610728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3998F47-2284-49BA-BF10-AB916C816285}"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39970" name="Rectangle 2"/>
          <p:cNvSpPr>
            <a:spLocks noGrp="1" noRot="1" noChangeAspect="1" noChangeArrowheads="1" noTextEdit="1"/>
          </p:cNvSpPr>
          <p:nvPr>
            <p:ph type="sldImg"/>
          </p:nvPr>
        </p:nvSpPr>
        <p:spPr>
          <a:ln/>
        </p:spPr>
      </p:sp>
      <p:sp>
        <p:nvSpPr>
          <p:cNvPr id="339971" name="Rectangle 3"/>
          <p:cNvSpPr>
            <a:spLocks noGrp="1" noChangeArrowheads="1"/>
          </p:cNvSpPr>
          <p:nvPr>
            <p:ph type="body" idx="1"/>
          </p:nvPr>
        </p:nvSpPr>
        <p:spPr/>
        <p:txBody>
          <a:bodyPr/>
          <a:lstStyle/>
          <a:p>
            <a:endParaRPr lang="en-US" altLang="ja-JP" dirty="0"/>
          </a:p>
        </p:txBody>
      </p:sp>
    </p:spTree>
    <p:extLst>
      <p:ext uri="{BB962C8B-B14F-4D97-AF65-F5344CB8AC3E}">
        <p14:creationId xmlns:p14="http://schemas.microsoft.com/office/powerpoint/2010/main" val="1151628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8E55E75-6A22-49B7-ACF4-CF3A46D2E495}"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62</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bwMode="auto">
          <a:xfrm>
            <a:off x="673100" y="4686300"/>
            <a:ext cx="5389563" cy="4440238"/>
          </a:xfrm>
          <a:prstGeom prst="rect">
            <a:avLst/>
          </a:prstGeom>
          <a:noFill/>
          <a:ln>
            <a:miter lim="800000"/>
            <a:headEnd/>
            <a:tailEnd/>
          </a:ln>
        </p:spPr>
        <p:txBody>
          <a:bodyPr/>
          <a:lstStyle/>
          <a:p>
            <a:endParaRPr lang="ja-JP" altLang="en-US" dirty="0"/>
          </a:p>
        </p:txBody>
      </p:sp>
    </p:spTree>
    <p:extLst>
      <p:ext uri="{BB962C8B-B14F-4D97-AF65-F5344CB8AC3E}">
        <p14:creationId xmlns:p14="http://schemas.microsoft.com/office/powerpoint/2010/main" val="4259615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6AB85A4-E19C-4C88-9E68-AA30CF2160DD}"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63</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4066" name="Rectangle 2"/>
          <p:cNvSpPr>
            <a:spLocks noGrp="1" noRot="1" noChangeAspect="1" noChangeArrowheads="1" noTextEdit="1"/>
          </p:cNvSpPr>
          <p:nvPr>
            <p:ph type="sldImg"/>
          </p:nvPr>
        </p:nvSpPr>
        <p:spPr>
          <a:ln/>
        </p:spPr>
      </p:sp>
      <p:sp>
        <p:nvSpPr>
          <p:cNvPr id="344067" name="Rectangle 3"/>
          <p:cNvSpPr>
            <a:spLocks noGrp="1" noChangeArrowheads="1"/>
          </p:cNvSpPr>
          <p:nvPr>
            <p:ph type="body" idx="1"/>
          </p:nvPr>
        </p:nvSpPr>
        <p:spPr/>
        <p:txBody>
          <a:bodyPr/>
          <a:lstStyle/>
          <a:p>
            <a:pPr eaLnBrk="1" hangingPunct="1"/>
            <a:endParaRPr lang="en-US" altLang="ja-JP" dirty="0"/>
          </a:p>
        </p:txBody>
      </p:sp>
    </p:spTree>
    <p:extLst>
      <p:ext uri="{BB962C8B-B14F-4D97-AF65-F5344CB8AC3E}">
        <p14:creationId xmlns:p14="http://schemas.microsoft.com/office/powerpoint/2010/main" val="39911428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C17C4E7C-147E-4CF6-A376-2FA4C953D640}"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64</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208898" name="Rectangle 2"/>
          <p:cNvSpPr>
            <a:spLocks noGrp="1" noRot="1" noChangeAspect="1" noChangeArrowheads="1" noTextEdit="1"/>
          </p:cNvSpPr>
          <p:nvPr>
            <p:ph type="sldImg"/>
          </p:nvPr>
        </p:nvSpPr>
        <p:spPr>
          <a:ln/>
        </p:spPr>
      </p:sp>
      <p:sp>
        <p:nvSpPr>
          <p:cNvPr id="208899" name="Rectangle 3"/>
          <p:cNvSpPr>
            <a:spLocks noGrp="1" noChangeArrowheads="1"/>
          </p:cNvSpPr>
          <p:nvPr>
            <p:ph type="body" idx="1"/>
          </p:nvPr>
        </p:nvSpPr>
        <p:spPr>
          <a:xfrm>
            <a:off x="898525" y="4686300"/>
            <a:ext cx="4938713" cy="4440238"/>
          </a:xfrm>
        </p:spPr>
        <p:txBody>
          <a:bodyPr/>
          <a:lstStyle/>
          <a:p>
            <a:pPr eaLnBrk="1" hangingPunct="1"/>
            <a:endParaRPr lang="ja-JP" altLang="en-US" dirty="0"/>
          </a:p>
        </p:txBody>
      </p:sp>
    </p:spTree>
    <p:extLst>
      <p:ext uri="{BB962C8B-B14F-4D97-AF65-F5344CB8AC3E}">
        <p14:creationId xmlns:p14="http://schemas.microsoft.com/office/powerpoint/2010/main" val="1415714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dirty="0"/>
          </a:p>
        </p:txBody>
      </p:sp>
      <p:sp>
        <p:nvSpPr>
          <p:cNvPr id="4" name="スライド番号プレースホル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AAE0BD-CA1C-4378-AF07-09DB4DFCFE9F}"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65</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3746922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2CB75-944B-447F-B67C-949886BBE253}" type="slidenum">
              <a:rPr kumimoji="0" lang="ja-JP" altLang="en-US" sz="1800" kern="0">
                <a:solidFill>
                  <a:prstClr val="black"/>
                </a:solidFill>
                <a:latin typeface="Calibri"/>
                <a:ea typeface="ＭＳ Ｐゴシック"/>
              </a:rPr>
              <a:pPr>
                <a:defRPr/>
              </a:pPr>
              <a:t>4</a:t>
            </a:fld>
            <a:endParaRPr kumimoji="0" lang="ja-JP" altLang="en-US" sz="1800" kern="0" dirty="0">
              <a:solidFill>
                <a:prstClr val="black"/>
              </a:solidFill>
              <a:latin typeface="Calibri"/>
              <a:ea typeface="ＭＳ Ｐゴシック"/>
            </a:endParaRPr>
          </a:p>
        </p:txBody>
      </p:sp>
    </p:spTree>
    <p:extLst>
      <p:ext uri="{BB962C8B-B14F-4D97-AF65-F5344CB8AC3E}">
        <p14:creationId xmlns:p14="http://schemas.microsoft.com/office/powerpoint/2010/main" val="2606006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67F51E7-65BE-40C6-A5C3-0BD4452A0003}"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66</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p:txBody>
          <a:bodyPr/>
          <a:lstStyle/>
          <a:p>
            <a:endParaRPr lang="ja-JP" altLang="ja-JP" dirty="0"/>
          </a:p>
        </p:txBody>
      </p:sp>
    </p:spTree>
    <p:extLst>
      <p:ext uri="{BB962C8B-B14F-4D97-AF65-F5344CB8AC3E}">
        <p14:creationId xmlns:p14="http://schemas.microsoft.com/office/powerpoint/2010/main" val="3382433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67F51E7-65BE-40C6-A5C3-0BD4452A0003}"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67</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p:txBody>
          <a:bodyPr/>
          <a:lstStyle/>
          <a:p>
            <a:endParaRPr lang="ja-JP" altLang="ja-JP" dirty="0"/>
          </a:p>
        </p:txBody>
      </p:sp>
    </p:spTree>
    <p:extLst>
      <p:ext uri="{BB962C8B-B14F-4D97-AF65-F5344CB8AC3E}">
        <p14:creationId xmlns:p14="http://schemas.microsoft.com/office/powerpoint/2010/main" val="2029109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67F51E7-65BE-40C6-A5C3-0BD4452A0003}" type="slidenum">
              <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68</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
        <p:nvSpPr>
          <p:cNvPr id="346114" name="Rectangle 2"/>
          <p:cNvSpPr>
            <a:spLocks noGrp="1" noRot="1" noChangeAspect="1" noChangeArrowheads="1" noTextEdit="1"/>
          </p:cNvSpPr>
          <p:nvPr>
            <p:ph type="sldImg"/>
          </p:nvPr>
        </p:nvSpPr>
        <p:spPr>
          <a:ln/>
        </p:spPr>
      </p:sp>
      <p:sp>
        <p:nvSpPr>
          <p:cNvPr id="346115" name="Rectangle 3"/>
          <p:cNvSpPr>
            <a:spLocks noGrp="1" noChangeArrowheads="1"/>
          </p:cNvSpPr>
          <p:nvPr>
            <p:ph type="body" idx="1"/>
          </p:nvPr>
        </p:nvSpPr>
        <p:spPr/>
        <p:txBody>
          <a:bodyPr/>
          <a:lstStyle/>
          <a:p>
            <a:endParaRPr lang="ja-JP" altLang="ja-JP" dirty="0"/>
          </a:p>
        </p:txBody>
      </p:sp>
    </p:spTree>
    <p:extLst>
      <p:ext uri="{BB962C8B-B14F-4D97-AF65-F5344CB8AC3E}">
        <p14:creationId xmlns:p14="http://schemas.microsoft.com/office/powerpoint/2010/main" val="873837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altLang="ja-JP" dirty="0"/>
          </a:p>
        </p:txBody>
      </p:sp>
      <p:sp>
        <p:nvSpPr>
          <p:cNvPr id="4" name="スライド番号プレースホルダ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FAAE0BD-CA1C-4378-AF07-09DB4DFCFE9F}" type="slidenum">
              <a:rPr kumimoji="1" lang="en-US" altLang="ja-JP" sz="1200" b="0" i="0" u="none" strike="noStrike" kern="1200" cap="none" spc="0" normalizeH="0" baseline="0" noProof="0" smtClean="0">
                <a:ln>
                  <a:noFill/>
                </a:ln>
                <a:solidFill>
                  <a:srgbClr val="000000"/>
                </a:solidFill>
                <a:effectLst/>
                <a:uLnTx/>
                <a:uFillTx/>
                <a:latin typeface="Arial"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69</a:t>
            </a:fld>
            <a:endParaRPr kumimoji="1" lang="en-US" altLang="ja-JP" sz="1200" b="0" i="0" u="none" strike="noStrike" kern="1200" cap="none" spc="0" normalizeH="0" baseline="0" noProof="0">
              <a:ln>
                <a:noFill/>
              </a:ln>
              <a:solidFill>
                <a:srgbClr val="000000"/>
              </a:solidFill>
              <a:effectLst/>
              <a:uLnTx/>
              <a:uFillTx/>
              <a:latin typeface="Arial" charset="0"/>
              <a:ea typeface="ＭＳ Ｐゴシック" pitchFamily="50" charset="-128"/>
              <a:cs typeface="+mn-cs"/>
            </a:endParaRPr>
          </a:p>
        </p:txBody>
      </p:sp>
    </p:spTree>
    <p:extLst>
      <p:ext uri="{BB962C8B-B14F-4D97-AF65-F5344CB8AC3E}">
        <p14:creationId xmlns:p14="http://schemas.microsoft.com/office/powerpoint/2010/main" val="1951011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10369007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52CB75-944B-447F-B67C-949886BBE253}"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1" lang="ja-JP" altLang="en-US" sz="12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Tree>
    <p:extLst>
      <p:ext uri="{BB962C8B-B14F-4D97-AF65-F5344CB8AC3E}">
        <p14:creationId xmlns:p14="http://schemas.microsoft.com/office/powerpoint/2010/main" val="36077597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2CB75-944B-447F-B67C-949886BBE253}" type="slidenum">
              <a:rPr kumimoji="0" lang="ja-JP" altLang="en-US" sz="1800" kern="0" smtClean="0">
                <a:solidFill>
                  <a:prstClr val="black"/>
                </a:solidFill>
                <a:latin typeface="Calibri"/>
                <a:ea typeface="ＭＳ Ｐゴシック" panose="020B0600070205080204" pitchFamily="50" charset="-128"/>
              </a:rPr>
              <a:pPr>
                <a:defRPr/>
              </a:pPr>
              <a:t>76</a:t>
            </a:fld>
            <a:endParaRPr kumimoji="0" lang="ja-JP" altLang="en-US" sz="1800" kern="0" dirty="0">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5425044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77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3813158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lang="ja-JP" altLang="en-US" dirty="0"/>
              <a:t>フレデリィク・ハーズバーグは、モチベーションには「働きがい」と「働きやすさ」の２つの側面があると指摘している。「働きがい」とは、働くことを通じて個人が意義や意味を感じれるなどポジティブな報酬を受け取ることであり、「動機づけ要因」といわれている。一方「働きやすさ」は働くために不安、不満、心配がない状態のことであり「衛生要因」と言われている。</a:t>
            </a:r>
          </a:p>
          <a:p>
            <a:endParaRPr lang="ja-JP" altLang="en-US" dirty="0"/>
          </a:p>
          <a:p>
            <a:r>
              <a:rPr lang="ja-JP" altLang="en-US" dirty="0"/>
              <a:t>「働きがい」を構成する要素</a:t>
            </a:r>
          </a:p>
          <a:p>
            <a:endParaRPr lang="ja-JP" altLang="en-US" dirty="0"/>
          </a:p>
          <a:p>
            <a:r>
              <a:rPr lang="ja-JP" altLang="en-US" dirty="0"/>
              <a:t>・会社や部門に貢献している実感</a:t>
            </a:r>
          </a:p>
          <a:p>
            <a:r>
              <a:rPr lang="ja-JP" altLang="en-US" dirty="0"/>
              <a:t>・社会に貢献している実感</a:t>
            </a:r>
          </a:p>
          <a:p>
            <a:r>
              <a:rPr lang="ja-JP" altLang="en-US" dirty="0"/>
              <a:t>・仕事を通じて自分が成長している実感</a:t>
            </a:r>
          </a:p>
          <a:p>
            <a:r>
              <a:rPr lang="ja-JP" altLang="en-US" dirty="0"/>
              <a:t>・信頼関係のある仲間</a:t>
            </a:r>
          </a:p>
          <a:p>
            <a:r>
              <a:rPr lang="ja-JP" altLang="en-US" dirty="0"/>
              <a:t>・自分が難しい仕事を成し遂げた実感</a:t>
            </a:r>
          </a:p>
          <a:p>
            <a:r>
              <a:rPr lang="ja-JP" altLang="en-US" dirty="0"/>
              <a:t>・チャレンジする機会</a:t>
            </a:r>
          </a:p>
          <a:p>
            <a:endParaRPr lang="ja-JP" altLang="en-US" dirty="0"/>
          </a:p>
          <a:p>
            <a:r>
              <a:rPr lang="ja-JP" altLang="en-US" dirty="0"/>
              <a:t>「働きやすさ」を構成する要素</a:t>
            </a:r>
          </a:p>
          <a:p>
            <a:endParaRPr lang="ja-JP" altLang="en-US" dirty="0"/>
          </a:p>
          <a:p>
            <a:r>
              <a:rPr lang="ja-JP" altLang="en-US" dirty="0"/>
              <a:t>・公正公平な評価</a:t>
            </a:r>
          </a:p>
          <a:p>
            <a:r>
              <a:rPr lang="ja-JP" altLang="en-US" dirty="0"/>
              <a:t>・ワークライフバランスの実現</a:t>
            </a:r>
          </a:p>
          <a:p>
            <a:r>
              <a:rPr lang="ja-JP" altLang="en-US" dirty="0"/>
              <a:t>・社内のコミュニケーションのよさ</a:t>
            </a:r>
          </a:p>
          <a:p>
            <a:endParaRPr lang="ja-JP" altLang="en-US" dirty="0"/>
          </a:p>
          <a:p>
            <a:r>
              <a:rPr lang="ja-JP" altLang="en-US" dirty="0"/>
              <a:t>このように働きがい、働きやすさを構成する要素は、別の項目になっている</a:t>
            </a:r>
          </a:p>
          <a:p>
            <a:endParaRPr kumimoji="1" lang="ja-JP" altLang="en-US" dirty="0"/>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78</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2271406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lang="ja-JP" altLang="en-US" dirty="0"/>
              <a:t>今の時代、金銭的な報酬や昇格などによる外発的動機づけの観点だけでなく、会社や部門、社会に貢献している実感、そしてそれを支えるコミュニケーションのよいチーム、目的を達成することによる実感や自分の成長間が、モチベーションを上げるのだ。</a:t>
            </a:r>
          </a:p>
          <a:p>
            <a:r>
              <a:rPr lang="ja-JP" altLang="en-US" dirty="0"/>
              <a:t>自らワクワクすることに自発的に取り組む内発的な動議づけを基盤に、主体的に他人や社会と共創して仕事やタスクを進めていく、そういった働き方やモチベーションづくりも大切になってきている。世の中の多様な関係者のつながりが活性化すると同時に、それぞれが「他人ごと」でなく、「自分ごと」となり、さらに「みんなごと」「世の中ごと」として機能するようになる働き方が理想だ。「自分ごと」とは、誰から与えられたものではなく、自分から始まる営みにワクワクしながら取り組んでいる内発的に動機づけられた状態のことで、自分がかかわるべきこと、自分がこだわること、自分がやりがいをもつこととして、自分としてその対象にオーナーシップをもっている状態のことだ。すわなち、仕事が「自分ごと」になっているのである。「働きがい」を体感できるフロー体験とは「自分ごと」である内発的動議づけができた状態、すなわち働いている状態の理想をいうと、アメリカの心理学者、ミハイ・チクセントミハイが提唱した「フロー体験」というものがある。（</a:t>
            </a:r>
            <a:r>
              <a:rPr lang="en-US" altLang="ja-JP" dirty="0"/>
              <a:t>『</a:t>
            </a:r>
            <a:r>
              <a:rPr lang="ja-JP" altLang="en-US" dirty="0"/>
              <a:t>フロー体験</a:t>
            </a:r>
            <a:r>
              <a:rPr lang="en-US" altLang="ja-JP" dirty="0"/>
              <a:t>―</a:t>
            </a:r>
            <a:r>
              <a:rPr lang="ja-JP" altLang="en-US" dirty="0"/>
              <a:t>喜びの現象学</a:t>
            </a:r>
            <a:r>
              <a:rPr lang="en-US" altLang="ja-JP" dirty="0"/>
              <a:t>』</a:t>
            </a:r>
            <a:r>
              <a:rPr lang="ja-JP" altLang="en-US" dirty="0"/>
              <a:t>世界思想社）フローとは何かすごいことに集中している状態であり、他のことが頭にない状態で、</a:t>
            </a:r>
            <a:r>
              <a:rPr lang="en-US" altLang="ja-JP" dirty="0"/>
              <a:t>100</a:t>
            </a:r>
            <a:r>
              <a:rPr lang="ja-JP" altLang="en-US" dirty="0"/>
              <a:t>％心理エネルギーを発揮できる状態にあることだ。そしてそれが生み出される主な条件は、</a:t>
            </a:r>
          </a:p>
          <a:p>
            <a:r>
              <a:rPr lang="ja-JP" altLang="en-US" dirty="0"/>
              <a:t>・自分の能力に対して適切な難易度のものに取り組んでいること</a:t>
            </a:r>
          </a:p>
          <a:p>
            <a:r>
              <a:rPr lang="ja-JP" altLang="en-US" dirty="0"/>
              <a:t>・対象への自己統制感があること</a:t>
            </a:r>
          </a:p>
          <a:p>
            <a:r>
              <a:rPr lang="ja-JP" altLang="en-US" dirty="0"/>
              <a:t>・直接的なフィードバックがあること</a:t>
            </a:r>
          </a:p>
          <a:p>
            <a:r>
              <a:rPr lang="ja-JP" altLang="en-US" dirty="0"/>
              <a:t>・集中を妨げる外乱がシャットアウトされていること</a:t>
            </a:r>
          </a:p>
          <a:p>
            <a:r>
              <a:rPr lang="ja-JP" altLang="en-US" dirty="0"/>
              <a:t>そして環境の条件としては</a:t>
            </a:r>
          </a:p>
          <a:p>
            <a:r>
              <a:rPr lang="ja-JP" altLang="en-US" dirty="0"/>
              <a:t>・安全地帯にいること</a:t>
            </a:r>
          </a:p>
          <a:p>
            <a:r>
              <a:rPr lang="ja-JP" altLang="en-US" dirty="0"/>
              <a:t>・明確な期待とフィードバックがあること</a:t>
            </a:r>
          </a:p>
          <a:p>
            <a:r>
              <a:rPr lang="ja-JP" altLang="en-US" dirty="0"/>
              <a:t>・明確な責任範囲があること</a:t>
            </a:r>
          </a:p>
          <a:p>
            <a:r>
              <a:rPr lang="ja-JP" altLang="en-US" dirty="0"/>
              <a:t>・現在へのフォーカスがされていること</a:t>
            </a:r>
          </a:p>
          <a:p>
            <a:r>
              <a:rPr lang="ja-JP" altLang="en-US" dirty="0"/>
              <a:t>・成長に合わせた適度な挑戦ができること</a:t>
            </a:r>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79</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331858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482268B2-9B27-4A86-B282-4C52EC124974}"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5</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28962645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lang="ja-JP" altLang="en-US" dirty="0"/>
              <a:t>そもそも、社会や企業、組織は多様なアクターが活動するネットワークの上に、すなわちつながりを機能させることでなりなってきたが、いまは、このつながりが様々な場面で機能不全を起こしている。上司しか見ていない、あるいは、他人や社会に関心をもとうとしない、会社ないではプライベートのことを言わないビジネスパーソンの増加などが顕著な事例だ。このような人が多くては、オープンイノベーションどころか、普通のチームを作ることすら難しい。このつながりを上手に機能させ、いいチームや組織を作ることが重要だ。</a:t>
            </a:r>
          </a:p>
          <a:p>
            <a:r>
              <a:rPr lang="ja-JP" altLang="en-US" dirty="0"/>
              <a:t>そして、「自分ごと」を「みんなごと」「世の中ごと」に発展していけるつながりのネットワーク、ビジネスの仕方、働き方が重要になってくる。（</a:t>
            </a:r>
            <a:r>
              <a:rPr lang="en-US" altLang="ja-JP" dirty="0"/>
              <a:t>『</a:t>
            </a:r>
            <a:r>
              <a:rPr lang="ja-JP" altLang="en-US" dirty="0"/>
              <a:t>ソーシャルインパクト</a:t>
            </a:r>
            <a:r>
              <a:rPr lang="en-US" altLang="ja-JP" dirty="0"/>
              <a:t>』</a:t>
            </a:r>
            <a:r>
              <a:rPr lang="ja-JP" altLang="en-US" dirty="0"/>
              <a:t>玉村雅敏・横田浩一ほか</a:t>
            </a:r>
            <a:r>
              <a:rPr lang="en-US" altLang="ja-JP" dirty="0"/>
              <a:t>2014</a:t>
            </a:r>
            <a:r>
              <a:rPr lang="ja-JP" altLang="en-US" dirty="0"/>
              <a:t>年、産学社）ここでいう「みんな」は一緒に働く仲間や取引先などのステークホルダーである。以前は売上の成長により、ある程度バラバラの方向性をもっていたメンバーの違いをある程度吸収できたが、成長が難しい環境下において、そもそも「お金や経済的な成長が一番」と考える人と「ワークライフバランスが重要」「持続可能性が大切」と考える人が同じチームにおいて、同じ価値観を持つことは難しい。よって注目されているのが、組織、チームにおいて</a:t>
            </a:r>
            <a:r>
              <a:rPr lang="en-US" altLang="ja-JP" dirty="0"/>
              <a:t>CSV</a:t>
            </a:r>
            <a:r>
              <a:rPr lang="ja-JP" altLang="en-US" dirty="0"/>
              <a:t>やビジョン、ミッションの共有である。そのチーム、組織において同じ目標を共有し、確認しあいながら「自分ごと」を「みんなごと」「世の中ごと」としてまた「自分ごと」にしていけるという好循環が理想である。</a:t>
            </a:r>
          </a:p>
          <a:p>
            <a:endParaRPr kumimoji="1" lang="ja-JP" altLang="en-US" dirty="0"/>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80</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468821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lang="ja-JP" altLang="en-US" dirty="0"/>
              <a:t>これらの条件が、言い換えると、「自分ごと」「みんなごと」「世の中ごと」の環境が整っていて、その好循環がある状態だ。そういった働き方、それを支える環境を作り出すことに成功した組織がイノベーションを起こし、優秀な人材を集め、成長させることができるのだ。金銭的な報酬や組織内でのポジションなど外部的要因の観点だけでなく、自らワクワクすることに自発的に取り組む内発的動機づけを基盤に、主体的に他人や社会と共創して仕事や事業を進めていく。そういった働き方やモチベーションづくりが大切になってきている。</a:t>
            </a:r>
            <a:endParaRPr kumimoji="1" lang="ja-JP" altLang="en-US" dirty="0"/>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81</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8946984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kumimoji="1" lang="ja-JP" altLang="en-US" dirty="0"/>
              <a:t>例えば氷見市では、各地区と「ふれあいトーク」という対話型のワークショップを繰り返しています。ここで大切なのは本音を引き出し、違う意見を集約していくという</a:t>
            </a:r>
            <a:r>
              <a:rPr lang="ja-JP" altLang="en-US" dirty="0"/>
              <a:t>ワークショップのスキルです。</a:t>
            </a:r>
            <a:endParaRPr kumimoji="1" lang="ja-JP" altLang="en-US" dirty="0"/>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0881544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r>
              <a:rPr kumimoji="1" lang="ja-JP" altLang="en-US" dirty="0"/>
              <a:t>えん</a:t>
            </a:r>
            <a:r>
              <a:rPr kumimoji="1" lang="ja-JP" altLang="en-US" dirty="0" err="1"/>
              <a:t>たくん</a:t>
            </a:r>
            <a:r>
              <a:rPr kumimoji="1" lang="ja-JP" altLang="en-US" dirty="0"/>
              <a:t>という段ボールのファシリテーショングッズを活用しています。</a:t>
            </a:r>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83</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4247228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84</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0413565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85</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0571271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3150717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2DF4642-942A-483C-9637-31711DBCD7F4}" type="slidenum">
              <a:rPr lang="ja-JP" altLang="en-US" smtClean="0">
                <a:solidFill>
                  <a:prstClr val="black"/>
                </a:solidFill>
                <a:latin typeface="Calibri"/>
                <a:ea typeface="ＭＳ Ｐゴシック"/>
              </a:rPr>
              <a:pPr/>
              <a:t>87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01080196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1752CB75-944B-447F-B67C-949886BBE253}"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89</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8401825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1752CB75-944B-447F-B67C-949886BBE253}" type="slidenum">
              <a:rPr lang="ja-JP" altLang="en-US" smtClean="0">
                <a:solidFill>
                  <a:prstClr val="black"/>
                </a:solidFill>
                <a:latin typeface="Calibri"/>
                <a:ea typeface="ＭＳ Ｐゴシック" panose="020B0600070205080204" pitchFamily="50" charset="-128"/>
              </a:rPr>
              <a:pPr>
                <a:defRPr/>
              </a:pPr>
              <a:t>90</a:t>
            </a:fld>
            <a:endParaRPr lang="ja-JP" altLang="en-US" dirty="0">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45365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AE7C3CDA-14DB-4937-8F8A-7A8E8E61A86C}"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6</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40790361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482268B2-9B27-4A86-B282-4C52EC124974}"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7</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2408516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(C)koichi.yokota2006</a:t>
            </a:r>
          </a:p>
        </p:txBody>
      </p:sp>
      <p:sp>
        <p:nvSpPr>
          <p:cNvPr id="7" name="Rectangle 7"/>
          <p:cNvSpPr>
            <a:spLocks noGrp="1" noChangeArrowheads="1"/>
          </p:cNvSpPr>
          <p:nvPr>
            <p:ph type="sldNum" sz="quarter" idx="5"/>
          </p:nvPr>
        </p:nvSpPr>
        <p:spPr>
          <a:ln/>
        </p:spPr>
        <p:txBody>
          <a:bodyPr/>
          <a:lstStyle/>
          <a:p>
            <a:fld id="{34E2EE47-39C9-44BD-BD88-96F1D309577C}" type="slidenum">
              <a:rPr lang="en-US" altLang="ja-JP"/>
              <a:pPr/>
              <a:t>8</a:t>
            </a:fld>
            <a:endParaRPr lang="en-US" altLang="ja-JP"/>
          </a:p>
        </p:txBody>
      </p:sp>
      <p:sp>
        <p:nvSpPr>
          <p:cNvPr id="493570" name="Rectangle 2"/>
          <p:cNvSpPr>
            <a:spLocks noGrp="1" noRot="1" noChangeAspect="1" noChangeArrowheads="1" noTextEdit="1"/>
          </p:cNvSpPr>
          <p:nvPr>
            <p:ph type="sldImg"/>
          </p:nvPr>
        </p:nvSpPr>
        <p:spPr bwMode="auto">
          <a:xfrm>
            <a:off x="79375" y="739775"/>
            <a:ext cx="6578600" cy="3700463"/>
          </a:xfrm>
          <a:prstGeom prst="rect">
            <a:avLst/>
          </a:prstGeom>
          <a:solidFill>
            <a:srgbClr val="FFFFFF"/>
          </a:solidFill>
          <a:ln>
            <a:solidFill>
              <a:srgbClr val="000000"/>
            </a:solidFill>
            <a:miter lim="800000"/>
            <a:headEnd/>
            <a:tailEnd/>
          </a:ln>
        </p:spPr>
      </p:sp>
      <p:sp>
        <p:nvSpPr>
          <p:cNvPr id="493571" name="Rectangle 3"/>
          <p:cNvSpPr>
            <a:spLocks noGrp="1" noChangeArrowheads="1"/>
          </p:cNvSpPr>
          <p:nvPr>
            <p:ph type="body" idx="1"/>
          </p:nvPr>
        </p:nvSpPr>
        <p:spPr bwMode="auto">
          <a:xfrm>
            <a:off x="898525" y="4686300"/>
            <a:ext cx="4938713" cy="4440238"/>
          </a:xfrm>
          <a:prstGeom prst="rect">
            <a:avLst/>
          </a:prstGeom>
          <a:solidFill>
            <a:srgbClr val="FFFFFF"/>
          </a:solidFill>
          <a:ln>
            <a:solidFill>
              <a:srgbClr val="000000"/>
            </a:solidFill>
            <a:miter lim="800000"/>
            <a:headEnd/>
            <a:tailEnd/>
          </a:ln>
        </p:spPr>
        <p:txBody>
          <a:bodyPr/>
          <a:lstStyle/>
          <a:p>
            <a:endParaRPr lang="ja-JP" altLang="ja-JP"/>
          </a:p>
        </p:txBody>
      </p:sp>
    </p:spTree>
    <p:extLst>
      <p:ext uri="{BB962C8B-B14F-4D97-AF65-F5344CB8AC3E}">
        <p14:creationId xmlns:p14="http://schemas.microsoft.com/office/powerpoint/2010/main" val="2664068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0C02AAFF-9163-4ED8-A080-18A10115DD24}"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9</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xfrm>
            <a:off x="685800" y="4343400"/>
            <a:ext cx="5486400" cy="4114800"/>
          </a:xfrm>
          <a:noFill/>
        </p:spPr>
        <p:txBody>
          <a:bodyPr/>
          <a:lstStyle/>
          <a:p>
            <a:pPr eaLnBrk="1" hangingPunct="1"/>
            <a:endParaRPr lang="ja-JP" altLang="ja-JP"/>
          </a:p>
        </p:txBody>
      </p:sp>
    </p:spTree>
    <p:extLst>
      <p:ext uri="{BB962C8B-B14F-4D97-AF65-F5344CB8AC3E}">
        <p14:creationId xmlns:p14="http://schemas.microsoft.com/office/powerpoint/2010/main" val="1456441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42950" indent="-285750">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430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6002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57400" indent="-228600">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5146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718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4290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86200" indent="-228600"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F969D10D-629E-4FA4-A83C-5163AE847705}" type="slidenum">
              <a:rPr kumimoji="1" lang="en-US" altLang="ja-JP" sz="1200" b="0" i="0" u="none" strike="noStrike" kern="0" cap="none" spc="0" normalizeH="0" baseline="0" noProof="0" smtClean="0">
                <a:ln>
                  <a:noFill/>
                </a:ln>
                <a:solidFill>
                  <a:schemeClr val="tx1"/>
                </a:solidFill>
                <a:effectLst/>
                <a:uLnTx/>
                <a:uFillTx/>
                <a:latin typeface="Times New Roman" panose="02020603050405020304" pitchFamily="18" charset="0"/>
                <a:ea typeface="ＭＳ Ｐゴシック" panose="020B0600070205080204" pitchFamily="50" charset="-128"/>
              </a:rPr>
              <a:pPr marL="0" marR="0" lvl="0" indent="0" defTabSz="914400" eaLnBrk="1" fontAlgn="auto" latinLnBrk="0" hangingPunct="1">
                <a:lnSpc>
                  <a:spcPct val="100000"/>
                </a:lnSpc>
                <a:spcBef>
                  <a:spcPct val="0"/>
                </a:spcBef>
                <a:spcAft>
                  <a:spcPts val="0"/>
                </a:spcAft>
                <a:buClrTx/>
                <a:buSzTx/>
                <a:buFontTx/>
                <a:buNone/>
                <a:tabLst/>
                <a:defRPr/>
              </a:pPr>
              <a:t>10</a:t>
            </a:fld>
            <a:endParaRPr kumimoji="1" lang="en-US" altLang="ja-JP" sz="1200" b="0" i="0" u="none" strike="noStrike" kern="0" cap="none" spc="0" normalizeH="0" baseline="0" noProof="0">
              <a:ln>
                <a:noFill/>
              </a:ln>
              <a:solidFill>
                <a:schemeClr val="tx1"/>
              </a:solidFill>
              <a:effectLst/>
              <a:uLnTx/>
              <a:uFillTx/>
              <a:latin typeface="Times New Roman" panose="02020603050405020304" pitchFamily="18" charset="0"/>
              <a:ea typeface="ＭＳ Ｐゴシック" panose="020B0600070205080204" pitchFamily="50" charset="-128"/>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3317833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8" name="タイトル 7"/>
          <p:cNvSpPr>
            <a:spLocks noGrp="1"/>
          </p:cNvSpPr>
          <p:nvPr>
            <p:ph type="title"/>
          </p:nvPr>
        </p:nvSpPr>
        <p:spPr/>
        <p:txBody>
          <a:bodyPr/>
          <a:lstStyle/>
          <a:p>
            <a:r>
              <a:rPr kumimoji="1" lang="ja-JP" altLang="en-US"/>
              <a:t>マスター タイトルの書式設定</a:t>
            </a:r>
          </a:p>
        </p:txBody>
      </p:sp>
      <p:sp>
        <p:nvSpPr>
          <p:cNvPr id="9" name="Slide Number Placeholder 5"/>
          <p:cNvSpPr>
            <a:spLocks noGrp="1"/>
          </p:cNvSpPr>
          <p:nvPr>
            <p:ph type="sldNum" sz="quarter" idx="12"/>
          </p:nvPr>
        </p:nvSpPr>
        <p:spPr>
          <a:xfrm>
            <a:off x="8617527" y="6356352"/>
            <a:ext cx="2743200" cy="365125"/>
          </a:xfrm>
        </p:spPr>
        <p:txBody>
          <a:bodyPr/>
          <a:lstStyle>
            <a:lvl1pPr>
              <a:defRPr>
                <a:solidFill>
                  <a:schemeClr val="tx1"/>
                </a:solidFill>
              </a:defRPr>
            </a:lvl1pPr>
          </a:lstStyle>
          <a:p>
            <a:fld id="{32561E9F-1250-4501-B953-B78836680886}"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3798227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972275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0362"/>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1" y="360364"/>
            <a:ext cx="7734300" cy="581183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3266960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7814"/>
            <a:ext cx="10972800" cy="1139825"/>
          </a:xfrm>
        </p:spPr>
        <p:txBody>
          <a:bodyPr/>
          <a:lstStyle/>
          <a:p>
            <a:r>
              <a:rPr lang="ja-JP" altLang="en-US"/>
              <a:t>マスター タイトルの書式設定</a:t>
            </a:r>
          </a:p>
        </p:txBody>
      </p:sp>
      <p:sp>
        <p:nvSpPr>
          <p:cNvPr id="3" name="グラフ プレースホルダー 2"/>
          <p:cNvSpPr>
            <a:spLocks noGrp="1"/>
          </p:cNvSpPr>
          <p:nvPr>
            <p:ph type="chart" idx="1"/>
          </p:nvPr>
        </p:nvSpPr>
        <p:spPr>
          <a:xfrm>
            <a:off x="609600" y="1600201"/>
            <a:ext cx="10972800" cy="4530725"/>
          </a:xfrm>
        </p:spPr>
        <p:txBody>
          <a:bodyPr rtlCol="0">
            <a:normAutofit/>
          </a:bodyPr>
          <a:lstStyle/>
          <a:p>
            <a:pPr lvl="0"/>
            <a:endParaRPr lang="ja-JP" altLang="en-US" noProof="0"/>
          </a:p>
        </p:txBody>
      </p:sp>
      <p:sp>
        <p:nvSpPr>
          <p:cNvPr id="4" name="日付プレースホルダー 3"/>
          <p:cNvSpPr>
            <a:spLocks noGrp="1"/>
          </p:cNvSpPr>
          <p:nvPr>
            <p:ph type="dt" sz="half" idx="10"/>
          </p:nvPr>
        </p:nvSpPr>
        <p:spPr/>
        <p:txBody>
          <a:bodyPr/>
          <a:lstStyle>
            <a:lvl1pPr>
              <a:defRPr/>
            </a:lvl1pPr>
          </a:lstStyle>
          <a:p>
            <a:pPr>
              <a:defRPr/>
            </a:pPr>
            <a:endParaRPr lang="ja-JP" altLang="ja-JP"/>
          </a:p>
        </p:txBody>
      </p:sp>
      <p:sp>
        <p:nvSpPr>
          <p:cNvPr id="5" name="フッター プレースホルダー 4"/>
          <p:cNvSpPr>
            <a:spLocks noGrp="1"/>
          </p:cNvSpPr>
          <p:nvPr>
            <p:ph type="ftr" sz="quarter" idx="11"/>
          </p:nvPr>
        </p:nvSpPr>
        <p:spPr>
          <a:xfrm>
            <a:off x="4165600" y="6248400"/>
            <a:ext cx="3860800" cy="457200"/>
          </a:xfrm>
        </p:spPr>
        <p:txBody>
          <a:bodyPr/>
          <a:lstStyle>
            <a:lvl1pPr>
              <a:defRPr/>
            </a:lvl1pPr>
          </a:lstStyle>
          <a:p>
            <a:pPr>
              <a:defRPr/>
            </a:pPr>
            <a:r>
              <a:rPr lang="ja-JP" altLang="en-US"/>
              <a:t>（Ｃ）ＮＩＫＫＥＩ２００７</a:t>
            </a:r>
          </a:p>
        </p:txBody>
      </p:sp>
      <p:sp>
        <p:nvSpPr>
          <p:cNvPr id="6" name="スライド番号プレースホルダー 5"/>
          <p:cNvSpPr>
            <a:spLocks noGrp="1"/>
          </p:cNvSpPr>
          <p:nvPr>
            <p:ph type="sldNum" sz="quarter" idx="12"/>
          </p:nvPr>
        </p:nvSpPr>
        <p:spPr/>
        <p:txBody>
          <a:bodyPr/>
          <a:lstStyle>
            <a:lvl1pPr>
              <a:defRPr/>
            </a:lvl1pPr>
          </a:lstStyle>
          <a:p>
            <a:pPr>
              <a:defRPr/>
            </a:pPr>
            <a:fld id="{C3561835-2215-470E-847D-FE0298849627}" type="slidenum">
              <a:rPr lang="en-US" altLang="ja-JP"/>
              <a:pPr>
                <a:defRPr/>
              </a:pPr>
              <a:t>‹#›</a:t>
            </a:fld>
            <a:endParaRPr lang="en-US" altLang="ja-JP"/>
          </a:p>
        </p:txBody>
      </p:sp>
    </p:spTree>
    <p:extLst>
      <p:ext uri="{BB962C8B-B14F-4D97-AF65-F5344CB8AC3E}">
        <p14:creationId xmlns:p14="http://schemas.microsoft.com/office/powerpoint/2010/main" val="7270502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ja-JP" altLang="en-US"/>
              <a:t>マスター サブタイトルの書式設定</a:t>
            </a:r>
            <a:endParaRPr lang="en-US" dirty="0"/>
          </a:p>
        </p:txBody>
      </p:sp>
      <p:sp>
        <p:nvSpPr>
          <p:cNvPr id="8" name="タイトル 7"/>
          <p:cNvSpPr>
            <a:spLocks noGrp="1"/>
          </p:cNvSpPr>
          <p:nvPr>
            <p:ph type="title"/>
          </p:nvPr>
        </p:nvSpPr>
        <p:spPr/>
        <p:txBody>
          <a:bodyPr/>
          <a:lstStyle/>
          <a:p>
            <a:r>
              <a:rPr kumimoji="1" lang="ja-JP" altLang="en-US"/>
              <a:t>マスター タイトルの書式設定</a:t>
            </a:r>
          </a:p>
        </p:txBody>
      </p:sp>
      <p:sp>
        <p:nvSpPr>
          <p:cNvPr id="9" name="Slide Number Placeholder 5"/>
          <p:cNvSpPr>
            <a:spLocks noGrp="1"/>
          </p:cNvSpPr>
          <p:nvPr>
            <p:ph type="sldNum" sz="quarter" idx="12"/>
          </p:nvPr>
        </p:nvSpPr>
        <p:spPr>
          <a:xfrm>
            <a:off x="8617527" y="6356352"/>
            <a:ext cx="2743200" cy="365125"/>
          </a:xfrm>
        </p:spPr>
        <p:txBody>
          <a:bodyPr/>
          <a:lstStyle>
            <a:lvl1pPr>
              <a:defRPr>
                <a:solidFill>
                  <a:schemeClr val="tx1"/>
                </a:solidFill>
              </a:defRPr>
            </a:lvl1pPr>
          </a:lstStyle>
          <a:p>
            <a:fld id="{32561E9F-1250-4501-B953-B78836680886}"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38269747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 y="286249"/>
            <a:ext cx="12192001" cy="261681"/>
          </a:xfrm>
        </p:spPr>
        <p:txBody>
          <a:bodyPr>
            <a:noAutofit/>
          </a:bodyPr>
          <a:lstStyle>
            <a:lvl1pPr>
              <a:defRPr sz="2800">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p:nvPr>
        </p:nvSpPr>
        <p:spPr>
          <a:xfrm>
            <a:off x="0" y="1007166"/>
            <a:ext cx="12192000" cy="709093"/>
          </a:xfrm>
        </p:spPr>
        <p:txBody>
          <a:bodyPr>
            <a:normAutofit/>
          </a:bodyPr>
          <a:lstStyle>
            <a:lvl1pPr marL="228600" indent="-228600">
              <a:buFont typeface="Wingdings" panose="05000000000000000000" pitchFamily="2" charset="2"/>
              <a:buChar char="n"/>
              <a:defRPr sz="1800">
                <a:latin typeface="メイリオ" panose="020B0604030504040204" pitchFamily="50" charset="-128"/>
                <a:ea typeface="メイリオ" panose="020B0604030504040204" pitchFamily="50" charset="-128"/>
                <a:cs typeface="メイリオ" panose="020B0604030504040204" pitchFamily="50" charset="-128"/>
              </a:defRPr>
            </a:lvl1pPr>
            <a:lvl2pPr marL="450850" indent="-184150">
              <a:defRPr sz="1600">
                <a:latin typeface="メイリオ" panose="020B0604030504040204" pitchFamily="50" charset="-128"/>
                <a:ea typeface="メイリオ" panose="020B0604030504040204" pitchFamily="50" charset="-128"/>
                <a:cs typeface="メイリオ" panose="020B0604030504040204" pitchFamily="50" charset="-128"/>
              </a:defRPr>
            </a:lvl2pPr>
            <a:lvl3pPr>
              <a:defRPr sz="1400">
                <a:latin typeface="メイリオ" panose="020B0604030504040204" pitchFamily="50" charset="-128"/>
                <a:ea typeface="メイリオ" panose="020B0604030504040204" pitchFamily="50" charset="-128"/>
                <a:cs typeface="メイリオ" panose="020B0604030504040204" pitchFamily="50" charset="-128"/>
              </a:defRPr>
            </a:lvl3pPr>
            <a:lvl4pPr>
              <a:defRPr sz="1400">
                <a:latin typeface="メイリオ" panose="020B0604030504040204" pitchFamily="50" charset="-128"/>
                <a:ea typeface="メイリオ" panose="020B0604030504040204" pitchFamily="50" charset="-128"/>
                <a:cs typeface="メイリオ" panose="020B0604030504040204" pitchFamily="50" charset="-128"/>
              </a:defRPr>
            </a:lvl4pPr>
            <a:lvl5pPr>
              <a:defRPr sz="1400">
                <a:latin typeface="メイリオ" panose="020B0604030504040204" pitchFamily="50" charset="-128"/>
                <a:ea typeface="メイリオ" panose="020B0604030504040204" pitchFamily="50" charset="-128"/>
                <a:cs typeface="メイリオ" panose="020B0604030504040204" pitchFamily="50" charset="-128"/>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正方形/長方形 6"/>
          <p:cNvSpPr/>
          <p:nvPr userDrawn="1"/>
        </p:nvSpPr>
        <p:spPr>
          <a:xfrm>
            <a:off x="-1" y="711823"/>
            <a:ext cx="12192001" cy="1314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Slide Number Placeholder 5"/>
          <p:cNvSpPr>
            <a:spLocks noGrp="1"/>
          </p:cNvSpPr>
          <p:nvPr>
            <p:ph type="sldNum" sz="quarter" idx="12"/>
          </p:nvPr>
        </p:nvSpPr>
        <p:spPr>
          <a:xfrm>
            <a:off x="9448800" y="6356352"/>
            <a:ext cx="2743200" cy="365125"/>
          </a:xfrm>
        </p:spPr>
        <p:txBody>
          <a:bodyPr/>
          <a:lstStyle>
            <a:lvl1pPr>
              <a:defRPr>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32561E9F-1250-4501-B953-B78836680886}"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20756313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12423"/>
            <a:ext cx="10515600" cy="2851208"/>
          </a:xfrm>
        </p:spPr>
        <p:txBody>
          <a:bodyPr anchor="b">
            <a:normAutofit/>
          </a:bodyPr>
          <a:lstStyle>
            <a:lvl1pPr>
              <a:defRPr sz="6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52635"/>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5003481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45127" y="1828802"/>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8802"/>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5490600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2"/>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45127" y="2507552"/>
            <a:ext cx="5156200"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7552"/>
            <a:ext cx="5181601"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0" name="Title 9"/>
          <p:cNvSpPr>
            <a:spLocks noGrp="1"/>
          </p:cNvSpPr>
          <p:nvPr>
            <p:ph type="title"/>
          </p:nvPr>
        </p:nvSpPr>
        <p:spPr/>
        <p:txBody>
          <a:bodyPr/>
          <a:lstStyle/>
          <a:p>
            <a:r>
              <a:rPr lang="ja-JP" altLang="en-US"/>
              <a:t>マスター タイトルの書式設定</a:t>
            </a:r>
            <a:endParaRPr lang="en-US" dirty="0"/>
          </a:p>
        </p:txBody>
      </p:sp>
    </p:spTree>
    <p:extLst>
      <p:ext uri="{BB962C8B-B14F-4D97-AF65-F5344CB8AC3E}">
        <p14:creationId xmlns:p14="http://schemas.microsoft.com/office/powerpoint/2010/main" val="9870303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6" name="Title 5"/>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16756845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54011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6249"/>
            <a:ext cx="12192000" cy="261681"/>
          </a:xfrm>
        </p:spPr>
        <p:txBody>
          <a:bodyPr>
            <a:noAutofit/>
          </a:bodyPr>
          <a:lstStyle>
            <a:lvl1pPr>
              <a:defRPr sz="2800">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マスター タイトルの書式設定</a:t>
            </a:r>
            <a:endParaRPr lang="en-US" dirty="0"/>
          </a:p>
        </p:txBody>
      </p:sp>
      <p:sp>
        <p:nvSpPr>
          <p:cNvPr id="3" name="Content Placeholder 2"/>
          <p:cNvSpPr>
            <a:spLocks noGrp="1"/>
          </p:cNvSpPr>
          <p:nvPr>
            <p:ph idx="1"/>
          </p:nvPr>
        </p:nvSpPr>
        <p:spPr>
          <a:xfrm>
            <a:off x="0" y="1007166"/>
            <a:ext cx="12192000" cy="1736035"/>
          </a:xfrm>
        </p:spPr>
        <p:txBody>
          <a:bodyPr>
            <a:normAutofit/>
          </a:bodyPr>
          <a:lstStyle>
            <a:lvl1pPr marL="228600" indent="-228600">
              <a:buFont typeface="Wingdings" panose="05000000000000000000" pitchFamily="2" charset="2"/>
              <a:buChar char="n"/>
              <a:defRPr sz="1800">
                <a:latin typeface="メイリオ" panose="020B0604030504040204" pitchFamily="50" charset="-128"/>
                <a:ea typeface="メイリオ" panose="020B0604030504040204" pitchFamily="50" charset="-128"/>
                <a:cs typeface="メイリオ" panose="020B0604030504040204" pitchFamily="50" charset="-128"/>
              </a:defRPr>
            </a:lvl1pPr>
            <a:lvl2pPr marL="450850" indent="-184150">
              <a:defRPr sz="1600">
                <a:latin typeface="メイリオ" panose="020B0604030504040204" pitchFamily="50" charset="-128"/>
                <a:ea typeface="メイリオ" panose="020B0604030504040204" pitchFamily="50" charset="-128"/>
                <a:cs typeface="メイリオ" panose="020B0604030504040204" pitchFamily="50" charset="-128"/>
              </a:defRPr>
            </a:lvl2pPr>
            <a:lvl3pPr>
              <a:defRPr sz="1400">
                <a:latin typeface="メイリオ" panose="020B0604030504040204" pitchFamily="50" charset="-128"/>
                <a:ea typeface="メイリオ" panose="020B0604030504040204" pitchFamily="50" charset="-128"/>
                <a:cs typeface="メイリオ" panose="020B0604030504040204" pitchFamily="50" charset="-128"/>
              </a:defRPr>
            </a:lvl3pPr>
            <a:lvl4pPr>
              <a:defRPr sz="1400">
                <a:latin typeface="メイリオ" panose="020B0604030504040204" pitchFamily="50" charset="-128"/>
                <a:ea typeface="メイリオ" panose="020B0604030504040204" pitchFamily="50" charset="-128"/>
                <a:cs typeface="メイリオ" panose="020B0604030504040204" pitchFamily="50" charset="-128"/>
              </a:defRPr>
            </a:lvl4pPr>
            <a:lvl5pPr>
              <a:defRPr sz="1400">
                <a:latin typeface="メイリオ" panose="020B0604030504040204" pitchFamily="50" charset="-128"/>
                <a:ea typeface="メイリオ" panose="020B0604030504040204" pitchFamily="50" charset="-128"/>
                <a:cs typeface="メイリオ" panose="020B0604030504040204" pitchFamily="50" charset="-128"/>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7" name="正方形/長方形 6"/>
          <p:cNvSpPr/>
          <p:nvPr userDrawn="1"/>
        </p:nvSpPr>
        <p:spPr>
          <a:xfrm>
            <a:off x="0" y="711822"/>
            <a:ext cx="12192000" cy="1322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Slide Number Placeholder 5"/>
          <p:cNvSpPr>
            <a:spLocks noGrp="1"/>
          </p:cNvSpPr>
          <p:nvPr>
            <p:ph type="sldNum" sz="quarter" idx="12"/>
          </p:nvPr>
        </p:nvSpPr>
        <p:spPr>
          <a:xfrm>
            <a:off x="9448800" y="6490630"/>
            <a:ext cx="2743200" cy="365125"/>
          </a:xfrm>
        </p:spPr>
        <p:txBody>
          <a:bodyPr/>
          <a:lstStyle>
            <a:lvl1pPr>
              <a:defRPr>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fld id="{32561E9F-1250-4501-B953-B78836680886}" type="slidenum">
              <a:rPr lang="ja-JP" altLang="en-US" smtClean="0">
                <a:solidFill>
                  <a:prstClr val="black"/>
                </a:solidFill>
              </a:rPr>
              <a:pPr/>
              <a:t>‹#›</a:t>
            </a:fld>
            <a:endParaRPr lang="ja-JP" altLang="en-US" dirty="0">
              <a:solidFill>
                <a:prstClr val="black"/>
              </a:solidFill>
            </a:endParaRPr>
          </a:p>
        </p:txBody>
      </p:sp>
    </p:spTree>
    <p:extLst>
      <p:ext uri="{BB962C8B-B14F-4D97-AF65-F5344CB8AC3E}">
        <p14:creationId xmlns:p14="http://schemas.microsoft.com/office/powerpoint/2010/main" val="3028524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2"/>
            <a:ext cx="3931920" cy="1600197"/>
          </a:xfrm>
        </p:spPr>
        <p:txBody>
          <a:bodyPr anchor="b">
            <a:normAutofit/>
          </a:bodyPr>
          <a:lstStyle>
            <a:lvl1pPr>
              <a:defRPr sz="3200" b="0"/>
            </a:lvl1pPr>
          </a:lstStyle>
          <a:p>
            <a:r>
              <a:rPr lang="ja-JP" altLang="en-US"/>
              <a:t>マスター タイトルの書式設定</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926568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ja-JP" altLang="en-US"/>
              <a:t>マスター タイトルの書式設定</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3464202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2260804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0362"/>
            <a:ext cx="2628900" cy="5811838"/>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838201" y="360364"/>
            <a:ext cx="7734300" cy="581183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8408470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a:prstGeom prst="rect">
            <a:avLst/>
          </a:prstGeo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Tree>
    <p:extLst>
      <p:ext uri="{BB962C8B-B14F-4D97-AF65-F5344CB8AC3E}">
        <p14:creationId xmlns:p14="http://schemas.microsoft.com/office/powerpoint/2010/main" val="16798070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ja-JP" altLang="en-US"/>
              <a:t>マスタ タイトルの書式設定</a:t>
            </a:r>
          </a:p>
        </p:txBody>
      </p:sp>
      <p:sp>
        <p:nvSpPr>
          <p:cNvPr id="3" name="コンテンツ プレースホルダ 2"/>
          <p:cNvSpPr>
            <a:spLocks noGrp="1"/>
          </p:cNvSpPr>
          <p:nvPr>
            <p:ph idx="1"/>
          </p:nvPr>
        </p:nvSpPr>
        <p:spPr>
          <a:xfrm>
            <a:off x="609600" y="1600201"/>
            <a:ext cx="10972800" cy="4525963"/>
          </a:xfrm>
          <a:prstGeom prst="rect">
            <a:avLst/>
          </a:prstGeo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Tree>
    <p:extLst>
      <p:ext uri="{BB962C8B-B14F-4D97-AF65-F5344CB8AC3E}">
        <p14:creationId xmlns:p14="http://schemas.microsoft.com/office/powerpoint/2010/main" val="478235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46939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a:prstGeom prst="rect">
            <a:avLst/>
          </a:prstGeom>
        </p:spPr>
        <p:txBody>
          <a:bodyPr/>
          <a:lstStyle/>
          <a:p>
            <a:r>
              <a:rPr lang="ja-JP" altLang="en-US"/>
              <a:t>マスタ タイトルの書式設定</a:t>
            </a:r>
          </a:p>
        </p:txBody>
      </p:sp>
      <p:sp>
        <p:nvSpPr>
          <p:cNvPr id="3" name="Rectangle 4"/>
          <p:cNvSpPr>
            <a:spLocks noGrp="1" noChangeArrowheads="1"/>
          </p:cNvSpPr>
          <p:nvPr>
            <p:ph type="dt" sz="half" idx="10"/>
          </p:nvPr>
        </p:nvSpPr>
        <p:spPr>
          <a:xfrm>
            <a:off x="609600" y="6245225"/>
            <a:ext cx="2844800" cy="476250"/>
          </a:xfrm>
          <a:prstGeom prst="rect">
            <a:avLst/>
          </a:prstGeom>
          <a:ln/>
        </p:spPr>
        <p:txBody>
          <a:bodyPr/>
          <a:lstStyle>
            <a:lvl1pPr>
              <a:defRPr/>
            </a:lvl1pPr>
          </a:lstStyle>
          <a:p>
            <a:pPr algn="ctr" fontAlgn="base">
              <a:spcBef>
                <a:spcPct val="0"/>
              </a:spcBef>
              <a:spcAft>
                <a:spcPct val="0"/>
              </a:spcAft>
              <a:defRPr/>
            </a:pPr>
            <a:endParaRPr lang="en-US" altLang="ja-JP" dirty="0">
              <a:solidFill>
                <a:srgbClr val="000000"/>
              </a:solidFill>
            </a:endParaRPr>
          </a:p>
        </p:txBody>
      </p:sp>
      <p:sp>
        <p:nvSpPr>
          <p:cNvPr id="4" name="Rectangle 5"/>
          <p:cNvSpPr>
            <a:spLocks noGrp="1" noChangeArrowheads="1"/>
          </p:cNvSpPr>
          <p:nvPr>
            <p:ph type="ftr" sz="quarter" idx="11"/>
          </p:nvPr>
        </p:nvSpPr>
        <p:spPr>
          <a:xfrm>
            <a:off x="4165600" y="6245225"/>
            <a:ext cx="3860800" cy="476250"/>
          </a:xfrm>
          <a:prstGeom prst="rect">
            <a:avLst/>
          </a:prstGeom>
          <a:ln/>
        </p:spPr>
        <p:txBody>
          <a:bodyPr/>
          <a:lstStyle>
            <a:lvl1pPr>
              <a:defRPr/>
            </a:lvl1pPr>
          </a:lstStyle>
          <a:p>
            <a:pPr algn="ctr" fontAlgn="base">
              <a:spcBef>
                <a:spcPct val="0"/>
              </a:spcBef>
              <a:spcAft>
                <a:spcPct val="0"/>
              </a:spcAft>
              <a:defRPr/>
            </a:pPr>
            <a:endParaRPr lang="en-US" altLang="ja-JP" dirty="0">
              <a:solidFill>
                <a:srgbClr val="000000"/>
              </a:solidFill>
            </a:endParaRPr>
          </a:p>
        </p:txBody>
      </p:sp>
      <p:sp>
        <p:nvSpPr>
          <p:cNvPr id="5" name="Rectangle 6"/>
          <p:cNvSpPr>
            <a:spLocks noGrp="1" noChangeArrowheads="1"/>
          </p:cNvSpPr>
          <p:nvPr>
            <p:ph type="sldNum" sz="quarter" idx="12"/>
          </p:nvPr>
        </p:nvSpPr>
        <p:spPr>
          <a:xfrm>
            <a:off x="8737600" y="6245225"/>
            <a:ext cx="2844800" cy="476250"/>
          </a:xfrm>
          <a:prstGeom prst="rect">
            <a:avLst/>
          </a:prstGeom>
          <a:ln/>
        </p:spPr>
        <p:txBody>
          <a:bodyPr/>
          <a:lstStyle>
            <a:lvl1pPr>
              <a:defRPr/>
            </a:lvl1pPr>
          </a:lstStyle>
          <a:p>
            <a:pPr algn="ctr" fontAlgn="base">
              <a:spcBef>
                <a:spcPct val="0"/>
              </a:spcBef>
              <a:spcAft>
                <a:spcPct val="0"/>
              </a:spcAft>
              <a:defRPr/>
            </a:pPr>
            <a:fld id="{59177BB2-E542-4CE7-9663-EDEA601BD1DE}" type="slidenum">
              <a:rPr lang="en-US" altLang="ja-JP" smtClean="0">
                <a:solidFill>
                  <a:srgbClr val="000000"/>
                </a:solidFill>
              </a:rPr>
              <a:pPr algn="ctr" fontAlgn="base">
                <a:spcBef>
                  <a:spcPct val="0"/>
                </a:spcBef>
                <a:spcAft>
                  <a:spcPct val="0"/>
                </a:spcAft>
                <a:defRPr/>
              </a:pPr>
              <a:t>‹#›</a:t>
            </a:fld>
            <a:endParaRPr lang="en-US" altLang="ja-JP" dirty="0">
              <a:solidFill>
                <a:srgbClr val="000000"/>
              </a:solidFill>
            </a:endParaRPr>
          </a:p>
        </p:txBody>
      </p:sp>
    </p:spTree>
    <p:extLst>
      <p:ext uri="{BB962C8B-B14F-4D97-AF65-F5344CB8AC3E}">
        <p14:creationId xmlns:p14="http://schemas.microsoft.com/office/powerpoint/2010/main" val="40208728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28141746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314594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1" y="1712423"/>
            <a:ext cx="10515600" cy="2851208"/>
          </a:xfrm>
        </p:spPr>
        <p:txBody>
          <a:bodyPr anchor="b">
            <a:normAutofit/>
          </a:bodyPr>
          <a:lstStyle>
            <a:lvl1pPr>
              <a:defRPr sz="6000" b="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831851" y="4552635"/>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808999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35263438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2311973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30314650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0616603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4331324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31073584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01180753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38224050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17420024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紙面">
    <p:spTree>
      <p:nvGrpSpPr>
        <p:cNvPr id="1" name=""/>
        <p:cNvGrpSpPr/>
        <p:nvPr/>
      </p:nvGrpSpPr>
      <p:grpSpPr>
        <a:xfrm>
          <a:off x="0" y="0"/>
          <a:ext cx="0" cy="0"/>
          <a:chOff x="0" y="0"/>
          <a:chExt cx="0" cy="0"/>
        </a:xfrm>
      </p:grpSpPr>
      <p:cxnSp>
        <p:nvCxnSpPr>
          <p:cNvPr id="5" name="直線コネクタ 4"/>
          <p:cNvCxnSpPr/>
          <p:nvPr userDrawn="1"/>
        </p:nvCxnSpPr>
        <p:spPr>
          <a:xfrm flipV="1">
            <a:off x="234462" y="492125"/>
            <a:ext cx="11723077" cy="0"/>
          </a:xfrm>
          <a:prstGeom prst="line">
            <a:avLst/>
          </a:prstGeom>
          <a:ln w="12700" cmpd="sng">
            <a:solidFill>
              <a:schemeClr val="bg1">
                <a:lumMod val="75000"/>
              </a:schemeClr>
            </a:solidFill>
            <a:prstDash val="solid"/>
            <a:headEnd type="none"/>
            <a:tailEnd type="none"/>
          </a:ln>
          <a:effectLst/>
        </p:spPr>
        <p:style>
          <a:lnRef idx="2">
            <a:schemeClr val="accent1"/>
          </a:lnRef>
          <a:fillRef idx="0">
            <a:schemeClr val="accent1"/>
          </a:fillRef>
          <a:effectRef idx="1">
            <a:schemeClr val="accent1"/>
          </a:effectRef>
          <a:fontRef idx="minor">
            <a:schemeClr val="tx1"/>
          </a:fontRef>
        </p:style>
      </p:cxnSp>
      <p:grpSp>
        <p:nvGrpSpPr>
          <p:cNvPr id="6" name="図形グループ 11"/>
          <p:cNvGrpSpPr>
            <a:grpSpLocks/>
          </p:cNvGrpSpPr>
          <p:nvPr userDrawn="1"/>
        </p:nvGrpSpPr>
        <p:grpSpPr bwMode="auto">
          <a:xfrm>
            <a:off x="2" y="0"/>
            <a:ext cx="466969" cy="190500"/>
            <a:chOff x="0" y="0"/>
            <a:chExt cx="380096" cy="190501"/>
          </a:xfrm>
        </p:grpSpPr>
        <p:sp>
          <p:nvSpPr>
            <p:cNvPr id="7" name="Rectangle 13"/>
            <p:cNvSpPr>
              <a:spLocks noChangeArrowheads="1"/>
            </p:cNvSpPr>
            <p:nvPr userDrawn="1"/>
          </p:nvSpPr>
          <p:spPr bwMode="auto">
            <a:xfrm>
              <a:off x="0" y="0"/>
              <a:ext cx="190843" cy="190501"/>
            </a:xfrm>
            <a:prstGeom prst="rect">
              <a:avLst/>
            </a:prstGeom>
            <a:solidFill>
              <a:srgbClr val="F871A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200" b="0" i="0" u="none" strike="noStrike" kern="0" cap="none" spc="0" normalizeH="0" baseline="0" noProof="0">
                <a:ln>
                  <a:noFill/>
                </a:ln>
                <a:solidFill>
                  <a:srgbClr val="FF0000"/>
                </a:solidFill>
                <a:effectLst/>
                <a:uLnTx/>
                <a:uFillTx/>
                <a:latin typeface="Times New Roman" panose="02020603050405020304" pitchFamily="18" charset="0"/>
                <a:ea typeface="HGP創英角ｺﾞｼｯｸUB" panose="020B0900000000000000" pitchFamily="50" charset="-128"/>
              </a:endParaRPr>
            </a:p>
          </p:txBody>
        </p:sp>
        <p:sp>
          <p:nvSpPr>
            <p:cNvPr id="8" name="Rectangle 14"/>
            <p:cNvSpPr>
              <a:spLocks noChangeArrowheads="1"/>
            </p:cNvSpPr>
            <p:nvPr userDrawn="1"/>
          </p:nvSpPr>
          <p:spPr bwMode="auto">
            <a:xfrm>
              <a:off x="189253" y="0"/>
              <a:ext cx="190843" cy="190501"/>
            </a:xfrm>
            <a:prstGeom prst="rect">
              <a:avLst/>
            </a:prstGeom>
            <a:solidFill>
              <a:srgbClr val="78D3E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200" b="0" i="0" u="none" strike="noStrike" kern="0" cap="none" spc="0" normalizeH="0" baseline="0" noProof="0">
                <a:ln>
                  <a:noFill/>
                </a:ln>
                <a:solidFill>
                  <a:srgbClr val="FF0000"/>
                </a:solidFill>
                <a:effectLst/>
                <a:uLnTx/>
                <a:uFillTx/>
                <a:latin typeface="Times New Roman" panose="02020603050405020304" pitchFamily="18" charset="0"/>
                <a:ea typeface="HGP創英角ｺﾞｼｯｸUB" panose="020B0900000000000000" pitchFamily="50" charset="-128"/>
              </a:endParaRPr>
            </a:p>
          </p:txBody>
        </p:sp>
      </p:grpSp>
      <p:grpSp>
        <p:nvGrpSpPr>
          <p:cNvPr id="9" name="図形グループ 14"/>
          <p:cNvGrpSpPr>
            <a:grpSpLocks/>
          </p:cNvGrpSpPr>
          <p:nvPr userDrawn="1"/>
        </p:nvGrpSpPr>
        <p:grpSpPr bwMode="auto">
          <a:xfrm>
            <a:off x="11725032" y="0"/>
            <a:ext cx="466968" cy="190500"/>
            <a:chOff x="0" y="0"/>
            <a:chExt cx="380096" cy="190501"/>
          </a:xfrm>
        </p:grpSpPr>
        <p:sp>
          <p:nvSpPr>
            <p:cNvPr id="10" name="Rectangle 13"/>
            <p:cNvSpPr>
              <a:spLocks noChangeArrowheads="1"/>
            </p:cNvSpPr>
            <p:nvPr userDrawn="1"/>
          </p:nvSpPr>
          <p:spPr bwMode="auto">
            <a:xfrm>
              <a:off x="0" y="0"/>
              <a:ext cx="190843" cy="190501"/>
            </a:xfrm>
            <a:prstGeom prst="rect">
              <a:avLst/>
            </a:prstGeom>
            <a:solidFill>
              <a:srgbClr val="F871A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200" b="0" i="0" u="none" strike="noStrike" kern="0" cap="none" spc="0" normalizeH="0" baseline="0" noProof="0">
                <a:ln>
                  <a:noFill/>
                </a:ln>
                <a:solidFill>
                  <a:srgbClr val="FF0000"/>
                </a:solidFill>
                <a:effectLst/>
                <a:uLnTx/>
                <a:uFillTx/>
                <a:latin typeface="Times New Roman" panose="02020603050405020304" pitchFamily="18" charset="0"/>
                <a:ea typeface="HGP創英角ｺﾞｼｯｸUB" panose="020B0900000000000000" pitchFamily="50" charset="-128"/>
              </a:endParaRPr>
            </a:p>
          </p:txBody>
        </p:sp>
        <p:sp>
          <p:nvSpPr>
            <p:cNvPr id="11" name="Rectangle 14"/>
            <p:cNvSpPr>
              <a:spLocks noChangeArrowheads="1"/>
            </p:cNvSpPr>
            <p:nvPr userDrawn="1"/>
          </p:nvSpPr>
          <p:spPr bwMode="auto">
            <a:xfrm>
              <a:off x="189253" y="0"/>
              <a:ext cx="190843" cy="190501"/>
            </a:xfrm>
            <a:prstGeom prst="rect">
              <a:avLst/>
            </a:prstGeom>
            <a:solidFill>
              <a:srgbClr val="78D3E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lstStyle>
              <a:lvl1pPr>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200" b="0" i="0" u="none" strike="noStrike" kern="0" cap="none" spc="0" normalizeH="0" baseline="0" noProof="0">
                <a:ln>
                  <a:noFill/>
                </a:ln>
                <a:solidFill>
                  <a:srgbClr val="FF0000"/>
                </a:solidFill>
                <a:effectLst/>
                <a:uLnTx/>
                <a:uFillTx/>
                <a:latin typeface="Times New Roman" panose="02020603050405020304" pitchFamily="18" charset="0"/>
                <a:ea typeface="HGP創英角ｺﾞｼｯｸUB" panose="020B0900000000000000" pitchFamily="50" charset="-128"/>
              </a:endParaRPr>
            </a:p>
          </p:txBody>
        </p:sp>
      </p:grpSp>
      <p:sp>
        <p:nvSpPr>
          <p:cNvPr id="12" name="正方形/長方形 11"/>
          <p:cNvSpPr>
            <a:spLocks noChangeArrowheads="1"/>
          </p:cNvSpPr>
          <p:nvPr userDrawn="1"/>
        </p:nvSpPr>
        <p:spPr bwMode="auto">
          <a:xfrm>
            <a:off x="0" y="6672982"/>
            <a:ext cx="3685304" cy="179536"/>
          </a:xfrm>
          <a:prstGeom prst="rect">
            <a:avLst/>
          </a:prstGeom>
          <a:solidFill>
            <a:schemeClr val="tx1">
              <a:lumMod val="50000"/>
              <a:lumOff val="50000"/>
            </a:schemeClr>
          </a:solidFill>
          <a:ln w="9525">
            <a:noFill/>
            <a:miter lim="800000"/>
            <a:headEnd/>
            <a:tailEnd/>
          </a:ln>
        </p:spPr>
        <p:txBody>
          <a:bodyPr wrap="none" lIns="38100" tIns="12700" rIns="38100" bIns="12700" anchor="ctr">
            <a:spAutoFit/>
          </a:bodyPr>
          <a:lstStyle>
            <a:lvl1pPr>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i="0" u="none" strike="noStrike" kern="0" cap="none" spc="0" normalizeH="0" baseline="0" noProof="0">
                <a:ln>
                  <a:noFill/>
                </a:ln>
                <a:solidFill>
                  <a:schemeClr val="bg1"/>
                </a:solidFill>
                <a:effectLst/>
                <a:uLnTx/>
                <a:uFillTx/>
                <a:latin typeface="Arial Black" panose="020B0A04020102020204" pitchFamily="34" charset="0"/>
                <a:ea typeface="HGP創英角ｺﾞｼｯｸUB" panose="020B0900000000000000" pitchFamily="50" charset="-128"/>
              </a:rPr>
              <a:t>COPYRIGHT Carepro, Inc. ALL RIGHTS RESERVED. </a:t>
            </a:r>
            <a:endParaRPr kumimoji="1" lang="ja-JP" altLang="en-US" sz="1000" b="0" i="0" u="none" strike="noStrike" kern="0" cap="none" spc="0" normalizeH="0" baseline="0" noProof="0">
              <a:ln>
                <a:noFill/>
              </a:ln>
              <a:solidFill>
                <a:schemeClr val="bg1"/>
              </a:solidFill>
              <a:effectLst/>
              <a:uLnTx/>
              <a:uFillTx/>
              <a:latin typeface="Arial Black" panose="020B0A04020102020204" pitchFamily="34" charset="0"/>
              <a:ea typeface="HGP創英角ｺﾞｼｯｸUB" panose="020B0900000000000000" pitchFamily="50" charset="-128"/>
            </a:endParaRPr>
          </a:p>
        </p:txBody>
      </p:sp>
      <p:sp>
        <p:nvSpPr>
          <p:cNvPr id="13" name="Text Box 17"/>
          <p:cNvSpPr txBox="1">
            <a:spLocks noChangeArrowheads="1"/>
          </p:cNvSpPr>
          <p:nvPr userDrawn="1"/>
        </p:nvSpPr>
        <p:spPr bwMode="auto">
          <a:xfrm>
            <a:off x="10306540" y="6674570"/>
            <a:ext cx="1152560" cy="179536"/>
          </a:xfrm>
          <a:prstGeom prst="rect">
            <a:avLst/>
          </a:prstGeom>
          <a:solidFill>
            <a:srgbClr val="F871A8"/>
          </a:solidFill>
          <a:ln>
            <a:noFill/>
          </a:ln>
          <a:extLst/>
        </p:spPr>
        <p:txBody>
          <a:bodyPr wrap="none" lIns="38100" tIns="12700" rIns="38100" bIns="12700" anchor="ctr">
            <a:spAutoFit/>
          </a:bodyPr>
          <a:lstStyle>
            <a:lvl1pPr>
              <a:defRPr kumimoji="1" sz="1200">
                <a:solidFill>
                  <a:srgbClr val="FF0000"/>
                </a:solidFill>
                <a:latin typeface="Times New Roman" charset="0"/>
                <a:ea typeface="HGP創英角ｺﾞｼｯｸUB" charset="0"/>
                <a:cs typeface="HGP創英角ｺﾞｼｯｸUB" charset="0"/>
              </a:defRPr>
            </a:lvl1pPr>
            <a:lvl2pPr marL="742950" indent="-285750">
              <a:defRPr kumimoji="1" sz="1200">
                <a:solidFill>
                  <a:srgbClr val="FF0000"/>
                </a:solidFill>
                <a:latin typeface="Times New Roman" charset="0"/>
                <a:ea typeface="HGP創英角ｺﾞｼｯｸUB" charset="0"/>
                <a:cs typeface="HGP創英角ｺﾞｼｯｸUB" charset="0"/>
              </a:defRPr>
            </a:lvl2pPr>
            <a:lvl3pPr marL="1143000" indent="-228600">
              <a:defRPr kumimoji="1" sz="1200">
                <a:solidFill>
                  <a:srgbClr val="FF0000"/>
                </a:solidFill>
                <a:latin typeface="Times New Roman" charset="0"/>
                <a:ea typeface="HGP創英角ｺﾞｼｯｸUB" charset="0"/>
                <a:cs typeface="HGP創英角ｺﾞｼｯｸUB" charset="0"/>
              </a:defRPr>
            </a:lvl3pPr>
            <a:lvl4pPr marL="1600200" indent="-228600">
              <a:defRPr kumimoji="1" sz="1200">
                <a:solidFill>
                  <a:srgbClr val="FF0000"/>
                </a:solidFill>
                <a:latin typeface="Times New Roman" charset="0"/>
                <a:ea typeface="HGP創英角ｺﾞｼｯｸUB" charset="0"/>
                <a:cs typeface="HGP創英角ｺﾞｼｯｸUB" charset="0"/>
              </a:defRPr>
            </a:lvl4pPr>
            <a:lvl5pPr marL="2057400" indent="-228600">
              <a:defRPr kumimoji="1" sz="1200">
                <a:solidFill>
                  <a:srgbClr val="FF0000"/>
                </a:solidFill>
                <a:latin typeface="Times New Roman" charset="0"/>
                <a:ea typeface="HGP創英角ｺﾞｼｯｸUB" charset="0"/>
                <a:cs typeface="HGP創英角ｺﾞｼｯｸUB" charset="0"/>
              </a:defRPr>
            </a:lvl5pPr>
            <a:lvl6pPr marL="2514600" indent="-228600" algn="ctr" fontAlgn="base">
              <a:spcBef>
                <a:spcPct val="0"/>
              </a:spcBef>
              <a:spcAft>
                <a:spcPct val="0"/>
              </a:spcAft>
              <a:defRPr kumimoji="1" sz="1200">
                <a:solidFill>
                  <a:srgbClr val="FF0000"/>
                </a:solidFill>
                <a:latin typeface="Times New Roman" charset="0"/>
                <a:ea typeface="HGP創英角ｺﾞｼｯｸUB" charset="0"/>
                <a:cs typeface="HGP創英角ｺﾞｼｯｸUB" charset="0"/>
              </a:defRPr>
            </a:lvl6pPr>
            <a:lvl7pPr marL="2971800" indent="-228600" algn="ctr" fontAlgn="base">
              <a:spcBef>
                <a:spcPct val="0"/>
              </a:spcBef>
              <a:spcAft>
                <a:spcPct val="0"/>
              </a:spcAft>
              <a:defRPr kumimoji="1" sz="1200">
                <a:solidFill>
                  <a:srgbClr val="FF0000"/>
                </a:solidFill>
                <a:latin typeface="Times New Roman" charset="0"/>
                <a:ea typeface="HGP創英角ｺﾞｼｯｸUB" charset="0"/>
                <a:cs typeface="HGP創英角ｺﾞｼｯｸUB" charset="0"/>
              </a:defRPr>
            </a:lvl7pPr>
            <a:lvl8pPr marL="3429000" indent="-228600" algn="ctr" fontAlgn="base">
              <a:spcBef>
                <a:spcPct val="0"/>
              </a:spcBef>
              <a:spcAft>
                <a:spcPct val="0"/>
              </a:spcAft>
              <a:defRPr kumimoji="1" sz="1200">
                <a:solidFill>
                  <a:srgbClr val="FF0000"/>
                </a:solidFill>
                <a:latin typeface="Times New Roman" charset="0"/>
                <a:ea typeface="HGP創英角ｺﾞｼｯｸUB" charset="0"/>
                <a:cs typeface="HGP創英角ｺﾞｼｯｸUB" charset="0"/>
              </a:defRPr>
            </a:lvl8pPr>
            <a:lvl9pPr marL="3886200" indent="-228600" algn="ctr" fontAlgn="base">
              <a:spcBef>
                <a:spcPct val="0"/>
              </a:spcBef>
              <a:spcAft>
                <a:spcPct val="0"/>
              </a:spcAft>
              <a:defRPr kumimoji="1" sz="1200">
                <a:solidFill>
                  <a:srgbClr val="FF0000"/>
                </a:solidFill>
                <a:latin typeface="Times New Roman" charset="0"/>
                <a:ea typeface="HGP創英角ｺﾞｼｯｸUB" charset="0"/>
                <a:cs typeface="HGP創英角ｺﾞｼｯｸUB"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000" b="0" i="0" u="none" strike="noStrike" kern="0" cap="none" spc="0" normalizeH="0" baseline="0" noProof="0" dirty="0">
                <a:ln>
                  <a:noFill/>
                </a:ln>
                <a:solidFill>
                  <a:schemeClr val="bg1"/>
                </a:solidFill>
                <a:effectLst/>
                <a:uLnTx/>
                <a:uFillTx/>
                <a:latin typeface="Arial Black"/>
                <a:ea typeface="MS UI Gothic" charset="0"/>
                <a:cs typeface="Arial Black"/>
              </a:rPr>
              <a:t>CONFIDENTIAL</a:t>
            </a:r>
          </a:p>
        </p:txBody>
      </p:sp>
      <p:sp>
        <p:nvSpPr>
          <p:cNvPr id="14" name="Rectangle 28"/>
          <p:cNvSpPr>
            <a:spLocks noChangeArrowheads="1"/>
          </p:cNvSpPr>
          <p:nvPr userDrawn="1"/>
        </p:nvSpPr>
        <p:spPr bwMode="auto">
          <a:xfrm>
            <a:off x="11723077" y="6667500"/>
            <a:ext cx="468923" cy="190500"/>
          </a:xfrm>
          <a:prstGeom prst="rect">
            <a:avLst/>
          </a:prstGeom>
          <a:solidFill>
            <a:schemeClr val="tx1">
              <a:lumMod val="75000"/>
              <a:lumOff val="25000"/>
            </a:schemeClr>
          </a:solidFill>
          <a:ln>
            <a:noFill/>
          </a:ln>
        </p:spPr>
        <p:txBody>
          <a:bodyPr wrap="none" lIns="38100" tIns="12700" rIns="38100" bIns="12700" anchor="ctr"/>
          <a:lstStyle>
            <a:lvl1pPr defTabSz="976313">
              <a:defRPr kumimoji="1" sz="1200">
                <a:solidFill>
                  <a:srgbClr val="FF0000"/>
                </a:solidFill>
                <a:latin typeface="Times New Roman" panose="02020603050405020304" pitchFamily="18" charset="0"/>
                <a:ea typeface="HGP創英角ｺﾞｼｯｸUB" panose="020B0900000000000000" pitchFamily="50" charset="-128"/>
              </a:defRPr>
            </a:lvl1pPr>
            <a:lvl2pPr marL="742950" indent="-285750" defTabSz="976313">
              <a:defRPr kumimoji="1" sz="1200">
                <a:solidFill>
                  <a:srgbClr val="FF0000"/>
                </a:solidFill>
                <a:latin typeface="Times New Roman" panose="02020603050405020304" pitchFamily="18" charset="0"/>
                <a:ea typeface="HGP創英角ｺﾞｼｯｸUB" panose="020B0900000000000000" pitchFamily="50" charset="-128"/>
              </a:defRPr>
            </a:lvl2pPr>
            <a:lvl3pPr marL="1143000" indent="-228600" defTabSz="976313">
              <a:defRPr kumimoji="1" sz="1200">
                <a:solidFill>
                  <a:srgbClr val="FF0000"/>
                </a:solidFill>
                <a:latin typeface="Times New Roman" panose="02020603050405020304" pitchFamily="18" charset="0"/>
                <a:ea typeface="HGP創英角ｺﾞｼｯｸUB" panose="020B0900000000000000" pitchFamily="50" charset="-128"/>
              </a:defRPr>
            </a:lvl3pPr>
            <a:lvl4pPr marL="1600200" indent="-228600" defTabSz="976313">
              <a:defRPr kumimoji="1" sz="1200">
                <a:solidFill>
                  <a:srgbClr val="FF0000"/>
                </a:solidFill>
                <a:latin typeface="Times New Roman" panose="02020603050405020304" pitchFamily="18" charset="0"/>
                <a:ea typeface="HGP創英角ｺﾞｼｯｸUB" panose="020B0900000000000000" pitchFamily="50" charset="-128"/>
              </a:defRPr>
            </a:lvl4pPr>
            <a:lvl5pPr marL="2057400" indent="-228600" defTabSz="976313">
              <a:defRPr kumimoji="1" sz="1200">
                <a:solidFill>
                  <a:srgbClr val="FF0000"/>
                </a:solidFill>
                <a:latin typeface="Times New Roman" panose="02020603050405020304" pitchFamily="18" charset="0"/>
                <a:ea typeface="HGP創英角ｺﾞｼｯｸUB" panose="020B0900000000000000" pitchFamily="50" charset="-128"/>
              </a:defRPr>
            </a:lvl5pPr>
            <a:lvl6pPr marL="2514600" indent="-228600" algn="ctr" defTabSz="976313"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6pPr>
            <a:lvl7pPr marL="2971800" indent="-228600" algn="ctr" defTabSz="976313"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7pPr>
            <a:lvl8pPr marL="3429000" indent="-228600" algn="ctr" defTabSz="976313"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8pPr>
            <a:lvl9pPr marL="3886200" indent="-228600" algn="ctr" defTabSz="976313" fontAlgn="base">
              <a:spcBef>
                <a:spcPct val="0"/>
              </a:spcBef>
              <a:spcAft>
                <a:spcPct val="0"/>
              </a:spcAft>
              <a:defRPr kumimoji="1" sz="1200">
                <a:solidFill>
                  <a:srgbClr val="FF0000"/>
                </a:solidFill>
                <a:latin typeface="Times New Roman" panose="02020603050405020304" pitchFamily="18" charset="0"/>
                <a:ea typeface="HGP創英角ｺﾞｼｯｸUB" panose="020B0900000000000000" pitchFamily="50" charset="-128"/>
              </a:defRPr>
            </a:lvl9pPr>
          </a:lstStyle>
          <a:p>
            <a:pPr marL="0" marR="0" lvl="0" indent="0" defTabSz="976313" eaLnBrk="0" fontAlgn="auto" latinLnBrk="0" hangingPunct="0">
              <a:lnSpc>
                <a:spcPct val="100000"/>
              </a:lnSpc>
              <a:spcBef>
                <a:spcPts val="0"/>
              </a:spcBef>
              <a:spcAft>
                <a:spcPts val="0"/>
              </a:spcAft>
              <a:buClrTx/>
              <a:buSzTx/>
              <a:buFontTx/>
              <a:buNone/>
              <a:tabLst/>
              <a:defRPr/>
            </a:pPr>
            <a:fld id="{D6212898-91C4-492F-AFDA-2FB3D32B854B}" type="slidenum">
              <a:rPr kumimoji="0" lang="en-US" altLang="ja-JP" sz="1000" b="0" i="0" u="none" strike="noStrike" kern="0" cap="none" spc="0" normalizeH="0" baseline="0" noProof="0">
                <a:ln>
                  <a:noFill/>
                </a:ln>
                <a:solidFill>
                  <a:schemeClr val="bg1"/>
                </a:solidFill>
                <a:effectLst/>
                <a:uLnTx/>
                <a:uFillTx/>
                <a:latin typeface="Arial Black" panose="020B0A04020102020204" pitchFamily="34" charset="0"/>
                <a:ea typeface="HGP創英角ｺﾞｼｯｸUB" panose="020B0900000000000000" pitchFamily="50" charset="-128"/>
              </a:rPr>
              <a:pPr marL="0" marR="0" lvl="0" indent="0" defTabSz="976313" eaLnBrk="0" fontAlgn="auto" latinLnBrk="0" hangingPunct="0">
                <a:lnSpc>
                  <a:spcPct val="100000"/>
                </a:lnSpc>
                <a:spcBef>
                  <a:spcPts val="0"/>
                </a:spcBef>
                <a:spcAft>
                  <a:spcPts val="0"/>
                </a:spcAft>
                <a:buClrTx/>
                <a:buSzTx/>
                <a:buFontTx/>
                <a:buNone/>
                <a:tabLst/>
                <a:defRPr/>
              </a:pPr>
              <a:t>‹#›</a:t>
            </a:fld>
            <a:endParaRPr kumimoji="0" lang="en-US" altLang="ja-JP" sz="1000" b="0" i="0" u="none" strike="noStrike" kern="0" cap="none" spc="0" normalizeH="0" baseline="0" noProof="0">
              <a:ln>
                <a:noFill/>
              </a:ln>
              <a:solidFill>
                <a:schemeClr val="bg1"/>
              </a:solidFill>
              <a:effectLst/>
              <a:uLnTx/>
              <a:uFillTx/>
              <a:latin typeface="Arial Black" panose="020B0A04020102020204" pitchFamily="34" charset="0"/>
              <a:ea typeface="HGP創英角ｺﾞｼｯｸUB" panose="020B0900000000000000" pitchFamily="50" charset="-128"/>
            </a:endParaRPr>
          </a:p>
        </p:txBody>
      </p:sp>
      <p:sp>
        <p:nvSpPr>
          <p:cNvPr id="21" name="タイトル 20"/>
          <p:cNvSpPr>
            <a:spLocks noGrp="1"/>
          </p:cNvSpPr>
          <p:nvPr>
            <p:ph type="title"/>
          </p:nvPr>
        </p:nvSpPr>
        <p:spPr>
          <a:xfrm>
            <a:off x="234462" y="92333"/>
            <a:ext cx="11723077" cy="307777"/>
          </a:xfrm>
        </p:spPr>
        <p:txBody>
          <a:bodyPr lIns="254000" tIns="0" rIns="0" bIns="0">
            <a:spAutoFit/>
          </a:bodyPr>
          <a:lstStyle>
            <a:lvl1pPr algn="l">
              <a:defRPr sz="2000" b="0">
                <a:solidFill>
                  <a:schemeClr val="tx1"/>
                </a:solidFill>
                <a:effectLst/>
                <a:latin typeface="HGP創英角ｺﾞｼｯｸUB"/>
                <a:ea typeface="HGP創英角ｺﾞｼｯｸUB"/>
                <a:cs typeface="HGP創英角ｺﾞｼｯｸUB"/>
              </a:defRPr>
            </a:lvl1pPr>
          </a:lstStyle>
          <a:p>
            <a:r>
              <a:rPr lang="ja-JP" altLang="en-US" dirty="0"/>
              <a:t>マスタ タイトルの書式設定</a:t>
            </a:r>
          </a:p>
        </p:txBody>
      </p:sp>
      <p:sp>
        <p:nvSpPr>
          <p:cNvPr id="20" name="テキスト プレースホルダ 19"/>
          <p:cNvSpPr>
            <a:spLocks noGrp="1"/>
          </p:cNvSpPr>
          <p:nvPr>
            <p:ph type="body" sz="quarter" idx="10"/>
          </p:nvPr>
        </p:nvSpPr>
        <p:spPr>
          <a:xfrm>
            <a:off x="234462" y="660578"/>
            <a:ext cx="11723077" cy="302647"/>
          </a:xfrm>
        </p:spPr>
        <p:txBody>
          <a:bodyPr lIns="38100" tIns="12700" rIns="38100" bIns="12700">
            <a:spAutoFit/>
          </a:bodyPr>
          <a:lstStyle>
            <a:lvl1pPr marL="0" indent="0">
              <a:buFont typeface="ヒラギノ角ゴ ProN W3"/>
              <a:buNone/>
              <a:defRPr sz="1800" b="0" i="0" u="none">
                <a:solidFill>
                  <a:srgbClr val="0000FF"/>
                </a:solidFill>
                <a:effectLst/>
                <a:latin typeface="HGP創英角ｺﾞｼｯｸUB"/>
                <a:ea typeface="HGP創英角ｺﾞｼｯｸUB"/>
                <a:cs typeface="HGP創英角ｺﾞｼｯｸUB"/>
              </a:defRPr>
            </a:lvl1pPr>
            <a:lvl2pPr marL="457200" indent="0">
              <a:buFont typeface="ヒラギノ角ゴ ProN W3"/>
              <a:buNone/>
              <a:defRPr sz="1800" b="0" i="0" u="none">
                <a:solidFill>
                  <a:schemeClr val="tx1"/>
                </a:solidFill>
                <a:effectLst/>
                <a:latin typeface="HGP創英角ｺﾞｼｯｸUB"/>
                <a:ea typeface="HGP創英角ｺﾞｼｯｸUB"/>
                <a:cs typeface="HGP創英角ｺﾞｼｯｸUB"/>
              </a:defRPr>
            </a:lvl2pPr>
            <a:lvl3pPr>
              <a:defRPr sz="1800" b="0" i="0" u="none">
                <a:solidFill>
                  <a:schemeClr val="tx1"/>
                </a:solidFill>
                <a:effectLst/>
                <a:latin typeface="HGP創英角ｺﾞｼｯｸUB"/>
                <a:ea typeface="HGP創英角ｺﾞｼｯｸUB"/>
                <a:cs typeface="HGP創英角ｺﾞｼｯｸUB"/>
              </a:defRPr>
            </a:lvl3pPr>
            <a:lvl4pPr>
              <a:defRPr sz="1800" b="0" i="0" u="none">
                <a:solidFill>
                  <a:schemeClr val="tx1">
                    <a:lumMod val="65000"/>
                    <a:lumOff val="35000"/>
                  </a:schemeClr>
                </a:solidFill>
                <a:effectLst/>
                <a:latin typeface="HGP創英角ｺﾞｼｯｸUB"/>
                <a:ea typeface="HGP創英角ｺﾞｼｯｸUB"/>
                <a:cs typeface="HGP創英角ｺﾞｼｯｸUB"/>
              </a:defRPr>
            </a:lvl4pPr>
            <a:lvl5pPr>
              <a:defRPr sz="1800" b="0" i="0" u="none">
                <a:solidFill>
                  <a:schemeClr val="tx1">
                    <a:lumMod val="65000"/>
                    <a:lumOff val="35000"/>
                  </a:schemeClr>
                </a:solidFill>
                <a:effectLst/>
                <a:latin typeface="HGP創英角ｺﾞｼｯｸUB"/>
                <a:ea typeface="HGP創英角ｺﾞｼｯｸUB"/>
                <a:cs typeface="HGP創英角ｺﾞｼｯｸUB"/>
              </a:defRPr>
            </a:lvl5pPr>
          </a:lstStyle>
          <a:p>
            <a:pPr lvl="0"/>
            <a:r>
              <a:rPr lang="ja-JP" altLang="en-US" dirty="0"/>
              <a:t>マスター テキストの書式設定</a:t>
            </a:r>
          </a:p>
        </p:txBody>
      </p:sp>
      <p:sp>
        <p:nvSpPr>
          <p:cNvPr id="18" name="テキスト プレースホルダ 19"/>
          <p:cNvSpPr>
            <a:spLocks noGrp="1"/>
          </p:cNvSpPr>
          <p:nvPr>
            <p:ph type="body" sz="quarter" idx="11"/>
          </p:nvPr>
        </p:nvSpPr>
        <p:spPr>
          <a:xfrm>
            <a:off x="236416" y="1165412"/>
            <a:ext cx="11723077" cy="758156"/>
          </a:xfrm>
        </p:spPr>
        <p:txBody>
          <a:bodyPr lIns="38100" tIns="12700" rIns="38100" bIns="12700">
            <a:spAutoFit/>
          </a:bodyPr>
          <a:lstStyle>
            <a:lvl1pPr marL="342900" indent="-342900">
              <a:buFont typeface="ヒラギノ角ゴ ProN W3"/>
              <a:buChar char="●"/>
              <a:defRPr sz="1400" b="0" i="0" u="none">
                <a:solidFill>
                  <a:schemeClr val="tx1"/>
                </a:solidFill>
                <a:effectLst/>
                <a:latin typeface="HGP創英角ｺﾞｼｯｸUB"/>
                <a:ea typeface="HGP創英角ｺﾞｼｯｸUB"/>
                <a:cs typeface="HGP創英角ｺﾞｼｯｸUB"/>
              </a:defRPr>
            </a:lvl1pPr>
            <a:lvl2pPr marL="742950" indent="-285750">
              <a:buFont typeface="ヒラギノ角ゴ ProN W3"/>
              <a:buChar char="└"/>
              <a:defRPr sz="1400" b="0" i="0" u="none">
                <a:solidFill>
                  <a:schemeClr val="tx1"/>
                </a:solidFill>
                <a:effectLst/>
                <a:latin typeface="HGP創英角ｺﾞｼｯｸUB"/>
                <a:ea typeface="HGP創英角ｺﾞｼｯｸUB"/>
                <a:cs typeface="HGP創英角ｺﾞｼｯｸUB"/>
              </a:defRPr>
            </a:lvl2pPr>
            <a:lvl3pPr>
              <a:defRPr sz="1400" b="0" i="0" u="none">
                <a:solidFill>
                  <a:schemeClr val="tx1"/>
                </a:solidFill>
                <a:effectLst/>
                <a:latin typeface="HGP創英角ｺﾞｼｯｸUB"/>
                <a:ea typeface="HGP創英角ｺﾞｼｯｸUB"/>
                <a:cs typeface="HGP創英角ｺﾞｼｯｸUB"/>
              </a:defRPr>
            </a:lvl3pPr>
            <a:lvl4pPr>
              <a:defRPr sz="1800" b="0" i="0" u="none">
                <a:solidFill>
                  <a:schemeClr val="tx1">
                    <a:lumMod val="65000"/>
                    <a:lumOff val="35000"/>
                  </a:schemeClr>
                </a:solidFill>
                <a:effectLst/>
                <a:latin typeface="HGP創英角ｺﾞｼｯｸUB"/>
                <a:ea typeface="HGP創英角ｺﾞｼｯｸUB"/>
                <a:cs typeface="HGP創英角ｺﾞｼｯｸUB"/>
              </a:defRPr>
            </a:lvl4pPr>
            <a:lvl5pPr>
              <a:defRPr sz="1800" b="0" i="0" u="none">
                <a:solidFill>
                  <a:schemeClr val="tx1">
                    <a:lumMod val="65000"/>
                    <a:lumOff val="35000"/>
                  </a:schemeClr>
                </a:solidFill>
                <a:effectLst/>
                <a:latin typeface="HGP創英角ｺﾞｼｯｸUB"/>
                <a:ea typeface="HGP創英角ｺﾞｼｯｸUB"/>
                <a:cs typeface="HGP創英角ｺﾞｼｯｸUB"/>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p:txBody>
      </p:sp>
    </p:spTree>
    <p:extLst>
      <p:ext uri="{BB962C8B-B14F-4D97-AF65-F5344CB8AC3E}">
        <p14:creationId xmlns:p14="http://schemas.microsoft.com/office/powerpoint/2010/main" val="2740458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845127" y="1828802"/>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72200" y="1828802"/>
            <a:ext cx="5181600" cy="4351337"/>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726468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C98CD096-0D75-426F-8235-665A13C451AB}"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54387320-6BD3-4C85-BB03-B18D8F09FF59}" type="slidenum">
              <a:rPr lang="en-US" altLang="ja-JP"/>
              <a:pPr/>
              <a:t>‹#›</a:t>
            </a:fld>
            <a:endParaRPr lang="en-US" altLang="ja-JP"/>
          </a:p>
        </p:txBody>
      </p:sp>
    </p:spTree>
    <p:extLst>
      <p:ext uri="{BB962C8B-B14F-4D97-AF65-F5344CB8AC3E}">
        <p14:creationId xmlns:p14="http://schemas.microsoft.com/office/powerpoint/2010/main" val="3751456865"/>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1E72201-145F-4677-A99F-13A61F187586}"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0838D87F-95DC-40AF-A245-6CF5F1DB85BC}" type="slidenum">
              <a:rPr lang="en-US" altLang="ja-JP"/>
              <a:pPr/>
              <a:t>‹#›</a:t>
            </a:fld>
            <a:endParaRPr lang="en-US" altLang="ja-JP"/>
          </a:p>
        </p:txBody>
      </p:sp>
    </p:spTree>
    <p:extLst>
      <p:ext uri="{BB962C8B-B14F-4D97-AF65-F5344CB8AC3E}">
        <p14:creationId xmlns:p14="http://schemas.microsoft.com/office/powerpoint/2010/main" val="812327719"/>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2E04F389-6FEB-4EA7-B9FB-FBA6A0310E32}"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4ADE5307-70CF-4EDF-8D32-D226D35B5B5C}" type="slidenum">
              <a:rPr lang="en-US" altLang="ja-JP"/>
              <a:pPr/>
              <a:t>‹#›</a:t>
            </a:fld>
            <a:endParaRPr lang="en-US" altLang="ja-JP"/>
          </a:p>
        </p:txBody>
      </p:sp>
    </p:spTree>
    <p:extLst>
      <p:ext uri="{BB962C8B-B14F-4D97-AF65-F5344CB8AC3E}">
        <p14:creationId xmlns:p14="http://schemas.microsoft.com/office/powerpoint/2010/main" val="3692728549"/>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AFB5B21B-F420-4052-9980-73CC0966EB52}" type="datetime1">
              <a:rPr lang="ja-JP" altLang="en-US"/>
              <a:pPr>
                <a:defRPr/>
              </a:pPr>
              <a:t>2016/11/20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662DF098-29AF-46B5-87FC-D0C8A2EE6624}" type="slidenum">
              <a:rPr lang="en-US" altLang="ja-JP"/>
              <a:pPr/>
              <a:t>‹#›</a:t>
            </a:fld>
            <a:endParaRPr lang="en-US" altLang="ja-JP"/>
          </a:p>
        </p:txBody>
      </p:sp>
    </p:spTree>
    <p:extLst>
      <p:ext uri="{BB962C8B-B14F-4D97-AF65-F5344CB8AC3E}">
        <p14:creationId xmlns:p14="http://schemas.microsoft.com/office/powerpoint/2010/main" val="1216244531"/>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84787DF7-56E2-4957-B412-0AAD83F73088}" type="datetime1">
              <a:rPr lang="ja-JP" altLang="en-US"/>
              <a:pPr>
                <a:defRPr/>
              </a:pPr>
              <a:t>2016/11/20</a:t>
            </a:fld>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fld id="{474E30E1-A005-45AB-8896-303005612FF8}" type="slidenum">
              <a:rPr lang="en-US" altLang="ja-JP"/>
              <a:pPr/>
              <a:t>‹#›</a:t>
            </a:fld>
            <a:endParaRPr lang="en-US" altLang="ja-JP"/>
          </a:p>
        </p:txBody>
      </p:sp>
    </p:spTree>
    <p:extLst>
      <p:ext uri="{BB962C8B-B14F-4D97-AF65-F5344CB8AC3E}">
        <p14:creationId xmlns:p14="http://schemas.microsoft.com/office/powerpoint/2010/main" val="169172303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B9CC8432-358B-4CBE-9D19-DAC13F685357}" type="datetime1">
              <a:rPr lang="ja-JP" altLang="en-US"/>
              <a:pPr>
                <a:defRPr/>
              </a:pPr>
              <a:t>2016/11/20</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41E42F08-1BC2-460C-8750-F6313334F66F}" type="slidenum">
              <a:rPr lang="en-US" altLang="ja-JP"/>
              <a:pPr/>
              <a:t>‹#›</a:t>
            </a:fld>
            <a:endParaRPr lang="en-US" altLang="ja-JP"/>
          </a:p>
        </p:txBody>
      </p:sp>
    </p:spTree>
    <p:extLst>
      <p:ext uri="{BB962C8B-B14F-4D97-AF65-F5344CB8AC3E}">
        <p14:creationId xmlns:p14="http://schemas.microsoft.com/office/powerpoint/2010/main" val="3638492472"/>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054C9896-5B8C-4E09-8CA1-0E5180E7204D}" type="datetime1">
              <a:rPr lang="ja-JP" altLang="en-US"/>
              <a:pPr>
                <a:defRPr/>
              </a:pPr>
              <a:t>2016/11/20</a:t>
            </a:fld>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p:txBody>
          <a:bodyPr/>
          <a:lstStyle>
            <a:lvl1pPr>
              <a:defRPr sz="1800"/>
            </a:lvl1pPr>
          </a:lstStyle>
          <a:p>
            <a:fld id="{7CFF59B7-35DD-4A03-85DF-40916697FB26}" type="slidenum">
              <a:rPr lang="en-US" altLang="ja-JP"/>
              <a:pPr/>
              <a:t>‹#›</a:t>
            </a:fld>
            <a:endParaRPr lang="en-US" altLang="ja-JP"/>
          </a:p>
        </p:txBody>
      </p:sp>
    </p:spTree>
    <p:extLst>
      <p:ext uri="{BB962C8B-B14F-4D97-AF65-F5344CB8AC3E}">
        <p14:creationId xmlns:p14="http://schemas.microsoft.com/office/powerpoint/2010/main" val="995722696"/>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1211F1F6-C39A-41BF-B524-A83ACB9E56FD}" type="datetime1">
              <a:rPr lang="ja-JP" altLang="en-US"/>
              <a:pPr>
                <a:defRPr/>
              </a:pPr>
              <a:t>2016/11/20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D74B8076-8004-4E30-AEE7-9CEC1298A533}" type="slidenum">
              <a:rPr lang="en-US" altLang="ja-JP"/>
              <a:pPr/>
              <a:t>‹#›</a:t>
            </a:fld>
            <a:endParaRPr lang="en-US" altLang="ja-JP"/>
          </a:p>
        </p:txBody>
      </p:sp>
    </p:spTree>
    <p:extLst>
      <p:ext uri="{BB962C8B-B14F-4D97-AF65-F5344CB8AC3E}">
        <p14:creationId xmlns:p14="http://schemas.microsoft.com/office/powerpoint/2010/main" val="3984959714"/>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D251F1-471B-4901-B5A1-F376F2D6A6B9}" type="datetime1">
              <a:rPr lang="ja-JP" altLang="en-US"/>
              <a:pPr>
                <a:defRPr/>
              </a:pPr>
              <a:t>2016/11/20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9D26694A-74B7-495E-8B3F-BD978A833685}" type="slidenum">
              <a:rPr lang="en-US" altLang="ja-JP"/>
              <a:pPr/>
              <a:t>‹#›</a:t>
            </a:fld>
            <a:endParaRPr lang="en-US" altLang="ja-JP"/>
          </a:p>
        </p:txBody>
      </p:sp>
    </p:spTree>
    <p:extLst>
      <p:ext uri="{BB962C8B-B14F-4D97-AF65-F5344CB8AC3E}">
        <p14:creationId xmlns:p14="http://schemas.microsoft.com/office/powerpoint/2010/main" val="241992596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404186B3-AEDC-416E-8597-D41FDEE99EF1}"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DE73B5B7-A399-4B2F-8BFA-97F70D021ADB}" type="slidenum">
              <a:rPr lang="en-US" altLang="ja-JP"/>
              <a:pPr/>
              <a:t>‹#›</a:t>
            </a:fld>
            <a:endParaRPr lang="en-US" altLang="ja-JP"/>
          </a:p>
        </p:txBody>
      </p:sp>
    </p:spTree>
    <p:extLst>
      <p:ext uri="{BB962C8B-B14F-4D97-AF65-F5344CB8AC3E}">
        <p14:creationId xmlns:p14="http://schemas.microsoft.com/office/powerpoint/2010/main" val="1036653946"/>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2"/>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845127" y="2507552"/>
            <a:ext cx="5156200"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72201"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72201" y="2507552"/>
            <a:ext cx="5181601" cy="3680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8" name="Footer Placeholder 7"/>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9" name="Slide Number Placeholder 8"/>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0" name="Title 9"/>
          <p:cNvSpPr>
            <a:spLocks noGrp="1"/>
          </p:cNvSpPr>
          <p:nvPr>
            <p:ph type="title"/>
          </p:nvPr>
        </p:nvSpPr>
        <p:spPr/>
        <p:txBody>
          <a:bodyPr/>
          <a:lstStyle/>
          <a:p>
            <a:r>
              <a:rPr lang="ja-JP" altLang="en-US"/>
              <a:t>マスター タイトルの書式設定</a:t>
            </a:r>
            <a:endParaRPr lang="en-US" dirty="0"/>
          </a:p>
        </p:txBody>
      </p:sp>
    </p:spTree>
    <p:extLst>
      <p:ext uri="{BB962C8B-B14F-4D97-AF65-F5344CB8AC3E}">
        <p14:creationId xmlns:p14="http://schemas.microsoft.com/office/powerpoint/2010/main" val="35076055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0"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0" y="609600"/>
            <a:ext cx="75692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05211E7B-BA04-48AE-A5B6-3A5328D78AF4}"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3D026430-646A-4C8D-8661-4368B3BB2BDB}" type="slidenum">
              <a:rPr lang="en-US" altLang="ja-JP"/>
              <a:pPr/>
              <a:t>‹#›</a:t>
            </a:fld>
            <a:endParaRPr lang="en-US" altLang="ja-JP"/>
          </a:p>
        </p:txBody>
      </p:sp>
    </p:spTree>
    <p:extLst>
      <p:ext uri="{BB962C8B-B14F-4D97-AF65-F5344CB8AC3E}">
        <p14:creationId xmlns:p14="http://schemas.microsoft.com/office/powerpoint/2010/main" val="832884958"/>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コンテンツ プレースホルダ 1"/>
          <p:cNvSpPr>
            <a:spLocks noGrp="1"/>
          </p:cNvSpPr>
          <p:nvPr>
            <p:ph/>
          </p:nvPr>
        </p:nvSpPr>
        <p:spPr>
          <a:xfrm>
            <a:off x="914400" y="609600"/>
            <a:ext cx="10363200" cy="54864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3" name="Rectangle 4"/>
          <p:cNvSpPr>
            <a:spLocks noGrp="1" noChangeArrowheads="1"/>
          </p:cNvSpPr>
          <p:nvPr>
            <p:ph type="dt" sz="half" idx="10"/>
          </p:nvPr>
        </p:nvSpPr>
        <p:spPr>
          <a:ln/>
        </p:spPr>
        <p:txBody>
          <a:bodyPr/>
          <a:lstStyle>
            <a:lvl1pPr>
              <a:defRPr/>
            </a:lvl1pPr>
          </a:lstStyle>
          <a:p>
            <a:pPr>
              <a:defRPr/>
            </a:pPr>
            <a:fld id="{72F40CCC-16F8-4968-BCEE-9388F03B06CA}" type="datetime1">
              <a:rPr lang="ja-JP" altLang="en-US"/>
              <a:pPr>
                <a:defRPr/>
              </a:pPr>
              <a:t>2016/11/20</a:t>
            </a:fld>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fld id="{4BAE3734-E83F-4FC6-B9AD-DF9D10A7A06E}" type="slidenum">
              <a:rPr lang="en-US" altLang="ja-JP"/>
              <a:pPr/>
              <a:t>‹#›</a:t>
            </a:fld>
            <a:endParaRPr lang="en-US" altLang="ja-JP"/>
          </a:p>
        </p:txBody>
      </p:sp>
    </p:spTree>
    <p:extLst>
      <p:ext uri="{BB962C8B-B14F-4D97-AF65-F5344CB8AC3E}">
        <p14:creationId xmlns:p14="http://schemas.microsoft.com/office/powerpoint/2010/main" val="1463049427"/>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914400" y="1981200"/>
            <a:ext cx="508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981200"/>
            <a:ext cx="5080000" cy="4114800"/>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B0537530-FF04-4961-876B-4E17BF2FAB52}" type="datetime1">
              <a:rPr lang="ja-JP" altLang="en-US"/>
              <a:pPr>
                <a:defRPr/>
              </a:pPr>
              <a:t>2016/11/20</a:t>
            </a:fld>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fld id="{BC30CFDA-BA47-417F-95FF-B3F9082B12F0}" type="slidenum">
              <a:rPr lang="en-US" altLang="ja-JP"/>
              <a:pPr/>
              <a:t>‹#›</a:t>
            </a:fld>
            <a:endParaRPr lang="en-US" altLang="ja-JP"/>
          </a:p>
        </p:txBody>
      </p:sp>
    </p:spTree>
    <p:extLst>
      <p:ext uri="{BB962C8B-B14F-4D97-AF65-F5344CB8AC3E}">
        <p14:creationId xmlns:p14="http://schemas.microsoft.com/office/powerpoint/2010/main" val="4153889201"/>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914400" y="1981200"/>
            <a:ext cx="103632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D40106E-DF04-4CEB-9F25-7B85E716BAC8}" type="datetime1">
              <a:rPr lang="ja-JP" altLang="en-US"/>
              <a:pPr>
                <a:defRPr/>
              </a:pPr>
              <a:t>2016/11/20</a:t>
            </a:fld>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fld id="{86BFB8CD-E244-44D8-AC2C-99E8BF44BD9B}" type="slidenum">
              <a:rPr lang="en-US" altLang="ja-JP"/>
              <a:pPr/>
              <a:t>‹#›</a:t>
            </a:fld>
            <a:endParaRPr lang="en-US" altLang="ja-JP"/>
          </a:p>
        </p:txBody>
      </p:sp>
    </p:spTree>
    <p:extLst>
      <p:ext uri="{BB962C8B-B14F-4D97-AF65-F5344CB8AC3E}">
        <p14:creationId xmlns:p14="http://schemas.microsoft.com/office/powerpoint/2010/main" val="631787200"/>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テキスト プレースホルダー 2"/>
          <p:cNvSpPr>
            <a:spLocks noGrp="1"/>
          </p:cNvSpPr>
          <p:nvPr>
            <p:ph type="body" sz="half" idx="1"/>
          </p:nvPr>
        </p:nvSpPr>
        <p:spPr>
          <a:xfrm>
            <a:off x="914400" y="1981200"/>
            <a:ext cx="5080000" cy="41148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97600" y="19812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197600" y="4114800"/>
            <a:ext cx="508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Rectangle 4"/>
          <p:cNvSpPr>
            <a:spLocks noGrp="1" noChangeArrowheads="1"/>
          </p:cNvSpPr>
          <p:nvPr>
            <p:ph type="dt" sz="half" idx="10"/>
          </p:nvPr>
        </p:nvSpPr>
        <p:spPr>
          <a:ln/>
        </p:spPr>
        <p:txBody>
          <a:bodyPr/>
          <a:lstStyle>
            <a:lvl1pPr>
              <a:defRPr/>
            </a:lvl1pPr>
          </a:lstStyle>
          <a:p>
            <a:pPr>
              <a:defRPr/>
            </a:pPr>
            <a:fld id="{3B72C514-9FEF-4CD9-9C13-42794D576625}" type="datetime1">
              <a:rPr lang="ja-JP" altLang="en-US"/>
              <a:pPr>
                <a:defRPr/>
              </a:pPr>
              <a:t>2016/11/20</a:t>
            </a:fld>
            <a:endParaRPr lang="en-US" altLang="ja-JP"/>
          </a:p>
        </p:txBody>
      </p:sp>
      <p:sp>
        <p:nvSpPr>
          <p:cNvPr id="7"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8" name="Rectangle 6"/>
          <p:cNvSpPr>
            <a:spLocks noGrp="1" noChangeArrowheads="1"/>
          </p:cNvSpPr>
          <p:nvPr>
            <p:ph type="sldNum" sz="quarter" idx="12"/>
          </p:nvPr>
        </p:nvSpPr>
        <p:spPr>
          <a:ln/>
        </p:spPr>
        <p:txBody>
          <a:bodyPr/>
          <a:lstStyle>
            <a:lvl1pPr>
              <a:defRPr/>
            </a:lvl1pPr>
          </a:lstStyle>
          <a:p>
            <a:fld id="{1A6FC18D-0727-42A4-8C01-D904F816A831}" type="slidenum">
              <a:rPr lang="en-US" altLang="ja-JP"/>
              <a:pPr/>
              <a:t>‹#›</a:t>
            </a:fld>
            <a:endParaRPr lang="en-US" altLang="ja-JP"/>
          </a:p>
        </p:txBody>
      </p:sp>
    </p:spTree>
    <p:extLst>
      <p:ext uri="{BB962C8B-B14F-4D97-AF65-F5344CB8AC3E}">
        <p14:creationId xmlns:p14="http://schemas.microsoft.com/office/powerpoint/2010/main" val="3585025868"/>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09600" y="44450"/>
            <a:ext cx="10972800" cy="490538"/>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609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6197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09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6197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fld id="{EB50D2B0-590D-4576-97F2-29B4A9D280D4}" type="slidenum">
              <a:rPr lang="en-US" altLang="ja-JP"/>
              <a:pPr/>
              <a:t>‹#›</a:t>
            </a:fld>
            <a:endParaRPr lang="en-US" altLang="ja-JP"/>
          </a:p>
        </p:txBody>
      </p:sp>
    </p:spTree>
    <p:extLst>
      <p:ext uri="{BB962C8B-B14F-4D97-AF65-F5344CB8AC3E}">
        <p14:creationId xmlns:p14="http://schemas.microsoft.com/office/powerpoint/2010/main" val="1327694832"/>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タイトル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78881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E4DD89F-FFC6-4F74-B305-C1BF506BBCA8}"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262986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B4688A25-785D-41C2-BA35-57BA87518394}"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442585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9223DCD3-8FFD-436F-9B78-F943D2B292FE}"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84732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4" name="Footer Placeholder 3"/>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5" name="Slide Number Placeholder 4"/>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6" name="Title 5"/>
          <p:cNvSpPr>
            <a:spLocks noGrp="1"/>
          </p:cNvSpPr>
          <p:nvPr>
            <p:ph type="title"/>
          </p:nvPr>
        </p:nvSpPr>
        <p:spPr/>
        <p:txBody>
          <a:bodyPr/>
          <a:lstStyle/>
          <a:p>
            <a:r>
              <a:rPr lang="ja-JP" altLang="en-US"/>
              <a:t>マスター タイトルの書式設定</a:t>
            </a:r>
            <a:endParaRPr lang="en-US"/>
          </a:p>
        </p:txBody>
      </p:sp>
    </p:spTree>
    <p:extLst>
      <p:ext uri="{BB962C8B-B14F-4D97-AF65-F5344CB8AC3E}">
        <p14:creationId xmlns:p14="http://schemas.microsoft.com/office/powerpoint/2010/main" val="32856614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985752FD-BBE7-45A6-BD04-40466260650A}"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78823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5643D300-3A2D-455C-BEA8-92794843FC1C}"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30019623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C8B1A69-59D4-4597-B212-518B34B1F360}"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6751854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3FA0806-4664-457C-9D36-50C42B0AC2E0}"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43856136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7D4482B-A264-4B64-B111-66A2CA690762}"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259618368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AD21FF5-4F25-4E82-B08F-E1572AE22C16}"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44296171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4625ADA-5994-408B-8056-1446070D257D}"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37895034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66B73C1-1323-4BF4-9DAC-4D9582736296}" type="datetime1">
              <a:rPr lang="ja-JP" altLang="en-US" smtClean="0">
                <a:solidFill>
                  <a:prstClr val="black">
                    <a:tint val="75000"/>
                  </a:prstClr>
                </a:solidFill>
              </a:rPr>
              <a:pPr/>
              <a:t>2016/11/20</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755032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3" name="Footer Placeholder 2"/>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4" name="Slide Number Placeholder 3"/>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262097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2"/>
            <a:ext cx="3931920" cy="1600197"/>
          </a:xfrm>
        </p:spPr>
        <p:txBody>
          <a:bodyPr anchor="b">
            <a:normAutofit/>
          </a:bodyPr>
          <a:lstStyle>
            <a:lvl1pPr>
              <a:defRPr sz="3200" b="0"/>
            </a:lvl1pPr>
          </a:lstStyle>
          <a:p>
            <a:r>
              <a:rPr lang="ja-JP" altLang="en-US"/>
              <a:t>マスター タイトルの書式設定</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879592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ja-JP" altLang="en-US"/>
              <a:t>マスター タイトルの書式設定</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図を追加</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lang="ja-JP" altLang="en-US" dirty="0">
              <a:solidFill>
                <a:prstClr val="black">
                  <a:lumMod val="65000"/>
                  <a:lumOff val="35000"/>
                </a:prstClr>
              </a:solidFill>
            </a:endParaRPr>
          </a:p>
        </p:txBody>
      </p:sp>
      <p:sp>
        <p:nvSpPr>
          <p:cNvPr id="6" name="Footer Placeholder 5"/>
          <p:cNvSpPr>
            <a:spLocks noGrp="1"/>
          </p:cNvSpPr>
          <p:nvPr>
            <p:ph type="ftr" sz="quarter" idx="11"/>
          </p:nvPr>
        </p:nvSpPr>
        <p:spPr/>
        <p:txBody>
          <a:bodyPr/>
          <a:lstStyle/>
          <a:p>
            <a:endParaRPr lang="ja-JP" altLang="en-US" dirty="0">
              <a:solidFill>
                <a:prstClr val="black">
                  <a:lumMod val="65000"/>
                  <a:lumOff val="35000"/>
                </a:prstClr>
              </a:solidFill>
            </a:endParaRPr>
          </a:p>
        </p:txBody>
      </p:sp>
      <p:sp>
        <p:nvSpPr>
          <p:cNvPr id="7" name="Slide Number Placeholder 6"/>
          <p:cNvSpPr>
            <a:spLocks noGrp="1"/>
          </p:cNvSpPr>
          <p:nvPr>
            <p:ph type="sldNum" sz="quarter" idx="12"/>
          </p:nvPr>
        </p:nvSpPr>
        <p:spPr/>
        <p:txBody>
          <a:body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0315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1.jpeg"/><Relationship Id="rId5" Type="http://schemas.openxmlformats.org/officeDocument/2006/relationships/theme" Target="../theme/theme3.xml"/><Relationship Id="rId4"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4.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theme" Target="../theme/theme5.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19" Type="http://schemas.openxmlformats.org/officeDocument/2006/relationships/image" Target="../media/image2.jpeg"/><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45127" y="1828802"/>
            <a:ext cx="10515600" cy="43513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ja-JP" altLang="en-US" dirty="0">
              <a:solidFill>
                <a:prstClr val="black">
                  <a:lumMod val="65000"/>
                  <a:lumOff val="3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420558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04" r:id="rId12"/>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845127" y="1828802"/>
            <a:ext cx="10515600" cy="43513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ja-JP" altLang="en-US" dirty="0">
              <a:solidFill>
                <a:prstClr val="black">
                  <a:lumMod val="65000"/>
                  <a:lumOff val="3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ja-JP" altLang="en-US" dirty="0">
              <a:solidFill>
                <a:prstClr val="black">
                  <a:lumMod val="65000"/>
                  <a:lumOff val="35000"/>
                </a:prstClr>
              </a:solidFill>
            </a:endParaRPr>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32561E9F-1250-4501-B953-B78836680886}"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8626720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Line 12"/>
          <p:cNvSpPr>
            <a:spLocks noChangeShapeType="1"/>
          </p:cNvSpPr>
          <p:nvPr userDrawn="1"/>
        </p:nvSpPr>
        <p:spPr bwMode="auto">
          <a:xfrm>
            <a:off x="0" y="6597650"/>
            <a:ext cx="12192000" cy="0"/>
          </a:xfrm>
          <a:prstGeom prst="line">
            <a:avLst/>
          </a:prstGeom>
          <a:noFill/>
          <a:ln w="28575">
            <a:solidFill>
              <a:srgbClr val="FFFF00"/>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Arial" charset="0"/>
              <a:ea typeface="ＭＳ Ｐゴシック" pitchFamily="50" charset="-128"/>
              <a:cs typeface="+mn-cs"/>
            </a:endParaRPr>
          </a:p>
        </p:txBody>
      </p:sp>
      <p:sp>
        <p:nvSpPr>
          <p:cNvPr id="1029" name="正方形/長方形 1030"/>
          <p:cNvSpPr>
            <a:spLocks noChangeArrowheads="1"/>
          </p:cNvSpPr>
          <p:nvPr userDrawn="1"/>
        </p:nvSpPr>
        <p:spPr bwMode="auto">
          <a:xfrm>
            <a:off x="101600" y="6597650"/>
            <a:ext cx="4938184"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108" tIns="28054" rIns="56108" bIns="28054">
            <a:spAutoFit/>
          </a:bodyPr>
          <a:lstStyle>
            <a:lvl1pPr defTabSz="560388"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defTabSz="560388"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defTabSz="560388"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defTabSz="560388"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defTabSz="560388"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defTabSz="560388"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defTabSz="560388"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defTabSz="560388"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defTabSz="560388"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marL="0" marR="0" lvl="0" indent="0" algn="l" defTabSz="560388" rtl="0" eaLnBrk="1" fontAlgn="base" latinLnBrk="0" hangingPunct="1">
              <a:lnSpc>
                <a:spcPct val="100000"/>
              </a:lnSpc>
              <a:spcBef>
                <a:spcPct val="0"/>
              </a:spcBef>
              <a:spcAft>
                <a:spcPct val="0"/>
              </a:spcAft>
              <a:buClrTx/>
              <a:buSzTx/>
              <a:buFontTx/>
              <a:buNone/>
              <a:tabLst/>
              <a:defRPr/>
            </a:pPr>
            <a:r>
              <a:rPr kumimoji="1" lang="en-US" altLang="ja-JP" sz="1000" b="1" i="0" u="none" strike="noStrike" kern="1200" cap="none" spc="0" normalizeH="0" baseline="0" noProof="0" dirty="0">
                <a:ln>
                  <a:noFill/>
                </a:ln>
                <a:solidFill>
                  <a:srgbClr val="000000"/>
                </a:solidFill>
                <a:effectLst/>
                <a:uLnTx/>
                <a:uFillTx/>
                <a:latin typeface="Century" pitchFamily="18" charset="0"/>
                <a:ea typeface="NFモトヤアポロ1KP" pitchFamily="50" charset="-128"/>
                <a:cs typeface="+mn-cs"/>
              </a:rPr>
              <a:t>© 2015 Yamato Holdings Co., Ltd. All Rights Reserved.</a:t>
            </a:r>
          </a:p>
        </p:txBody>
      </p:sp>
      <p:sp>
        <p:nvSpPr>
          <p:cNvPr id="2" name="Rectangle 7"/>
          <p:cNvSpPr>
            <a:spLocks noChangeArrowheads="1"/>
          </p:cNvSpPr>
          <p:nvPr/>
        </p:nvSpPr>
        <p:spPr bwMode="auto">
          <a:xfrm>
            <a:off x="9321800" y="6496050"/>
            <a:ext cx="2844800" cy="476250"/>
          </a:xfrm>
          <a:prstGeom prst="rect">
            <a:avLst/>
          </a:prstGeom>
          <a:noFill/>
          <a:ln w="9525">
            <a:noFill/>
            <a:miter lim="800000"/>
            <a:headEnd/>
            <a:tailEnd/>
          </a:ln>
          <a:effectLst/>
        </p:spPr>
        <p:txBody>
          <a:bodyPr/>
          <a:lstStyle/>
          <a:p>
            <a:pPr marL="0" marR="0" lvl="0" indent="0" algn="r" defTabSz="914400" rtl="0" eaLnBrk="0" fontAlgn="base" latinLnBrk="0" hangingPunct="0">
              <a:lnSpc>
                <a:spcPct val="130000"/>
              </a:lnSpc>
              <a:spcBef>
                <a:spcPct val="0"/>
              </a:spcBef>
              <a:spcAft>
                <a:spcPct val="0"/>
              </a:spcAft>
              <a:buClrTx/>
              <a:buSzTx/>
              <a:buFontTx/>
              <a:buNone/>
              <a:tabLst/>
              <a:defRPr/>
            </a:pPr>
            <a:endParaRPr kumimoji="1" lang="ja-JP" altLang="ja-JP" sz="1400" b="0"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endParaRPr>
          </a:p>
        </p:txBody>
      </p:sp>
      <p:sp>
        <p:nvSpPr>
          <p:cNvPr id="1034" name="Line 11"/>
          <p:cNvSpPr>
            <a:spLocks noChangeShapeType="1"/>
          </p:cNvSpPr>
          <p:nvPr userDrawn="1"/>
        </p:nvSpPr>
        <p:spPr bwMode="auto">
          <a:xfrm>
            <a:off x="0" y="6858024"/>
            <a:ext cx="12192000" cy="0"/>
          </a:xfrm>
          <a:prstGeom prst="line">
            <a:avLst/>
          </a:prstGeom>
          <a:noFill/>
          <a:ln w="28575">
            <a:solidFill>
              <a:srgbClr val="008000"/>
            </a:solidFill>
            <a:round/>
            <a:headEnd/>
            <a:tailE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Arial" charset="0"/>
              <a:ea typeface="ＭＳ Ｐゴシック" pitchFamily="50" charset="-128"/>
              <a:cs typeface="+mn-cs"/>
            </a:endParaRPr>
          </a:p>
        </p:txBody>
      </p:sp>
      <p:pic>
        <p:nvPicPr>
          <p:cNvPr id="1037" name="Picture 10" descr="ロゴ８"/>
          <p:cNvPicPr>
            <a:picLocks noChangeAspect="1" noChangeArrowheads="1"/>
          </p:cNvPicPr>
          <p:nvPr userDrawn="1"/>
        </p:nvPicPr>
        <p:blipFill>
          <a:blip r:embed="rId6" cstate="email"/>
          <a:srcRect/>
          <a:stretch>
            <a:fillRect/>
          </a:stretch>
        </p:blipFill>
        <p:spPr bwMode="auto">
          <a:xfrm>
            <a:off x="9596968" y="6637338"/>
            <a:ext cx="2163233" cy="176212"/>
          </a:xfrm>
          <a:prstGeom prst="rect">
            <a:avLst/>
          </a:prstGeom>
          <a:noFill/>
          <a:ln w="9525">
            <a:noFill/>
            <a:miter lim="800000"/>
            <a:headEnd/>
            <a:tailEnd/>
          </a:ln>
        </p:spPr>
      </p:pic>
      <p:cxnSp>
        <p:nvCxnSpPr>
          <p:cNvPr id="7" name="直線コネクタ 6"/>
          <p:cNvCxnSpPr/>
          <p:nvPr userDrawn="1"/>
        </p:nvCxnSpPr>
        <p:spPr bwMode="auto">
          <a:xfrm>
            <a:off x="0" y="641330"/>
            <a:ext cx="3238480" cy="1588"/>
          </a:xfrm>
          <a:prstGeom prst="line">
            <a:avLst/>
          </a:prstGeom>
          <a:solidFill>
            <a:schemeClr val="accent1"/>
          </a:solidFill>
          <a:ln w="63500" cap="flat" cmpd="sng" algn="ctr">
            <a:solidFill>
              <a:srgbClr val="FFC000"/>
            </a:solidFill>
            <a:prstDash val="solid"/>
            <a:round/>
            <a:headEnd type="none" w="med" len="med"/>
            <a:tailEnd type="none" w="med" len="med"/>
          </a:ln>
          <a:effectLst/>
        </p:spPr>
      </p:cxnSp>
      <p:cxnSp>
        <p:nvCxnSpPr>
          <p:cNvPr id="8" name="直線コネクタ 7"/>
          <p:cNvCxnSpPr/>
          <p:nvPr userDrawn="1"/>
        </p:nvCxnSpPr>
        <p:spPr bwMode="auto">
          <a:xfrm>
            <a:off x="3143229" y="641330"/>
            <a:ext cx="9048771" cy="1588"/>
          </a:xfrm>
          <a:prstGeom prst="line">
            <a:avLst/>
          </a:prstGeom>
          <a:solidFill>
            <a:schemeClr val="accent1"/>
          </a:solidFill>
          <a:ln w="63500" cap="flat" cmpd="sng" algn="ctr">
            <a:solidFill>
              <a:srgbClr val="00B050"/>
            </a:solidFill>
            <a:prstDash val="solid"/>
            <a:round/>
            <a:headEnd type="none" w="med" len="med"/>
            <a:tailEnd type="none" w="med" len="med"/>
          </a:ln>
          <a:effectLst/>
        </p:spPr>
      </p:cxnSp>
    </p:spTree>
    <p:extLst>
      <p:ext uri="{BB962C8B-B14F-4D97-AF65-F5344CB8AC3E}">
        <p14:creationId xmlns:p14="http://schemas.microsoft.com/office/powerpoint/2010/main" val="33381063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charset="0"/>
          <a:ea typeface="ＭＳ Ｐゴシック" pitchFamily="50" charset="-128"/>
        </a:defRPr>
      </a:lvl2pPr>
      <a:lvl3pPr algn="ctr" rtl="0" fontAlgn="base">
        <a:spcBef>
          <a:spcPct val="0"/>
        </a:spcBef>
        <a:spcAft>
          <a:spcPct val="0"/>
        </a:spcAft>
        <a:defRPr kumimoji="1" sz="4400">
          <a:solidFill>
            <a:schemeClr val="tx2"/>
          </a:solidFill>
          <a:latin typeface="Arial" charset="0"/>
          <a:ea typeface="ＭＳ Ｐゴシック" pitchFamily="50" charset="-128"/>
        </a:defRPr>
      </a:lvl3pPr>
      <a:lvl4pPr algn="ctr" rtl="0" fontAlgn="base">
        <a:spcBef>
          <a:spcPct val="0"/>
        </a:spcBef>
        <a:spcAft>
          <a:spcPct val="0"/>
        </a:spcAft>
        <a:defRPr kumimoji="1" sz="4400">
          <a:solidFill>
            <a:schemeClr val="tx2"/>
          </a:solidFill>
          <a:latin typeface="Arial" charset="0"/>
          <a:ea typeface="ＭＳ Ｐゴシック" pitchFamily="50" charset="-128"/>
        </a:defRPr>
      </a:lvl4pPr>
      <a:lvl5pPr algn="ctr" rtl="0" fontAlgn="base">
        <a:spcBef>
          <a:spcPct val="0"/>
        </a:spcBef>
        <a:spcAft>
          <a:spcPct val="0"/>
        </a:spcAft>
        <a:defRPr kumimoji="1" sz="4400">
          <a:solidFill>
            <a:schemeClr val="tx2"/>
          </a:solidFill>
          <a:latin typeface="Arial" charset="0"/>
          <a:ea typeface="ＭＳ Ｐゴシック" pitchFamily="50" charset="-128"/>
        </a:defRPr>
      </a:lvl5pPr>
      <a:lvl6pPr marL="457200" algn="ctr" rtl="0" fontAlgn="base">
        <a:spcBef>
          <a:spcPct val="0"/>
        </a:spcBef>
        <a:spcAft>
          <a:spcPct val="0"/>
        </a:spcAft>
        <a:defRPr kumimoji="1" sz="4400">
          <a:solidFill>
            <a:schemeClr val="tx2"/>
          </a:solidFill>
          <a:latin typeface="Arial" charset="0"/>
          <a:ea typeface="ＭＳ Ｐゴシック" pitchFamily="50" charset="-128"/>
        </a:defRPr>
      </a:lvl6pPr>
      <a:lvl7pPr marL="914400" algn="ctr" rtl="0" fontAlgn="base">
        <a:spcBef>
          <a:spcPct val="0"/>
        </a:spcBef>
        <a:spcAft>
          <a:spcPct val="0"/>
        </a:spcAft>
        <a:defRPr kumimoji="1" sz="4400">
          <a:solidFill>
            <a:schemeClr val="tx2"/>
          </a:solidFill>
          <a:latin typeface="Arial" charset="0"/>
          <a:ea typeface="ＭＳ Ｐゴシック" pitchFamily="50" charset="-128"/>
        </a:defRPr>
      </a:lvl7pPr>
      <a:lvl8pPr marL="1371600" algn="ctr" rtl="0" fontAlgn="base">
        <a:spcBef>
          <a:spcPct val="0"/>
        </a:spcBef>
        <a:spcAft>
          <a:spcPct val="0"/>
        </a:spcAft>
        <a:defRPr kumimoji="1" sz="4400">
          <a:solidFill>
            <a:schemeClr val="tx2"/>
          </a:solidFill>
          <a:latin typeface="Arial" charset="0"/>
          <a:ea typeface="ＭＳ Ｐゴシック" pitchFamily="50" charset="-128"/>
        </a:defRPr>
      </a:lvl8pPr>
      <a:lvl9pPr marL="1828800" algn="ctr" rtl="0" fontAlgn="base">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443C56-7656-4F02-BE5B-062CB87FACBE}" type="datetimeFigureOut">
              <a:rPr kumimoji="1" lang="ja-JP" altLang="en-US" smtClean="0"/>
              <a:t>2016/11/20</a:t>
            </a:fld>
            <a:endParaRPr kumimoji="1" lang="ja-JP" altLang="en-US"/>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E299AE-2141-4D95-9ADA-110F6776F64F}" type="slidenum">
              <a:rPr kumimoji="1" lang="ja-JP" altLang="en-US" smtClean="0"/>
              <a:t>‹#›</a:t>
            </a:fld>
            <a:endParaRPr kumimoji="1" lang="ja-JP" altLang="en-US"/>
          </a:p>
        </p:txBody>
      </p:sp>
    </p:spTree>
    <p:extLst>
      <p:ext uri="{BB962C8B-B14F-4D97-AF65-F5344CB8AC3E}">
        <p14:creationId xmlns:p14="http://schemas.microsoft.com/office/powerpoint/2010/main" val="210621471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7828"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ＭＳ Ｐゴシック" pitchFamily="50" charset="-128"/>
              </a:defRPr>
            </a:lvl1pPr>
          </a:lstStyle>
          <a:p>
            <a:pPr>
              <a:defRPr/>
            </a:pPr>
            <a:fld id="{2553ED73-F883-4E6A-AEF1-453AF7380149}" type="datetime1">
              <a:rPr lang="ja-JP" altLang="en-US"/>
              <a:pPr>
                <a:defRPr/>
              </a:pPr>
              <a:t>2016/11/20</a:t>
            </a:fld>
            <a:endParaRPr lang="en-US" altLang="ja-JP"/>
          </a:p>
        </p:txBody>
      </p:sp>
      <p:sp>
        <p:nvSpPr>
          <p:cNvPr id="77829"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ＭＳ Ｐゴシック" pitchFamily="50" charset="-128"/>
              </a:defRPr>
            </a:lvl1pPr>
          </a:lstStyle>
          <a:p>
            <a:pPr>
              <a:defRPr/>
            </a:pPr>
            <a:endParaRPr lang="en-US" altLang="ja-JP"/>
          </a:p>
        </p:txBody>
      </p:sp>
      <p:sp>
        <p:nvSpPr>
          <p:cNvPr id="77830" name="Rectangle 6"/>
          <p:cNvSpPr>
            <a:spLocks noGrp="1" noChangeArrowheads="1"/>
          </p:cNvSpPr>
          <p:nvPr>
            <p:ph type="sldNum" sz="quarter" idx="4"/>
          </p:nvPr>
        </p:nvSpPr>
        <p:spPr bwMode="auto">
          <a:xfrm>
            <a:off x="11279717" y="260350"/>
            <a:ext cx="86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b="1"/>
            </a:lvl1pPr>
          </a:lstStyle>
          <a:p>
            <a:fld id="{63598279-394B-4A2E-A4B8-3D3D60859F94}" type="slidenum">
              <a:rPr lang="en-US" altLang="ja-JP"/>
              <a:pPr/>
              <a:t>‹#›</a:t>
            </a:fld>
            <a:endParaRPr lang="en-US" altLang="ja-JP"/>
          </a:p>
        </p:txBody>
      </p:sp>
      <p:pic>
        <p:nvPicPr>
          <p:cNvPr id="1031" name="Picture 10" descr="070_Gloria_blue_posi"/>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6567" y="179388"/>
            <a:ext cx="2305051"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8" name="Rectangle 14"/>
          <p:cNvSpPr>
            <a:spLocks noChangeArrowheads="1"/>
          </p:cNvSpPr>
          <p:nvPr/>
        </p:nvSpPr>
        <p:spPr bwMode="auto">
          <a:xfrm>
            <a:off x="0" y="561975"/>
            <a:ext cx="12192000" cy="71438"/>
          </a:xfrm>
          <a:prstGeom prst="rect">
            <a:avLst/>
          </a:prstGeom>
          <a:gradFill rotWithShape="1">
            <a:gsLst>
              <a:gs pos="0">
                <a:schemeClr val="accent2">
                  <a:gamma/>
                  <a:tint val="28627"/>
                  <a:invGamma/>
                </a:schemeClr>
              </a:gs>
              <a:gs pos="100000">
                <a:schemeClr val="accent2"/>
              </a:gs>
            </a:gsLst>
            <a:lin ang="5400000" scaled="1"/>
          </a:gradFill>
          <a:ln w="9525">
            <a:noFill/>
            <a:miter lim="800000"/>
            <a:headEnd/>
            <a:tailEnd/>
          </a:ln>
          <a:effectLst/>
        </p:spPr>
        <p:txBody>
          <a:bodyPr wrap="none" anchor="ctr"/>
          <a:lstStyle/>
          <a:p>
            <a:pPr>
              <a:defRPr/>
            </a:pPr>
            <a:endParaRPr lang="ja-JP" altLang="en-US" sz="1800">
              <a:latin typeface="Arial" charset="0"/>
            </a:endParaRPr>
          </a:p>
        </p:txBody>
      </p:sp>
    </p:spTree>
    <p:extLst>
      <p:ext uri="{BB962C8B-B14F-4D97-AF65-F5344CB8AC3E}">
        <p14:creationId xmlns:p14="http://schemas.microsoft.com/office/powerpoint/2010/main" val="3410173510"/>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Lst>
  <p:transition/>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2pPr>
      <a:lvl3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3pPr>
      <a:lvl4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4pPr>
      <a:lvl5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5pPr>
      <a:lvl6pPr marL="457200" algn="ctr" rtl="0" fontAlgn="base">
        <a:spcBef>
          <a:spcPct val="0"/>
        </a:spcBef>
        <a:spcAft>
          <a:spcPct val="0"/>
        </a:spcAft>
        <a:defRPr kumimoji="1" sz="4400">
          <a:solidFill>
            <a:schemeClr val="tx2"/>
          </a:solidFill>
          <a:latin typeface="ＭＳ Ｐゴシック" pitchFamily="50" charset="-128"/>
          <a:ea typeface="ＭＳ Ｐゴシック" pitchFamily="50" charset="-128"/>
        </a:defRPr>
      </a:lvl6pPr>
      <a:lvl7pPr marL="914400" algn="ctr" rtl="0" fontAlgn="base">
        <a:spcBef>
          <a:spcPct val="0"/>
        </a:spcBef>
        <a:spcAft>
          <a:spcPct val="0"/>
        </a:spcAft>
        <a:defRPr kumimoji="1" sz="4400">
          <a:solidFill>
            <a:schemeClr val="tx2"/>
          </a:solidFill>
          <a:latin typeface="ＭＳ Ｐゴシック" pitchFamily="50" charset="-128"/>
          <a:ea typeface="ＭＳ Ｐゴシック" pitchFamily="50" charset="-128"/>
        </a:defRPr>
      </a:lvl7pPr>
      <a:lvl8pPr marL="1371600" algn="ctr" rtl="0" fontAlgn="base">
        <a:spcBef>
          <a:spcPct val="0"/>
        </a:spcBef>
        <a:spcAft>
          <a:spcPct val="0"/>
        </a:spcAft>
        <a:defRPr kumimoji="1" sz="4400">
          <a:solidFill>
            <a:schemeClr val="tx2"/>
          </a:solidFill>
          <a:latin typeface="ＭＳ Ｐゴシック" pitchFamily="50" charset="-128"/>
          <a:ea typeface="ＭＳ Ｐゴシック" pitchFamily="50" charset="-128"/>
        </a:defRPr>
      </a:lvl8pPr>
      <a:lvl9pPr marL="1828800" algn="ctr" rtl="0" fontAlgn="base">
        <a:spcBef>
          <a:spcPct val="0"/>
        </a:spcBef>
        <a:spcAft>
          <a:spcPct val="0"/>
        </a:spcAft>
        <a:defRPr kumimoji="1" sz="4400">
          <a:solidFill>
            <a:schemeClr val="tx2"/>
          </a:solidFill>
          <a:latin typeface="ＭＳ Ｐゴシック" pitchFamily="50" charset="-128"/>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9594A1C9-E827-4391-B116-F25B13F66142}" type="datetime1">
              <a:rPr lang="ja-JP" altLang="en-US" smtClean="0">
                <a:solidFill>
                  <a:prstClr val="black">
                    <a:tint val="75000"/>
                  </a:prstClr>
                </a:solidFill>
              </a:rPr>
              <a:pPr defTabSz="457200"/>
              <a:t>2016/11/20</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D97F562C-DB37-A44F-84FD-A9E31E389A4E}"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2804457663"/>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hf hdr="0" ftr="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mlDrawing" Target="../drawings/vmlDrawing2.vml"/><Relationship Id="rId5" Type="http://schemas.openxmlformats.org/officeDocument/2006/relationships/image" Target="../media/image5.png"/><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9.wmf"/><Relationship Id="rId4" Type="http://schemas.openxmlformats.org/officeDocument/2006/relationships/oleObject" Target="../embeddings/oleObject3.bin"/></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39.xml"/><Relationship Id="rId6" Type="http://schemas.microsoft.com/office/2007/relationships/hdphoto" Target="../media/hdphoto1.wdp"/><Relationship Id="rId5" Type="http://schemas.openxmlformats.org/officeDocument/2006/relationships/image" Target="../media/image13.jpeg"/><Relationship Id="rId4" Type="http://schemas.openxmlformats.org/officeDocument/2006/relationships/image" Target="../media/image12.jpeg"/></Relationships>
</file>

<file path=ppt/slides/_rels/slide3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png"/><Relationship Id="rId1" Type="http://schemas.openxmlformats.org/officeDocument/2006/relationships/slideLayout" Target="../slideLayouts/slideLayout39.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3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3.jpg"/></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6.xml"/><Relationship Id="rId1" Type="http://schemas.openxmlformats.org/officeDocument/2006/relationships/vmlDrawing" Target="../drawings/vmlDrawing4.vml"/><Relationship Id="rId5" Type="http://schemas.openxmlformats.org/officeDocument/2006/relationships/image" Target="../media/image37.emf"/><Relationship Id="rId4" Type="http://schemas.openxmlformats.org/officeDocument/2006/relationships/oleObject" Target="../embeddings/oleObject4.bin"/></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7.xml"/><Relationship Id="rId1" Type="http://schemas.openxmlformats.org/officeDocument/2006/relationships/slideLayout" Target="../slideLayouts/slideLayout25.xml"/><Relationship Id="rId4" Type="http://schemas.openxmlformats.org/officeDocument/2006/relationships/image" Target="../media/image39.jpeg"/></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47.png"/><Relationship Id="rId3" Type="http://schemas.openxmlformats.org/officeDocument/2006/relationships/notesSlide" Target="../notesSlides/notesSlide28.xml"/><Relationship Id="rId7" Type="http://schemas.openxmlformats.org/officeDocument/2006/relationships/image" Target="../media/image40.wmf"/><Relationship Id="rId12" Type="http://schemas.openxmlformats.org/officeDocument/2006/relationships/image" Target="../media/image46.png"/><Relationship Id="rId2" Type="http://schemas.openxmlformats.org/officeDocument/2006/relationships/slideLayout" Target="../slideLayouts/slideLayout26.xml"/><Relationship Id="rId1" Type="http://schemas.openxmlformats.org/officeDocument/2006/relationships/vmlDrawing" Target="../drawings/vmlDrawing5.vml"/><Relationship Id="rId6" Type="http://schemas.openxmlformats.org/officeDocument/2006/relationships/oleObject" Target="../embeddings/oleObject5.bin"/><Relationship Id="rId11" Type="http://schemas.openxmlformats.org/officeDocument/2006/relationships/image" Target="../media/image45.png"/><Relationship Id="rId5" Type="http://schemas.openxmlformats.org/officeDocument/2006/relationships/image" Target="../media/image43.jpeg"/><Relationship Id="rId15" Type="http://schemas.openxmlformats.org/officeDocument/2006/relationships/image" Target="../media/image48.jpeg"/><Relationship Id="rId10" Type="http://schemas.openxmlformats.org/officeDocument/2006/relationships/image" Target="../media/image44.png"/><Relationship Id="rId4" Type="http://schemas.openxmlformats.org/officeDocument/2006/relationships/image" Target="../media/image42.png"/><Relationship Id="rId9" Type="http://schemas.openxmlformats.org/officeDocument/2006/relationships/image" Target="../media/image41.wmf"/><Relationship Id="rId14" Type="http://schemas.openxmlformats.org/officeDocument/2006/relationships/hyperlink" Target="http://www.google.com/url?q=http://www.uroko.biz/okaimonobin.php&amp;sa=U&amp;ei=z-rZUpnVK86kkQXfrIDAAw&amp;ved=0CDIQ9QEwAQ&amp;usg=AFQjCNEGxlRcBQkcVChwEy__XmsBpJG-3g" TargetMode="External"/></Relationships>
</file>

<file path=ppt/slides/_rels/slide65.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jpeg"/><Relationship Id="rId7" Type="http://schemas.openxmlformats.org/officeDocument/2006/relationships/image" Target="../media/image52.wmf"/><Relationship Id="rId2" Type="http://schemas.openxmlformats.org/officeDocument/2006/relationships/notesSlide" Target="../notesSlides/notesSlide29.xml"/><Relationship Id="rId1" Type="http://schemas.openxmlformats.org/officeDocument/2006/relationships/slideLayout" Target="../slideLayouts/slideLayout25.xml"/><Relationship Id="rId6" Type="http://schemas.openxmlformats.org/officeDocument/2006/relationships/image" Target="../media/image46.png"/><Relationship Id="rId5" Type="http://schemas.openxmlformats.org/officeDocument/2006/relationships/image" Target="../media/image51.jpeg"/><Relationship Id="rId4" Type="http://schemas.openxmlformats.org/officeDocument/2006/relationships/image" Target="../media/image50.jpeg"/></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6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1.xml"/><Relationship Id="rId1" Type="http://schemas.openxmlformats.org/officeDocument/2006/relationships/slideLayout" Target="../slideLayouts/slideLayout25.xml"/><Relationship Id="rId4" Type="http://schemas.openxmlformats.org/officeDocument/2006/relationships/image" Target="../media/image56.jpg"/></Relationships>
</file>

<file path=ppt/slides/_rels/slide6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2.xml"/><Relationship Id="rId1" Type="http://schemas.openxmlformats.org/officeDocument/2006/relationships/slideLayout" Target="../slideLayouts/slideLayout25.xml"/><Relationship Id="rId4" Type="http://schemas.openxmlformats.org/officeDocument/2006/relationships/image" Target="../media/image58.jp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8.xml"/></Relationships>
</file>

<file path=ppt/slides/_rels/slide8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2.xml"/><Relationship Id="rId1" Type="http://schemas.openxmlformats.org/officeDocument/2006/relationships/slideLayout" Target="../slideLayouts/slideLayout58.xml"/></Relationships>
</file>

<file path=ppt/slides/_rels/slide8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43.xml"/><Relationship Id="rId1" Type="http://schemas.openxmlformats.org/officeDocument/2006/relationships/slideLayout" Target="../slideLayouts/slideLayout5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5.xml"/><Relationship Id="rId1" Type="http://schemas.openxmlformats.org/officeDocument/2006/relationships/slideLayout" Target="../slideLayouts/slideLayout58.xml"/><Relationship Id="rId4" Type="http://schemas.openxmlformats.org/officeDocument/2006/relationships/image" Target="../media/image67.jp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1719943" y="920824"/>
            <a:ext cx="8752114" cy="2554545"/>
          </a:xfrm>
          <a:prstGeom prst="rect">
            <a:avLst/>
          </a:prstGeom>
          <a:noFill/>
        </p:spPr>
        <p:txBody>
          <a:bodyPr wrap="square" rtlCol="0">
            <a:spAutoFit/>
          </a:bodyPr>
          <a:lstStyle/>
          <a:p>
            <a:pPr algn="ctr"/>
            <a:endParaRPr kumimoji="0" lang="en-US" altLang="ja-JP"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0" lang="en-US" altLang="ja-JP"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0" lang="ja-JP" altLang="en-US"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社会課題解決のためのマーケティング</a:t>
            </a:r>
            <a:endParaRPr kumimoji="0" lang="en-US" altLang="ja-JP"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0" lang="ja-JP" altLang="en-US"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VUCA</a:t>
            </a:r>
            <a:r>
              <a:rPr kumimoji="0" lang="ja-JP" altLang="en-US"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時代を生き残るために～</a:t>
            </a:r>
            <a:endParaRPr kumimoji="0" lang="en-US" altLang="ja-JP"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kumimoji="0" lang="ja-JP" altLang="en-US" sz="3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p:cNvSpPr/>
          <p:nvPr/>
        </p:nvSpPr>
        <p:spPr>
          <a:xfrm>
            <a:off x="2200275" y="3546336"/>
            <a:ext cx="7791450" cy="171450"/>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dirty="0">
              <a:solidFill>
                <a:prstClr val="white"/>
              </a:solidFill>
            </a:endParaRPr>
          </a:p>
        </p:txBody>
      </p:sp>
      <p:sp>
        <p:nvSpPr>
          <p:cNvPr id="2" name="テキスト ボックス 1"/>
          <p:cNvSpPr txBox="1"/>
          <p:nvPr/>
        </p:nvSpPr>
        <p:spPr>
          <a:xfrm>
            <a:off x="5015881" y="5029641"/>
            <a:ext cx="5200463" cy="923330"/>
          </a:xfrm>
          <a:prstGeom prst="rect">
            <a:avLst/>
          </a:prstGeom>
          <a:noFill/>
        </p:spPr>
        <p:txBody>
          <a:bodyPr wrap="none" rtlCol="0">
            <a:spAutoFit/>
          </a:bodyPr>
          <a:lstStyle/>
          <a:p>
            <a:r>
              <a:rPr lang="ja-JP" altLang="en-US" kern="0" dirty="0">
                <a:solidFill>
                  <a:sysClr val="windowText" lastClr="000000"/>
                </a:solidFill>
              </a:rPr>
              <a:t>横田アソシエイツ代表取締役</a:t>
            </a:r>
            <a:endParaRPr lang="en-US" altLang="ja-JP" kern="0" dirty="0">
              <a:solidFill>
                <a:sysClr val="windowText" lastClr="000000"/>
              </a:solidFill>
            </a:endParaRPr>
          </a:p>
          <a:p>
            <a:r>
              <a:rPr kumimoji="0" lang="ja-JP" altLang="en-US" kern="0" dirty="0">
                <a:solidFill>
                  <a:sysClr val="windowText" lastClr="000000"/>
                </a:solidFill>
              </a:rPr>
              <a:t>慶應義塾大学大学院政策・メディア研究科特任教授</a:t>
            </a:r>
            <a:endParaRPr lang="en-US" altLang="ja-JP" kern="0" dirty="0">
              <a:solidFill>
                <a:sysClr val="windowText" lastClr="000000"/>
              </a:solidFill>
            </a:endParaRPr>
          </a:p>
          <a:p>
            <a:r>
              <a:rPr kumimoji="0" lang="ja-JP" altLang="en-US" kern="0" dirty="0">
                <a:solidFill>
                  <a:sysClr val="windowText" lastClr="000000"/>
                </a:solidFill>
              </a:rPr>
              <a:t>　　　　　　　　　　　　　　　　　　　　　　　　　横田浩一</a:t>
            </a:r>
            <a:endParaRPr lang="ja-JP" altLang="en-US" kern="0" dirty="0">
              <a:solidFill>
                <a:sysClr val="windowText" lastClr="000000"/>
              </a:solidFill>
            </a:endParaRPr>
          </a:p>
        </p:txBody>
      </p:sp>
      <p:sp>
        <p:nvSpPr>
          <p:cNvPr id="3" name="テキスト ボックス 2"/>
          <p:cNvSpPr txBox="1"/>
          <p:nvPr/>
        </p:nvSpPr>
        <p:spPr>
          <a:xfrm>
            <a:off x="5015881" y="4660309"/>
            <a:ext cx="1300356" cy="369332"/>
          </a:xfrm>
          <a:prstGeom prst="rect">
            <a:avLst/>
          </a:prstGeom>
          <a:noFill/>
        </p:spPr>
        <p:txBody>
          <a:bodyPr wrap="none" rtlCol="0">
            <a:spAutoFit/>
          </a:bodyPr>
          <a:lstStyle/>
          <a:p>
            <a:r>
              <a:rPr kumimoji="1" lang="en-US" altLang="ja-JP" dirty="0"/>
              <a:t>2016/11/23</a:t>
            </a:r>
            <a:endParaRPr kumimoji="1" lang="ja-JP" altLang="en-US" dirty="0"/>
          </a:p>
        </p:txBody>
      </p:sp>
    </p:spTree>
    <p:extLst>
      <p:ext uri="{BB962C8B-B14F-4D97-AF65-F5344CB8AC3E}">
        <p14:creationId xmlns:p14="http://schemas.microsoft.com/office/powerpoint/2010/main" val="32504441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834655" y="168274"/>
            <a:ext cx="8640762" cy="417513"/>
          </a:xfrm>
        </p:spPr>
        <p:txBody>
          <a:bodyPr/>
          <a:lstStyle/>
          <a:p>
            <a:pPr eaLnBrk="1" hangingPunct="1"/>
            <a:r>
              <a:rPr lang="ja-JP" altLang="en-US" sz="3400" b="1" i="1" dirty="0"/>
              <a:t>事業所購買行動プロセス</a:t>
            </a:r>
          </a:p>
        </p:txBody>
      </p:sp>
      <p:sp>
        <p:nvSpPr>
          <p:cNvPr id="46083"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DB13EEF7-5D03-41D5-A20A-127E4FD2E305}" type="slidenum">
              <a:rPr kumimoji="0" lang="en-US" altLang="ja-JP" sz="1200" kern="0">
                <a:latin typeface="Calibri" panose="020F0502020204030204" pitchFamily="34" charset="0"/>
              </a:rPr>
              <a:pPr>
                <a:defRPr/>
              </a:pPr>
              <a:t>10</a:t>
            </a:fld>
            <a:endParaRPr kumimoji="0" lang="en-US" altLang="ja-JP" sz="1200" kern="0">
              <a:latin typeface="Calibri" panose="020F0502020204030204" pitchFamily="34" charset="0"/>
            </a:endParaRPr>
          </a:p>
        </p:txBody>
      </p:sp>
      <p:sp>
        <p:nvSpPr>
          <p:cNvPr id="46084" name="Rectangle 3"/>
          <p:cNvSpPr>
            <a:spLocks noChangeArrowheads="1"/>
          </p:cNvSpPr>
          <p:nvPr/>
        </p:nvSpPr>
        <p:spPr bwMode="auto">
          <a:xfrm>
            <a:off x="1966913" y="1600200"/>
            <a:ext cx="1655762" cy="1030288"/>
          </a:xfrm>
          <a:prstGeom prst="rect">
            <a:avLst/>
          </a:prstGeom>
          <a:solidFill>
            <a:srgbClr val="333399"/>
          </a:solidFill>
          <a:ln w="9525">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nchor="ctr"/>
          <a:lstStyle>
            <a:lvl1pPr marL="342900" indent="-342900">
              <a:defRPr kumimoji="1">
                <a:solidFill>
                  <a:schemeClr val="tx1"/>
                </a:solidFill>
                <a:latin typeface="Arial" panose="020B0604020202020204" pitchFamily="34" charset="0"/>
                <a:ea typeface="ＭＳ Ｐゴシック" panose="020B0600070205080204" pitchFamily="50" charset="-128"/>
              </a:defRPr>
            </a:lvl1pPr>
            <a:lvl2pPr marL="800100" indent="-342900">
              <a:defRPr kumimoji="1">
                <a:solidFill>
                  <a:schemeClr val="tx1"/>
                </a:solidFill>
                <a:latin typeface="Arial" panose="020B0604020202020204" pitchFamily="34" charset="0"/>
                <a:ea typeface="ＭＳ Ｐゴシック" panose="020B0600070205080204" pitchFamily="50" charset="-128"/>
              </a:defRPr>
            </a:lvl2pPr>
            <a:lvl3pPr marL="1257300" indent="-342900">
              <a:defRPr kumimoji="1">
                <a:solidFill>
                  <a:schemeClr val="tx1"/>
                </a:solidFill>
                <a:latin typeface="Arial" panose="020B0604020202020204" pitchFamily="34" charset="0"/>
                <a:ea typeface="ＭＳ Ｐゴシック" panose="020B0600070205080204" pitchFamily="50" charset="-128"/>
              </a:defRPr>
            </a:lvl3pPr>
            <a:lvl4pPr marL="1714500" indent="-342900">
              <a:defRPr kumimoji="1">
                <a:solidFill>
                  <a:schemeClr val="tx1"/>
                </a:solidFill>
                <a:latin typeface="Arial" panose="020B0604020202020204" pitchFamily="34" charset="0"/>
                <a:ea typeface="ＭＳ Ｐゴシック" panose="020B0600070205080204" pitchFamily="50" charset="-128"/>
              </a:defRPr>
            </a:lvl4pPr>
            <a:lvl5pPr marL="2171700" indent="-342900">
              <a:defRPr kumimoji="1">
                <a:solidFill>
                  <a:schemeClr val="tx1"/>
                </a:solidFill>
                <a:latin typeface="Arial" panose="020B0604020202020204" pitchFamily="34" charset="0"/>
                <a:ea typeface="ＭＳ Ｐゴシック" panose="020B0600070205080204" pitchFamily="50" charset="-128"/>
              </a:defRPr>
            </a:lvl5pPr>
            <a:lvl6pPr marL="26289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861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433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005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r>
              <a:rPr lang="ja-JP" altLang="en-US" sz="2000" b="1" kern="0">
                <a:solidFill>
                  <a:schemeClr val="bg1"/>
                </a:solidFill>
              </a:rPr>
              <a:t>元々</a:t>
            </a:r>
            <a:endParaRPr lang="en-US" altLang="ja-JP" sz="2000" b="1" kern="0">
              <a:solidFill>
                <a:schemeClr val="bg1"/>
              </a:solidFill>
            </a:endParaRPr>
          </a:p>
          <a:p>
            <a:pPr algn="ctr">
              <a:defRPr/>
            </a:pPr>
            <a:r>
              <a:rPr lang="ja-JP" altLang="en-US" sz="2000" b="1" kern="0">
                <a:solidFill>
                  <a:schemeClr val="bg1"/>
                </a:solidFill>
              </a:rPr>
              <a:t>付き合いが</a:t>
            </a:r>
            <a:endParaRPr lang="en-US" altLang="ja-JP" sz="2000" b="1" kern="0">
              <a:solidFill>
                <a:schemeClr val="bg1"/>
              </a:solidFill>
            </a:endParaRPr>
          </a:p>
          <a:p>
            <a:pPr algn="ctr">
              <a:defRPr/>
            </a:pPr>
            <a:r>
              <a:rPr lang="ja-JP" altLang="en-US" sz="2000" b="1" kern="0">
                <a:solidFill>
                  <a:schemeClr val="bg1"/>
                </a:solidFill>
              </a:rPr>
              <a:t>ある</a:t>
            </a:r>
          </a:p>
        </p:txBody>
      </p:sp>
      <p:sp>
        <p:nvSpPr>
          <p:cNvPr id="46085" name="Rectangle 4"/>
          <p:cNvSpPr>
            <a:spLocks noChangeArrowheads="1"/>
          </p:cNvSpPr>
          <p:nvPr/>
        </p:nvSpPr>
        <p:spPr bwMode="auto">
          <a:xfrm>
            <a:off x="4557713" y="2209800"/>
            <a:ext cx="1295400" cy="1030288"/>
          </a:xfrm>
          <a:prstGeom prst="rect">
            <a:avLst/>
          </a:prstGeom>
          <a:solidFill>
            <a:srgbClr val="333399"/>
          </a:solidFill>
          <a:ln w="9525">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nchor="ctr"/>
          <a:lstStyle>
            <a:lvl1pPr marL="342900" indent="-342900">
              <a:defRPr kumimoji="1">
                <a:solidFill>
                  <a:schemeClr val="tx1"/>
                </a:solidFill>
                <a:latin typeface="Arial" panose="020B0604020202020204" pitchFamily="34" charset="0"/>
                <a:ea typeface="ＭＳ Ｐゴシック" panose="020B0600070205080204" pitchFamily="50" charset="-128"/>
              </a:defRPr>
            </a:lvl1pPr>
            <a:lvl2pPr marL="800100" indent="-342900">
              <a:defRPr kumimoji="1">
                <a:solidFill>
                  <a:schemeClr val="tx1"/>
                </a:solidFill>
                <a:latin typeface="Arial" panose="020B0604020202020204" pitchFamily="34" charset="0"/>
                <a:ea typeface="ＭＳ Ｐゴシック" panose="020B0600070205080204" pitchFamily="50" charset="-128"/>
              </a:defRPr>
            </a:lvl2pPr>
            <a:lvl3pPr marL="1257300" indent="-342900">
              <a:defRPr kumimoji="1">
                <a:solidFill>
                  <a:schemeClr val="tx1"/>
                </a:solidFill>
                <a:latin typeface="Arial" panose="020B0604020202020204" pitchFamily="34" charset="0"/>
                <a:ea typeface="ＭＳ Ｐゴシック" panose="020B0600070205080204" pitchFamily="50" charset="-128"/>
              </a:defRPr>
            </a:lvl3pPr>
            <a:lvl4pPr marL="1714500" indent="-342900">
              <a:defRPr kumimoji="1">
                <a:solidFill>
                  <a:schemeClr val="tx1"/>
                </a:solidFill>
                <a:latin typeface="Arial" panose="020B0604020202020204" pitchFamily="34" charset="0"/>
                <a:ea typeface="ＭＳ Ｐゴシック" panose="020B0600070205080204" pitchFamily="50" charset="-128"/>
              </a:defRPr>
            </a:lvl4pPr>
            <a:lvl5pPr marL="2171700" indent="-342900">
              <a:defRPr kumimoji="1">
                <a:solidFill>
                  <a:schemeClr val="tx1"/>
                </a:solidFill>
                <a:latin typeface="Arial" panose="020B0604020202020204" pitchFamily="34" charset="0"/>
                <a:ea typeface="ＭＳ Ｐゴシック" panose="020B0600070205080204" pitchFamily="50" charset="-128"/>
              </a:defRPr>
            </a:lvl5pPr>
            <a:lvl6pPr marL="26289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861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433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005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r>
              <a:rPr lang="ja-JP" altLang="en-US" sz="2000" b="1" kern="0">
                <a:solidFill>
                  <a:schemeClr val="bg1"/>
                </a:solidFill>
              </a:rPr>
              <a:t>声を</a:t>
            </a:r>
            <a:endParaRPr lang="en-US" altLang="ja-JP" sz="2000" b="1" kern="0">
              <a:solidFill>
                <a:schemeClr val="bg1"/>
              </a:solidFill>
            </a:endParaRPr>
          </a:p>
          <a:p>
            <a:pPr algn="ctr">
              <a:defRPr/>
            </a:pPr>
            <a:r>
              <a:rPr lang="ja-JP" altLang="en-US" sz="2000" b="1" kern="0">
                <a:solidFill>
                  <a:schemeClr val="bg1"/>
                </a:solidFill>
              </a:rPr>
              <a:t>かける</a:t>
            </a:r>
          </a:p>
        </p:txBody>
      </p:sp>
      <p:sp>
        <p:nvSpPr>
          <p:cNvPr id="46086" name="AutoShape 5"/>
          <p:cNvSpPr>
            <a:spLocks noChangeArrowheads="1"/>
          </p:cNvSpPr>
          <p:nvPr/>
        </p:nvSpPr>
        <p:spPr bwMode="auto">
          <a:xfrm>
            <a:off x="3719514" y="2667001"/>
            <a:ext cx="720725" cy="358775"/>
          </a:xfrm>
          <a:prstGeom prst="rightArrow">
            <a:avLst>
              <a:gd name="adj1" fmla="val 50000"/>
              <a:gd name="adj2" fmla="val 50221"/>
            </a:avLst>
          </a:prstGeom>
          <a:solidFill>
            <a:srgbClr val="FF6600"/>
          </a:solidFill>
          <a:ln w="9525" algn="ctr">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
        <p:nvSpPr>
          <p:cNvPr id="46087" name="AutoShape 6"/>
          <p:cNvSpPr>
            <a:spLocks noChangeArrowheads="1"/>
          </p:cNvSpPr>
          <p:nvPr/>
        </p:nvSpPr>
        <p:spPr bwMode="auto">
          <a:xfrm>
            <a:off x="6005514" y="2590800"/>
            <a:ext cx="720725" cy="357188"/>
          </a:xfrm>
          <a:prstGeom prst="rightArrow">
            <a:avLst>
              <a:gd name="adj1" fmla="val 50000"/>
              <a:gd name="adj2" fmla="val 50444"/>
            </a:avLst>
          </a:prstGeom>
          <a:solidFill>
            <a:srgbClr val="FF6600"/>
          </a:solidFill>
          <a:ln w="9525" algn="ctr">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
        <p:nvSpPr>
          <p:cNvPr id="46088" name="AutoShape 7"/>
          <p:cNvSpPr>
            <a:spLocks noChangeArrowheads="1"/>
          </p:cNvSpPr>
          <p:nvPr/>
        </p:nvSpPr>
        <p:spPr bwMode="auto">
          <a:xfrm>
            <a:off x="4786314" y="3505200"/>
            <a:ext cx="865187" cy="381000"/>
          </a:xfrm>
          <a:prstGeom prst="upArrow">
            <a:avLst>
              <a:gd name="adj1" fmla="val 50093"/>
              <a:gd name="adj2" fmla="val 47134"/>
            </a:avLst>
          </a:prstGeom>
          <a:solidFill>
            <a:srgbClr val="969696"/>
          </a:solidFill>
          <a:ln w="9525" algn="ctr">
            <a:solidFill>
              <a:srgbClr val="333333"/>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
        <p:nvSpPr>
          <p:cNvPr id="46089" name="Text Box 8"/>
          <p:cNvSpPr txBox="1">
            <a:spLocks noChangeArrowheads="1"/>
          </p:cNvSpPr>
          <p:nvPr/>
        </p:nvSpPr>
        <p:spPr bwMode="auto">
          <a:xfrm>
            <a:off x="4024314" y="3962401"/>
            <a:ext cx="2376487" cy="366713"/>
          </a:xfrm>
          <a:prstGeom prst="rect">
            <a:avLst/>
          </a:prstGeom>
          <a:noFill/>
          <a:ln>
            <a:noFill/>
          </a:ln>
          <a:effectLst/>
          <a:extLst>
            <a:ext uri="{909E8E84-426E-40DD-AFC4-6F175D3DCCD1}">
              <a14:hiddenFill xmlns:a14="http://schemas.microsoft.com/office/drawing/2010/main">
                <a:solidFill>
                  <a:srgbClr val="333399"/>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spcBef>
                <a:spcPct val="50000"/>
              </a:spcBef>
              <a:defRPr/>
            </a:pPr>
            <a:r>
              <a:rPr lang="ja-JP" altLang="en-US" kern="0"/>
              <a:t>理由</a:t>
            </a:r>
          </a:p>
        </p:txBody>
      </p:sp>
      <p:sp>
        <p:nvSpPr>
          <p:cNvPr id="46091" name="Text Box 9"/>
          <p:cNvSpPr txBox="1">
            <a:spLocks noChangeArrowheads="1"/>
          </p:cNvSpPr>
          <p:nvPr/>
        </p:nvSpPr>
        <p:spPr bwMode="auto">
          <a:xfrm>
            <a:off x="2051050" y="4740276"/>
            <a:ext cx="8066088" cy="1477963"/>
          </a:xfrm>
          <a:prstGeom prst="rect">
            <a:avLst/>
          </a:prstGeom>
          <a:solidFill>
            <a:schemeClr val="accent4">
              <a:lumMod val="60000"/>
              <a:lumOff val="40000"/>
            </a:schemeClr>
          </a:solidFill>
          <a:ln w="28575" algn="ctr">
            <a:solidFill>
              <a:srgbClr val="FF0000"/>
            </a:solidFill>
            <a:miter lim="800000"/>
            <a:headEnd/>
            <a:tailEnd/>
          </a:ln>
          <a:effec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nSpc>
                <a:spcPct val="150000"/>
              </a:lnSpc>
              <a:spcBef>
                <a:spcPct val="15000"/>
              </a:spcBef>
              <a:defRPr/>
            </a:pPr>
            <a:r>
              <a:rPr lang="ja-JP" altLang="en-US" sz="2000" kern="0" dirty="0"/>
              <a:t>　ＢｔｏＢブランディングの効果は企業間取引の円滑化である。特に購買に関与する担当者への訴求は必要不可欠。実際にそれぞれの事業所が商品を購入する際、ブランディングがどのように影響を与えているか調査。</a:t>
            </a:r>
          </a:p>
        </p:txBody>
      </p:sp>
      <p:sp>
        <p:nvSpPr>
          <p:cNvPr id="2" name="Rectangle 10"/>
          <p:cNvSpPr>
            <a:spLocks noChangeArrowheads="1"/>
          </p:cNvSpPr>
          <p:nvPr/>
        </p:nvSpPr>
        <p:spPr bwMode="auto">
          <a:xfrm>
            <a:off x="8977313" y="2133600"/>
            <a:ext cx="1295400" cy="1106488"/>
          </a:xfrm>
          <a:prstGeom prst="rect">
            <a:avLst/>
          </a:prstGeom>
          <a:solidFill>
            <a:srgbClr val="333399"/>
          </a:solidFill>
          <a:ln w="9525">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nchor="ctr"/>
          <a:lstStyle>
            <a:lvl1pPr marL="342900" indent="-342900">
              <a:defRPr kumimoji="1">
                <a:solidFill>
                  <a:schemeClr val="tx1"/>
                </a:solidFill>
                <a:latin typeface="Arial" panose="020B0604020202020204" pitchFamily="34" charset="0"/>
                <a:ea typeface="ＭＳ Ｐゴシック" panose="020B0600070205080204" pitchFamily="50" charset="-128"/>
              </a:defRPr>
            </a:lvl1pPr>
            <a:lvl2pPr marL="800100" indent="-342900">
              <a:defRPr kumimoji="1">
                <a:solidFill>
                  <a:schemeClr val="tx1"/>
                </a:solidFill>
                <a:latin typeface="Arial" panose="020B0604020202020204" pitchFamily="34" charset="0"/>
                <a:ea typeface="ＭＳ Ｐゴシック" panose="020B0600070205080204" pitchFamily="50" charset="-128"/>
              </a:defRPr>
            </a:lvl2pPr>
            <a:lvl3pPr marL="1257300" indent="-342900">
              <a:defRPr kumimoji="1">
                <a:solidFill>
                  <a:schemeClr val="tx1"/>
                </a:solidFill>
                <a:latin typeface="Arial" panose="020B0604020202020204" pitchFamily="34" charset="0"/>
                <a:ea typeface="ＭＳ Ｐゴシック" panose="020B0600070205080204" pitchFamily="50" charset="-128"/>
              </a:defRPr>
            </a:lvl3pPr>
            <a:lvl4pPr marL="1714500" indent="-342900">
              <a:defRPr kumimoji="1">
                <a:solidFill>
                  <a:schemeClr val="tx1"/>
                </a:solidFill>
                <a:latin typeface="Arial" panose="020B0604020202020204" pitchFamily="34" charset="0"/>
                <a:ea typeface="ＭＳ Ｐゴシック" panose="020B0600070205080204" pitchFamily="50" charset="-128"/>
              </a:defRPr>
            </a:lvl4pPr>
            <a:lvl5pPr marL="2171700" indent="-342900">
              <a:defRPr kumimoji="1">
                <a:solidFill>
                  <a:schemeClr val="tx1"/>
                </a:solidFill>
                <a:latin typeface="Arial" panose="020B0604020202020204" pitchFamily="34" charset="0"/>
                <a:ea typeface="ＭＳ Ｐゴシック" panose="020B0600070205080204" pitchFamily="50" charset="-128"/>
              </a:defRPr>
            </a:lvl5pPr>
            <a:lvl6pPr marL="26289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861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433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005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r>
              <a:rPr lang="ja-JP" altLang="en-US" sz="2000" b="1" kern="0">
                <a:solidFill>
                  <a:schemeClr val="bg1"/>
                </a:solidFill>
              </a:rPr>
              <a:t>再利用</a:t>
            </a:r>
            <a:endParaRPr lang="en-US" altLang="ja-JP" sz="2000" b="1" kern="0">
              <a:solidFill>
                <a:schemeClr val="bg1"/>
              </a:solidFill>
            </a:endParaRPr>
          </a:p>
          <a:p>
            <a:pPr algn="ctr">
              <a:defRPr/>
            </a:pPr>
            <a:r>
              <a:rPr lang="ja-JP" altLang="en-US" sz="2000" b="1" kern="0">
                <a:solidFill>
                  <a:schemeClr val="bg1"/>
                </a:solidFill>
              </a:rPr>
              <a:t>意向</a:t>
            </a:r>
          </a:p>
        </p:txBody>
      </p:sp>
      <p:sp>
        <p:nvSpPr>
          <p:cNvPr id="46092" name="Rectangle 11"/>
          <p:cNvSpPr>
            <a:spLocks noChangeArrowheads="1"/>
          </p:cNvSpPr>
          <p:nvPr/>
        </p:nvSpPr>
        <p:spPr bwMode="auto">
          <a:xfrm>
            <a:off x="6843713" y="2133600"/>
            <a:ext cx="1295400" cy="1030288"/>
          </a:xfrm>
          <a:prstGeom prst="rect">
            <a:avLst/>
          </a:prstGeom>
          <a:solidFill>
            <a:srgbClr val="333399"/>
          </a:solidFill>
          <a:ln w="9525">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nchor="ctr"/>
          <a:lstStyle>
            <a:lvl1pPr marL="342900" indent="-342900">
              <a:defRPr kumimoji="1">
                <a:solidFill>
                  <a:schemeClr val="tx1"/>
                </a:solidFill>
                <a:latin typeface="Arial" panose="020B0604020202020204" pitchFamily="34" charset="0"/>
                <a:ea typeface="ＭＳ Ｐゴシック" panose="020B0600070205080204" pitchFamily="50" charset="-128"/>
              </a:defRPr>
            </a:lvl1pPr>
            <a:lvl2pPr marL="800100" indent="-342900">
              <a:defRPr kumimoji="1">
                <a:solidFill>
                  <a:schemeClr val="tx1"/>
                </a:solidFill>
                <a:latin typeface="Arial" panose="020B0604020202020204" pitchFamily="34" charset="0"/>
                <a:ea typeface="ＭＳ Ｐゴシック" panose="020B0600070205080204" pitchFamily="50" charset="-128"/>
              </a:defRPr>
            </a:lvl2pPr>
            <a:lvl3pPr marL="1257300" indent="-342900">
              <a:defRPr kumimoji="1">
                <a:solidFill>
                  <a:schemeClr val="tx1"/>
                </a:solidFill>
                <a:latin typeface="Arial" panose="020B0604020202020204" pitchFamily="34" charset="0"/>
                <a:ea typeface="ＭＳ Ｐゴシック" panose="020B0600070205080204" pitchFamily="50" charset="-128"/>
              </a:defRPr>
            </a:lvl3pPr>
            <a:lvl4pPr marL="1714500" indent="-342900">
              <a:defRPr kumimoji="1">
                <a:solidFill>
                  <a:schemeClr val="tx1"/>
                </a:solidFill>
                <a:latin typeface="Arial" panose="020B0604020202020204" pitchFamily="34" charset="0"/>
                <a:ea typeface="ＭＳ Ｐゴシック" panose="020B0600070205080204" pitchFamily="50" charset="-128"/>
              </a:defRPr>
            </a:lvl4pPr>
            <a:lvl5pPr marL="2171700" indent="-342900">
              <a:defRPr kumimoji="1">
                <a:solidFill>
                  <a:schemeClr val="tx1"/>
                </a:solidFill>
                <a:latin typeface="Arial" panose="020B0604020202020204" pitchFamily="34" charset="0"/>
                <a:ea typeface="ＭＳ Ｐゴシック" panose="020B0600070205080204" pitchFamily="50" charset="-128"/>
              </a:defRPr>
            </a:lvl5pPr>
            <a:lvl6pPr marL="26289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861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433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005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r>
              <a:rPr lang="ja-JP" altLang="en-US" sz="2000" b="1" kern="0">
                <a:solidFill>
                  <a:schemeClr val="bg1"/>
                </a:solidFill>
              </a:rPr>
              <a:t>最終的</a:t>
            </a:r>
            <a:endParaRPr lang="en-US" altLang="ja-JP" sz="2000" b="1" kern="0">
              <a:solidFill>
                <a:schemeClr val="bg1"/>
              </a:solidFill>
            </a:endParaRPr>
          </a:p>
          <a:p>
            <a:pPr algn="ctr">
              <a:defRPr/>
            </a:pPr>
            <a:r>
              <a:rPr lang="ja-JP" altLang="en-US" sz="2000" b="1" kern="0">
                <a:solidFill>
                  <a:schemeClr val="bg1"/>
                </a:solidFill>
              </a:rPr>
              <a:t>選択</a:t>
            </a:r>
          </a:p>
        </p:txBody>
      </p:sp>
      <p:sp>
        <p:nvSpPr>
          <p:cNvPr id="46093" name="AutoShape 12"/>
          <p:cNvSpPr>
            <a:spLocks noChangeArrowheads="1"/>
          </p:cNvSpPr>
          <p:nvPr/>
        </p:nvSpPr>
        <p:spPr bwMode="auto">
          <a:xfrm>
            <a:off x="8215314" y="2590800"/>
            <a:ext cx="720725" cy="357188"/>
          </a:xfrm>
          <a:prstGeom prst="rightArrow">
            <a:avLst>
              <a:gd name="adj1" fmla="val 50000"/>
              <a:gd name="adj2" fmla="val 50444"/>
            </a:avLst>
          </a:prstGeom>
          <a:solidFill>
            <a:srgbClr val="FF6600"/>
          </a:solidFill>
          <a:ln w="9525" algn="ctr">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
        <p:nvSpPr>
          <p:cNvPr id="46094" name="AutoShape 13"/>
          <p:cNvSpPr>
            <a:spLocks noChangeArrowheads="1"/>
          </p:cNvSpPr>
          <p:nvPr/>
        </p:nvSpPr>
        <p:spPr bwMode="auto">
          <a:xfrm>
            <a:off x="7072314" y="3429000"/>
            <a:ext cx="865187" cy="457200"/>
          </a:xfrm>
          <a:prstGeom prst="upArrow">
            <a:avLst>
              <a:gd name="adj1" fmla="val 50093"/>
              <a:gd name="adj2" fmla="val 47134"/>
            </a:avLst>
          </a:prstGeom>
          <a:solidFill>
            <a:srgbClr val="969696"/>
          </a:solidFill>
          <a:ln w="9525" algn="ctr">
            <a:solidFill>
              <a:srgbClr val="333333"/>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
        <p:nvSpPr>
          <p:cNvPr id="46095" name="Text Box 14"/>
          <p:cNvSpPr txBox="1">
            <a:spLocks noChangeArrowheads="1"/>
          </p:cNvSpPr>
          <p:nvPr/>
        </p:nvSpPr>
        <p:spPr bwMode="auto">
          <a:xfrm>
            <a:off x="6310314" y="3962401"/>
            <a:ext cx="2376487" cy="366713"/>
          </a:xfrm>
          <a:prstGeom prst="rect">
            <a:avLst/>
          </a:prstGeom>
          <a:noFill/>
          <a:ln>
            <a:noFill/>
          </a:ln>
          <a:effectLst/>
          <a:extLst>
            <a:ext uri="{909E8E84-426E-40DD-AFC4-6F175D3DCCD1}">
              <a14:hiddenFill xmlns:a14="http://schemas.microsoft.com/office/drawing/2010/main">
                <a:solidFill>
                  <a:srgbClr val="333399"/>
                </a:solidFill>
              </a14:hiddenFill>
            </a:ext>
            <a:ext uri="{91240B29-F687-4F45-9708-019B960494DF}">
              <a14:hiddenLine xmlns:a14="http://schemas.microsoft.com/office/drawing/2010/main" w="9525" algn="ctr">
                <a:solidFill>
                  <a:schemeClr val="accent2"/>
                </a:solidFill>
                <a:miter lim="800000"/>
                <a:headEnd/>
                <a:tailEn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spcBef>
                <a:spcPct val="50000"/>
              </a:spcBef>
              <a:defRPr/>
            </a:pPr>
            <a:r>
              <a:rPr lang="ja-JP" altLang="en-US" kern="0"/>
              <a:t>理由</a:t>
            </a:r>
          </a:p>
        </p:txBody>
      </p:sp>
      <p:sp>
        <p:nvSpPr>
          <p:cNvPr id="46096" name="Text Box 15"/>
          <p:cNvSpPr txBox="1">
            <a:spLocks noChangeArrowheads="1"/>
          </p:cNvSpPr>
          <p:nvPr/>
        </p:nvSpPr>
        <p:spPr bwMode="auto">
          <a:xfrm>
            <a:off x="3869036" y="3048000"/>
            <a:ext cx="46166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kern="0"/>
              <a:t>案件化</a:t>
            </a:r>
          </a:p>
        </p:txBody>
      </p:sp>
      <p:sp>
        <p:nvSpPr>
          <p:cNvPr id="46097" name="Text Box 16"/>
          <p:cNvSpPr txBox="1">
            <a:spLocks noChangeArrowheads="1"/>
          </p:cNvSpPr>
          <p:nvPr/>
        </p:nvSpPr>
        <p:spPr bwMode="auto">
          <a:xfrm>
            <a:off x="6155036" y="3276601"/>
            <a:ext cx="461665" cy="557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kern="0"/>
              <a:t>検討</a:t>
            </a:r>
          </a:p>
        </p:txBody>
      </p:sp>
      <p:sp>
        <p:nvSpPr>
          <p:cNvPr id="46098" name="Text Box 17"/>
          <p:cNvSpPr txBox="1">
            <a:spLocks noChangeArrowheads="1"/>
          </p:cNvSpPr>
          <p:nvPr/>
        </p:nvSpPr>
        <p:spPr bwMode="auto">
          <a:xfrm>
            <a:off x="8364836" y="3200400"/>
            <a:ext cx="461665"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kern="0"/>
              <a:t>経験化</a:t>
            </a:r>
          </a:p>
        </p:txBody>
      </p:sp>
      <p:sp>
        <p:nvSpPr>
          <p:cNvPr id="46099" name="Rectangle 18"/>
          <p:cNvSpPr>
            <a:spLocks noChangeArrowheads="1"/>
          </p:cNvSpPr>
          <p:nvPr/>
        </p:nvSpPr>
        <p:spPr bwMode="auto">
          <a:xfrm>
            <a:off x="1966913" y="2743200"/>
            <a:ext cx="1676400" cy="1030288"/>
          </a:xfrm>
          <a:prstGeom prst="rect">
            <a:avLst/>
          </a:prstGeom>
          <a:solidFill>
            <a:srgbClr val="333399"/>
          </a:solidFill>
          <a:ln w="9525">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anchor="ctr"/>
          <a:lstStyle>
            <a:lvl1pPr marL="342900" indent="-342900">
              <a:defRPr kumimoji="1">
                <a:solidFill>
                  <a:schemeClr val="tx1"/>
                </a:solidFill>
                <a:latin typeface="Arial" panose="020B0604020202020204" pitchFamily="34" charset="0"/>
                <a:ea typeface="ＭＳ Ｐゴシック" panose="020B0600070205080204" pitchFamily="50" charset="-128"/>
              </a:defRPr>
            </a:lvl1pPr>
            <a:lvl2pPr marL="800100" indent="-342900">
              <a:defRPr kumimoji="1">
                <a:solidFill>
                  <a:schemeClr val="tx1"/>
                </a:solidFill>
                <a:latin typeface="Arial" panose="020B0604020202020204" pitchFamily="34" charset="0"/>
                <a:ea typeface="ＭＳ Ｐゴシック" panose="020B0600070205080204" pitchFamily="50" charset="-128"/>
              </a:defRPr>
            </a:lvl2pPr>
            <a:lvl3pPr marL="1257300" indent="-342900">
              <a:defRPr kumimoji="1">
                <a:solidFill>
                  <a:schemeClr val="tx1"/>
                </a:solidFill>
                <a:latin typeface="Arial" panose="020B0604020202020204" pitchFamily="34" charset="0"/>
                <a:ea typeface="ＭＳ Ｐゴシック" panose="020B0600070205080204" pitchFamily="50" charset="-128"/>
              </a:defRPr>
            </a:lvl3pPr>
            <a:lvl4pPr marL="1714500" indent="-342900">
              <a:defRPr kumimoji="1">
                <a:solidFill>
                  <a:schemeClr val="tx1"/>
                </a:solidFill>
                <a:latin typeface="Arial" panose="020B0604020202020204" pitchFamily="34" charset="0"/>
                <a:ea typeface="ＭＳ Ｐゴシック" panose="020B0600070205080204" pitchFamily="50" charset="-128"/>
              </a:defRPr>
            </a:lvl4pPr>
            <a:lvl5pPr marL="2171700" indent="-342900">
              <a:defRPr kumimoji="1">
                <a:solidFill>
                  <a:schemeClr val="tx1"/>
                </a:solidFill>
                <a:latin typeface="Arial" panose="020B0604020202020204" pitchFamily="34" charset="0"/>
                <a:ea typeface="ＭＳ Ｐゴシック" panose="020B0600070205080204" pitchFamily="50" charset="-128"/>
              </a:defRPr>
            </a:lvl5pPr>
            <a:lvl6pPr marL="26289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861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5433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4000500" indent="-3429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r>
              <a:rPr lang="ja-JP" altLang="en-US" sz="2000" b="1" kern="0">
                <a:solidFill>
                  <a:schemeClr val="bg1"/>
                </a:solidFill>
              </a:rPr>
              <a:t>新規営業</a:t>
            </a:r>
          </a:p>
        </p:txBody>
      </p:sp>
      <p:sp>
        <p:nvSpPr>
          <p:cNvPr id="46100" name="AutoShape 19"/>
          <p:cNvSpPr>
            <a:spLocks noChangeArrowheads="1"/>
          </p:cNvSpPr>
          <p:nvPr/>
        </p:nvSpPr>
        <p:spPr bwMode="auto">
          <a:xfrm>
            <a:off x="3719514" y="2133601"/>
            <a:ext cx="720725" cy="423863"/>
          </a:xfrm>
          <a:prstGeom prst="rightArrow">
            <a:avLst>
              <a:gd name="adj1" fmla="val 50000"/>
              <a:gd name="adj2" fmla="val 42509"/>
            </a:avLst>
          </a:prstGeom>
          <a:solidFill>
            <a:srgbClr val="FF6600"/>
          </a:solidFill>
          <a:ln w="9525" algn="ctr">
            <a:solidFill>
              <a:schemeClr val="accent2"/>
            </a:solidFill>
            <a:miter lim="800000"/>
            <a:headEnd/>
            <a:tailEnd/>
          </a:ln>
          <a:effectLst/>
          <a:extLs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en-US" kern="0"/>
          </a:p>
        </p:txBody>
      </p:sp>
    </p:spTree>
    <p:extLst>
      <p:ext uri="{BB962C8B-B14F-4D97-AF65-F5344CB8AC3E}">
        <p14:creationId xmlns:p14="http://schemas.microsoft.com/office/powerpoint/2010/main" val="406256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017713" y="-200025"/>
            <a:ext cx="7886700" cy="1325563"/>
          </a:xfrm>
        </p:spPr>
        <p:txBody>
          <a:bodyPr/>
          <a:lstStyle/>
          <a:p>
            <a:pPr eaLnBrk="1" hangingPunct="1"/>
            <a:r>
              <a:rPr lang="ja-JP" altLang="en-US" sz="3400" b="1" i="1" dirty="0"/>
              <a:t>調査概要</a:t>
            </a:r>
          </a:p>
        </p:txBody>
      </p:sp>
      <p:sp>
        <p:nvSpPr>
          <p:cNvPr id="48131" name="Rectangle 3"/>
          <p:cNvSpPr>
            <a:spLocks noGrp="1" noChangeArrowheads="1"/>
          </p:cNvSpPr>
          <p:nvPr>
            <p:ph idx="1"/>
          </p:nvPr>
        </p:nvSpPr>
        <p:spPr>
          <a:xfrm>
            <a:off x="1878014" y="1484314"/>
            <a:ext cx="8435975" cy="4530725"/>
          </a:xfrm>
        </p:spPr>
        <p:txBody>
          <a:bodyPr>
            <a:normAutofit fontScale="85000" lnSpcReduction="10000"/>
          </a:bodyPr>
          <a:lstStyle/>
          <a:p>
            <a:pPr eaLnBrk="1" hangingPunct="1">
              <a:lnSpc>
                <a:spcPct val="130000"/>
              </a:lnSpc>
              <a:defRPr/>
            </a:pPr>
            <a:r>
              <a:rPr lang="ja-JP" altLang="en-US" sz="2400" dirty="0">
                <a:latin typeface="+mn-ea"/>
              </a:rPr>
              <a:t>調査方法　　郵送による依頼状送付ののち、インターネット調査</a:t>
            </a:r>
          </a:p>
          <a:p>
            <a:pPr eaLnBrk="1" hangingPunct="1">
              <a:lnSpc>
                <a:spcPct val="130000"/>
              </a:lnSpc>
              <a:defRPr/>
            </a:pPr>
            <a:r>
              <a:rPr lang="ja-JP" altLang="en-US" sz="2400" dirty="0">
                <a:latin typeface="+mn-ea"/>
              </a:rPr>
              <a:t>期間　　　　　２００６年３月～４月</a:t>
            </a:r>
          </a:p>
          <a:p>
            <a:pPr eaLnBrk="1" hangingPunct="1">
              <a:lnSpc>
                <a:spcPct val="130000"/>
              </a:lnSpc>
              <a:defRPr/>
            </a:pPr>
            <a:r>
              <a:rPr lang="ja-JP" altLang="en-US" sz="2400" dirty="0">
                <a:latin typeface="+mn-ea"/>
              </a:rPr>
              <a:t>測定商品　　複合機（ＩＴソリューション・金融ソリューション）</a:t>
            </a:r>
          </a:p>
          <a:p>
            <a:pPr eaLnBrk="1" hangingPunct="1">
              <a:lnSpc>
                <a:spcPct val="130000"/>
              </a:lnSpc>
              <a:defRPr/>
            </a:pPr>
            <a:r>
              <a:rPr lang="ja-JP" altLang="en-US" sz="2400" dirty="0">
                <a:latin typeface="+mn-ea"/>
              </a:rPr>
              <a:t>対象企業　　全国上場企業・総務部門</a:t>
            </a:r>
          </a:p>
          <a:p>
            <a:pPr eaLnBrk="1" hangingPunct="1">
              <a:lnSpc>
                <a:spcPct val="130000"/>
              </a:lnSpc>
              <a:defRPr/>
            </a:pPr>
            <a:r>
              <a:rPr lang="ja-JP" altLang="en-US" sz="2400" dirty="0">
                <a:latin typeface="+mn-ea"/>
              </a:rPr>
              <a:t>対象者　　　 ３５９５人</a:t>
            </a:r>
          </a:p>
          <a:p>
            <a:pPr eaLnBrk="1" hangingPunct="1">
              <a:lnSpc>
                <a:spcPct val="130000"/>
              </a:lnSpc>
              <a:defRPr/>
            </a:pPr>
            <a:r>
              <a:rPr lang="ja-JP" altLang="en-US" sz="2400" dirty="0">
                <a:latin typeface="+mn-ea"/>
              </a:rPr>
              <a:t>回答者　　　 ４３５人（うち購買関与者３４０人）</a:t>
            </a:r>
          </a:p>
          <a:p>
            <a:pPr eaLnBrk="1" hangingPunct="1">
              <a:lnSpc>
                <a:spcPct val="130000"/>
              </a:lnSpc>
              <a:defRPr/>
            </a:pPr>
            <a:r>
              <a:rPr lang="ja-JP" altLang="en-US" sz="2400" dirty="0">
                <a:latin typeface="+mn-ea"/>
              </a:rPr>
              <a:t>実施主体　　日本経済新聞社</a:t>
            </a:r>
          </a:p>
          <a:p>
            <a:pPr eaLnBrk="1" hangingPunct="1">
              <a:lnSpc>
                <a:spcPct val="130000"/>
              </a:lnSpc>
              <a:defRPr/>
            </a:pPr>
            <a:r>
              <a:rPr lang="ja-JP" altLang="en-US" sz="2400" dirty="0">
                <a:latin typeface="+mn-ea"/>
              </a:rPr>
              <a:t>実査　　　　　日経リサーチ</a:t>
            </a:r>
          </a:p>
        </p:txBody>
      </p:sp>
      <p:sp>
        <p:nvSpPr>
          <p:cNvPr id="48132"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E860EA40-41FE-4F14-816F-6F62D3D53785}" type="slidenum">
              <a:rPr kumimoji="0" lang="en-US" altLang="ja-JP" sz="1200" kern="0">
                <a:latin typeface="Calibri" panose="020F0502020204030204" pitchFamily="34" charset="0"/>
              </a:rPr>
              <a:pPr>
                <a:defRPr/>
              </a:pPr>
              <a:t>11</a:t>
            </a:fld>
            <a:endParaRPr kumimoji="0" lang="en-US" altLang="ja-JP" sz="1200" kern="0">
              <a:latin typeface="Calibri" panose="020F0502020204030204" pitchFamily="34" charset="0"/>
            </a:endParaRPr>
          </a:p>
        </p:txBody>
      </p:sp>
    </p:spTree>
    <p:extLst>
      <p:ext uri="{BB962C8B-B14F-4D97-AF65-F5344CB8AC3E}">
        <p14:creationId xmlns:p14="http://schemas.microsoft.com/office/powerpoint/2010/main" val="3693525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992313" y="-100013"/>
            <a:ext cx="7772400" cy="1143001"/>
          </a:xfrm>
        </p:spPr>
        <p:txBody>
          <a:bodyPr/>
          <a:lstStyle/>
          <a:p>
            <a:pPr eaLnBrk="1" hangingPunct="1"/>
            <a:r>
              <a:rPr lang="ja-JP" altLang="en-US" sz="2800" b="1" i="1"/>
              <a:t>声をかけた理由</a:t>
            </a:r>
          </a:p>
        </p:txBody>
      </p:sp>
      <p:graphicFrame>
        <p:nvGraphicFramePr>
          <p:cNvPr id="50179" name="Object 3"/>
          <p:cNvGraphicFramePr>
            <a:graphicFrameLocks noGrp="1" noChangeAspect="1"/>
          </p:cNvGraphicFramePr>
          <p:nvPr>
            <p:ph type="chart" idx="1"/>
          </p:nvPr>
        </p:nvGraphicFramePr>
        <p:xfrm>
          <a:off x="1473201" y="836614"/>
          <a:ext cx="9066213" cy="5864225"/>
        </p:xfrm>
        <a:graphic>
          <a:graphicData uri="http://schemas.openxmlformats.org/presentationml/2006/ole">
            <mc:AlternateContent xmlns:mc="http://schemas.openxmlformats.org/markup-compatibility/2006">
              <mc:Choice xmlns:v="urn:schemas-microsoft-com:vml" Requires="v">
                <p:oleObj spid="_x0000_s5137" name="Chart" r:id="rId4" imgW="9071634" imgH="5870957" progId="Excel.Chart.8">
                  <p:embed/>
                </p:oleObj>
              </mc:Choice>
              <mc:Fallback>
                <p:oleObj name="Chart" r:id="rId4" imgW="9071634" imgH="5870957" progId="Excel.Chart.8">
                  <p:embed/>
                  <p:pic>
                    <p:nvPicPr>
                      <p:cNvPr id="50179"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3201" y="836614"/>
                        <a:ext cx="9066213" cy="586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1"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24BF777A-EAF5-4D55-BA4F-EC0CDD14E7C1}" type="slidenum">
              <a:rPr kumimoji="0" lang="en-US" altLang="ja-JP" sz="1200" kern="0">
                <a:latin typeface="Calibri" panose="020F0502020204030204" pitchFamily="34" charset="0"/>
              </a:rPr>
              <a:pPr>
                <a:defRPr/>
              </a:pPr>
              <a:t>12</a:t>
            </a:fld>
            <a:endParaRPr kumimoji="0" lang="en-US" altLang="ja-JP" sz="1200" kern="0">
              <a:latin typeface="Calibri" panose="020F0502020204030204" pitchFamily="34" charset="0"/>
            </a:endParaRPr>
          </a:p>
        </p:txBody>
      </p:sp>
      <p:cxnSp>
        <p:nvCxnSpPr>
          <p:cNvPr id="6" name="直線コネクタ 5"/>
          <p:cNvCxnSpPr/>
          <p:nvPr/>
        </p:nvCxnSpPr>
        <p:spPr>
          <a:xfrm>
            <a:off x="2063750" y="784225"/>
            <a:ext cx="25844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6321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2012950" y="-90488"/>
            <a:ext cx="7772400" cy="1143001"/>
          </a:xfrm>
        </p:spPr>
        <p:txBody>
          <a:bodyPr/>
          <a:lstStyle/>
          <a:p>
            <a:pPr eaLnBrk="1" hangingPunct="1"/>
            <a:r>
              <a:rPr lang="ja-JP" altLang="en-US" sz="2800" b="1" i="1"/>
              <a:t>最終的に選んだ理由</a:t>
            </a:r>
          </a:p>
        </p:txBody>
      </p:sp>
      <p:graphicFrame>
        <p:nvGraphicFramePr>
          <p:cNvPr id="52227" name="Object 3"/>
          <p:cNvGraphicFramePr>
            <a:graphicFrameLocks noGrp="1" noChangeAspect="1"/>
          </p:cNvGraphicFramePr>
          <p:nvPr>
            <p:ph type="chart" idx="1"/>
          </p:nvPr>
        </p:nvGraphicFramePr>
        <p:xfrm>
          <a:off x="1473201" y="788988"/>
          <a:ext cx="9066213" cy="6119812"/>
        </p:xfrm>
        <a:graphic>
          <a:graphicData uri="http://schemas.openxmlformats.org/presentationml/2006/ole">
            <mc:AlternateContent xmlns:mc="http://schemas.openxmlformats.org/markup-compatibility/2006">
              <mc:Choice xmlns:v="urn:schemas-microsoft-com:vml" Requires="v">
                <p:oleObj spid="_x0000_s6161" name="Chart" r:id="rId4" imgW="9071634" imgH="6127011" progId="Excel.Chart.8">
                  <p:embed/>
                </p:oleObj>
              </mc:Choice>
              <mc:Fallback>
                <p:oleObj name="Chart" r:id="rId4" imgW="9071634" imgH="6127011" progId="Excel.Chart.8">
                  <p:embed/>
                  <p:pic>
                    <p:nvPicPr>
                      <p:cNvPr id="52227"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3201" y="788988"/>
                        <a:ext cx="9066213" cy="611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2228"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6BF7BF50-E7D0-465A-A9FB-E3932FB479B4}" type="slidenum">
              <a:rPr kumimoji="0" lang="en-US" altLang="ja-JP" sz="1200" kern="0">
                <a:latin typeface="Calibri" panose="020F0502020204030204" pitchFamily="34" charset="0"/>
              </a:rPr>
              <a:pPr>
                <a:defRPr/>
              </a:pPr>
              <a:t>13</a:t>
            </a:fld>
            <a:endParaRPr kumimoji="0" lang="en-US" altLang="ja-JP" sz="1200" kern="0">
              <a:latin typeface="Calibri" panose="020F0502020204030204" pitchFamily="34" charset="0"/>
            </a:endParaRPr>
          </a:p>
        </p:txBody>
      </p:sp>
      <p:cxnSp>
        <p:nvCxnSpPr>
          <p:cNvPr id="6" name="直線コネクタ 5"/>
          <p:cNvCxnSpPr/>
          <p:nvPr/>
        </p:nvCxnSpPr>
        <p:spPr>
          <a:xfrm flipV="1">
            <a:off x="2135188" y="765175"/>
            <a:ext cx="3313112" cy="1905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4868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919288" y="115888"/>
            <a:ext cx="8799512" cy="798512"/>
          </a:xfrm>
        </p:spPr>
        <p:txBody>
          <a:bodyPr/>
          <a:lstStyle/>
          <a:p>
            <a:pPr eaLnBrk="1" hangingPunct="1"/>
            <a:r>
              <a:rPr lang="ja-JP" altLang="en-US" sz="3400" b="1" i="1" dirty="0"/>
              <a:t>「声かけ」「最終選択」と理由の相関係数</a:t>
            </a:r>
          </a:p>
        </p:txBody>
      </p:sp>
      <p:sp>
        <p:nvSpPr>
          <p:cNvPr id="56323"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C7A0D4CF-F10D-4145-996D-8A120554E4C3}" type="slidenum">
              <a:rPr kumimoji="0" lang="en-US" altLang="ja-JP" sz="1200" kern="0">
                <a:latin typeface="Calibri" panose="020F0502020204030204" pitchFamily="34" charset="0"/>
              </a:rPr>
              <a:pPr>
                <a:defRPr/>
              </a:pPr>
              <a:t>14</a:t>
            </a:fld>
            <a:endParaRPr kumimoji="0" lang="en-US" altLang="ja-JP" sz="1200" kern="0">
              <a:latin typeface="Calibri" panose="020F0502020204030204" pitchFamily="34" charset="0"/>
            </a:endParaRPr>
          </a:p>
        </p:txBody>
      </p:sp>
      <p:graphicFrame>
        <p:nvGraphicFramePr>
          <p:cNvPr id="955396" name="Group 4"/>
          <p:cNvGraphicFramePr>
            <a:graphicFrameLocks noGrp="1"/>
          </p:cNvGraphicFramePr>
          <p:nvPr/>
        </p:nvGraphicFramePr>
        <p:xfrm>
          <a:off x="1992314" y="1354139"/>
          <a:ext cx="8210551" cy="4954585"/>
        </p:xfrm>
        <a:graphic>
          <a:graphicData uri="http://schemas.openxmlformats.org/drawingml/2006/table">
            <a:tbl>
              <a:tblPr/>
              <a:tblGrid>
                <a:gridCol w="868424">
                  <a:extLst>
                    <a:ext uri="{9D8B030D-6E8A-4147-A177-3AD203B41FA5}">
                      <a16:colId xmlns="" xmlns:a16="http://schemas.microsoft.com/office/drawing/2014/main" val="20000"/>
                    </a:ext>
                  </a:extLst>
                </a:gridCol>
                <a:gridCol w="3609873">
                  <a:extLst>
                    <a:ext uri="{9D8B030D-6E8A-4147-A177-3AD203B41FA5}">
                      <a16:colId xmlns="" xmlns:a16="http://schemas.microsoft.com/office/drawing/2014/main" val="20001"/>
                    </a:ext>
                  </a:extLst>
                </a:gridCol>
                <a:gridCol w="1866127">
                  <a:extLst>
                    <a:ext uri="{9D8B030D-6E8A-4147-A177-3AD203B41FA5}">
                      <a16:colId xmlns="" xmlns:a16="http://schemas.microsoft.com/office/drawing/2014/main" val="20002"/>
                    </a:ext>
                  </a:extLst>
                </a:gridCol>
                <a:gridCol w="1866127">
                  <a:extLst>
                    <a:ext uri="{9D8B030D-6E8A-4147-A177-3AD203B41FA5}">
                      <a16:colId xmlns="" xmlns:a16="http://schemas.microsoft.com/office/drawing/2014/main" val="20003"/>
                    </a:ext>
                  </a:extLst>
                </a:gridCol>
              </a:tblGrid>
              <a:tr h="565186">
                <a:tc gridSpan="2">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400" b="0" i="0" u="none" strike="noStrike" cap="none" normalizeH="0" baseline="0" dirty="0">
                        <a:ln>
                          <a:noFill/>
                        </a:ln>
                        <a:solidFill>
                          <a:schemeClr val="tx1"/>
                        </a:solidFill>
                        <a:effectLst/>
                        <a:latin typeface="Arial" charset="0"/>
                        <a:ea typeface="ＭＳ Ｐゴシック" pitchFamily="50" charset="-128"/>
                      </a:endParaRPr>
                    </a:p>
                  </a:txBody>
                  <a:tcPr marL="91436" marR="91436"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h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a:ln>
                          <a:noFill/>
                        </a:ln>
                        <a:solidFill>
                          <a:schemeClr val="tx1"/>
                        </a:solidFill>
                        <a:effectLst/>
                        <a:latin typeface="Arial" charset="0"/>
                        <a:ea typeface="ＭＳ Ｐゴシック" pitchFamily="50" charset="-128"/>
                      </a:endParaRPr>
                    </a:p>
                  </a:txBody>
                  <a:tcPr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声をかけた</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最終選択</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extLst>
                  <a:ext uri="{0D108BD9-81ED-4DB2-BD59-A6C34878D82A}">
                    <a16:rowId xmlns="" xmlns:a16="http://schemas.microsoft.com/office/drawing/2014/main" val="10000"/>
                  </a:ext>
                </a:extLst>
              </a:tr>
              <a:tr h="487711">
                <a:tc rowSpan="3">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Ｃ社</a:t>
                      </a:r>
                    </a:p>
                  </a:txBody>
                  <a:tcPr marL="91436" marR="91436"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信頼性</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０．６９</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０．６６</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dirty="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価格・コストパフォーマンス</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０．４５</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０．６８</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アフターサービス力</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a:ln>
                            <a:noFill/>
                          </a:ln>
                          <a:solidFill>
                            <a:schemeClr val="tx1"/>
                          </a:solidFill>
                          <a:effectLst/>
                          <a:latin typeface="Arial" charset="0"/>
                          <a:ea typeface="ＭＳ Ｐゴシック" pitchFamily="50" charset="-128"/>
                        </a:rPr>
                        <a:t>０．３７</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０．５６</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7711">
                <a:tc rowSpan="3">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Ｒ社</a:t>
                      </a:r>
                    </a:p>
                  </a:txBody>
                  <a:tcPr marL="91436" marR="91436"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信頼性</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０．６５</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０．５６</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価格・コストパフォーマンス</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０．５８</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a:ln>
                            <a:noFill/>
                          </a:ln>
                          <a:solidFill>
                            <a:srgbClr val="FF0000"/>
                          </a:solidFill>
                          <a:effectLst/>
                          <a:latin typeface="Arial" charset="0"/>
                          <a:ea typeface="ＭＳ Ｐゴシック" pitchFamily="50" charset="-128"/>
                        </a:rPr>
                        <a:t>０．７９</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アフターサービス力</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a:ln>
                            <a:noFill/>
                          </a:ln>
                          <a:solidFill>
                            <a:schemeClr val="tx1"/>
                          </a:solidFill>
                          <a:effectLst/>
                          <a:latin typeface="Arial" charset="0"/>
                          <a:ea typeface="ＭＳ Ｐゴシック" pitchFamily="50" charset="-128"/>
                        </a:rPr>
                        <a:t>０．３７</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０．５３</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6"/>
                  </a:ext>
                </a:extLst>
              </a:tr>
              <a:tr h="487711">
                <a:tc rowSpan="3">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Ｆ社</a:t>
                      </a:r>
                    </a:p>
                  </a:txBody>
                  <a:tcPr marL="91436" marR="91436"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信頼性</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０．５６</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０．６１</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7"/>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dirty="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価格・コストパフォーマンス</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０．４４</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０．６５</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 xmlns:a16="http://schemas.microsoft.com/office/drawing/2014/main" val="10008"/>
                  </a:ext>
                </a:extLst>
              </a:tr>
              <a:tr h="487711">
                <a:tc vMerge="1">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endParaRPr kumimoji="1" lang="ja-JP" altLang="ja-JP" sz="2600" b="0" i="0" u="none" strike="noStrike" cap="none" normalizeH="0" baseline="0" dirty="0">
                        <a:ln>
                          <a:noFill/>
                        </a:ln>
                        <a:solidFill>
                          <a:schemeClr val="tx1"/>
                        </a:solidFill>
                        <a:effectLst/>
                        <a:latin typeface="Arial" charset="0"/>
                        <a:ea typeface="ＭＳ Ｐゴシック" pitchFamily="50" charset="-128"/>
                      </a:endParaRPr>
                    </a:p>
                  </a:txBody>
                  <a:tcPr marT="45723" marB="45723"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アフターサービス力</a:t>
                      </a:r>
                    </a:p>
                  </a:txBody>
                  <a:tcPr marL="91436" marR="91436" marT="45723" marB="45723" anchor="ctr"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０．３９</a:t>
                      </a:r>
                    </a:p>
                  </a:txBody>
                  <a:tcPr marL="91436" marR="91436" marT="45723" marB="4572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1"/>
                        </a:buClr>
                        <a:buSzPct val="65000"/>
                        <a:buFont typeface="Wingdings" pitchFamily="2" charset="2"/>
                        <a:defRPr kumimoji="1" sz="2600">
                          <a:solidFill>
                            <a:schemeClr val="tx1"/>
                          </a:solidFill>
                          <a:latin typeface="Arial" charset="0"/>
                          <a:ea typeface="ＭＳ Ｐゴシック" pitchFamily="50" charset="-128"/>
                        </a:defRPr>
                      </a:lvl1pPr>
                      <a:lvl2pPr marL="344488">
                        <a:spcBef>
                          <a:spcPct val="20000"/>
                        </a:spcBef>
                        <a:buClr>
                          <a:schemeClr val="accent2"/>
                        </a:buClr>
                        <a:buSzPct val="60000"/>
                        <a:buFont typeface="Wingdings" pitchFamily="2" charset="2"/>
                        <a:defRPr kumimoji="1" sz="2200">
                          <a:solidFill>
                            <a:schemeClr val="tx1"/>
                          </a:solidFill>
                          <a:latin typeface="Arial" charset="0"/>
                          <a:ea typeface="ＭＳ Ｐゴシック" pitchFamily="50" charset="-128"/>
                        </a:defRPr>
                      </a:lvl2pPr>
                      <a:lvl3pPr marL="671513">
                        <a:spcBef>
                          <a:spcPct val="20000"/>
                        </a:spcBef>
                        <a:buClr>
                          <a:schemeClr val="accent1"/>
                        </a:buClr>
                        <a:buSzPct val="65000"/>
                        <a:buFont typeface="Wingdings" pitchFamily="2" charset="2"/>
                        <a:defRPr kumimoji="1" sz="2000">
                          <a:solidFill>
                            <a:schemeClr val="tx1"/>
                          </a:solidFill>
                          <a:latin typeface="Arial" charset="0"/>
                          <a:ea typeface="ＭＳ Ｐゴシック" pitchFamily="50" charset="-128"/>
                        </a:defRPr>
                      </a:lvl3pPr>
                      <a:lvl4pPr marL="1023938">
                        <a:spcBef>
                          <a:spcPct val="20000"/>
                        </a:spcBef>
                        <a:buClr>
                          <a:schemeClr val="accent2"/>
                        </a:buClr>
                        <a:buSzPct val="70000"/>
                        <a:buFont typeface="Wingdings" pitchFamily="2" charset="2"/>
                        <a:defRPr kumimoji="1">
                          <a:solidFill>
                            <a:schemeClr val="tx1"/>
                          </a:solidFill>
                          <a:latin typeface="Arial" charset="0"/>
                          <a:ea typeface="ＭＳ Ｐゴシック" pitchFamily="50" charset="-128"/>
                        </a:defRPr>
                      </a:lvl4pPr>
                      <a:lvl5pPr marL="1341438">
                        <a:spcBef>
                          <a:spcPct val="20000"/>
                        </a:spcBef>
                        <a:buClr>
                          <a:schemeClr val="accent1"/>
                        </a:buClr>
                        <a:buSzPct val="75000"/>
                        <a:buFont typeface="Wingdings" pitchFamily="2" charset="2"/>
                        <a:defRPr kumimoji="1">
                          <a:solidFill>
                            <a:schemeClr val="tx1"/>
                          </a:solidFill>
                          <a:latin typeface="Arial" charset="0"/>
                          <a:ea typeface="ＭＳ Ｐゴシック" pitchFamily="50" charset="-128"/>
                        </a:defRPr>
                      </a:lvl5pPr>
                      <a:lvl6pPr marL="17986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6pPr>
                      <a:lvl7pPr marL="22558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7pPr>
                      <a:lvl8pPr marL="27130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8pPr>
                      <a:lvl9pPr marL="3170238" fontAlgn="base">
                        <a:spcBef>
                          <a:spcPct val="20000"/>
                        </a:spcBef>
                        <a:spcAft>
                          <a:spcPct val="0"/>
                        </a:spcAft>
                        <a:buClr>
                          <a:schemeClr val="accent1"/>
                        </a:buClr>
                        <a:buSzPct val="75000"/>
                        <a:buFont typeface="Wingdings" pitchFamily="2" charset="2"/>
                        <a:defRPr kumimoji="1">
                          <a:solidFill>
                            <a:schemeClr val="tx1"/>
                          </a:solidFill>
                          <a:latin typeface="Arial" charset="0"/>
                          <a:ea typeface="ＭＳ Ｐゴシック" pitchFamily="50" charset="-128"/>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1" lang="ja-JP" altLang="en-US" sz="2400" b="0" i="0" u="none" strike="noStrike" cap="none" normalizeH="0" baseline="0" dirty="0">
                          <a:ln>
                            <a:noFill/>
                          </a:ln>
                          <a:solidFill>
                            <a:schemeClr val="tx1"/>
                          </a:solidFill>
                          <a:effectLst/>
                          <a:latin typeface="Arial" charset="0"/>
                          <a:ea typeface="ＭＳ Ｐゴシック" pitchFamily="50" charset="-128"/>
                        </a:rPr>
                        <a:t>０．５３</a:t>
                      </a:r>
                    </a:p>
                  </a:txBody>
                  <a:tcPr marL="91436" marR="91436" marT="45723" marB="45723"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val="2072761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135189" y="-105239"/>
            <a:ext cx="7886700" cy="1325562"/>
          </a:xfrm>
        </p:spPr>
        <p:txBody>
          <a:bodyPr/>
          <a:lstStyle/>
          <a:p>
            <a:pPr eaLnBrk="1" hangingPunct="1"/>
            <a:r>
              <a:rPr lang="ja-JP" altLang="en-US" sz="3200" b="1" i="1" dirty="0"/>
              <a:t>顧客に対する効果</a:t>
            </a:r>
          </a:p>
        </p:txBody>
      </p:sp>
      <p:sp>
        <p:nvSpPr>
          <p:cNvPr id="60419" name="Rectangle 3"/>
          <p:cNvSpPr>
            <a:spLocks noGrp="1" noChangeArrowheads="1"/>
          </p:cNvSpPr>
          <p:nvPr>
            <p:ph idx="1"/>
          </p:nvPr>
        </p:nvSpPr>
        <p:spPr>
          <a:xfrm>
            <a:off x="2138363" y="1527175"/>
            <a:ext cx="7967662" cy="4349750"/>
          </a:xfrm>
        </p:spPr>
        <p:txBody>
          <a:bodyPr/>
          <a:lstStyle/>
          <a:p>
            <a:pPr eaLnBrk="1" hangingPunct="1">
              <a:lnSpc>
                <a:spcPct val="150000"/>
              </a:lnSpc>
              <a:defRPr/>
            </a:pPr>
            <a:r>
              <a:rPr lang="ja-JP" altLang="en-US" sz="2400" dirty="0"/>
              <a:t>声がけのステージではブランドが有効　　　　　　　　　　　　（オープンザドア効果）</a:t>
            </a:r>
          </a:p>
          <a:p>
            <a:pPr eaLnBrk="1" hangingPunct="1">
              <a:lnSpc>
                <a:spcPct val="150000"/>
              </a:lnSpc>
              <a:defRPr/>
            </a:pPr>
            <a:r>
              <a:rPr lang="ja-JP" altLang="en-US" sz="2400" dirty="0"/>
              <a:t>ブランド＝信頼性</a:t>
            </a:r>
          </a:p>
          <a:p>
            <a:pPr eaLnBrk="1" hangingPunct="1">
              <a:lnSpc>
                <a:spcPct val="150000"/>
              </a:lnSpc>
              <a:defRPr/>
            </a:pPr>
            <a:r>
              <a:rPr lang="ja-JP" altLang="en-US" sz="2400" dirty="0"/>
              <a:t>上位企業が益々有利に</a:t>
            </a:r>
          </a:p>
          <a:p>
            <a:pPr marL="0" indent="0">
              <a:lnSpc>
                <a:spcPct val="150000"/>
              </a:lnSpc>
              <a:buNone/>
              <a:defRPr/>
            </a:pPr>
            <a:endParaRPr lang="ja-JP" altLang="en-US" sz="2400" dirty="0"/>
          </a:p>
          <a:p>
            <a:pPr marL="0" indent="0">
              <a:lnSpc>
                <a:spcPct val="150000"/>
              </a:lnSpc>
              <a:buNone/>
              <a:defRPr/>
            </a:pPr>
            <a:endParaRPr lang="ja-JP" altLang="en-US" sz="2400" dirty="0"/>
          </a:p>
        </p:txBody>
      </p:sp>
      <p:sp>
        <p:nvSpPr>
          <p:cNvPr id="5" name="フッター プレースホルダー 4"/>
          <p:cNvSpPr>
            <a:spLocks noGrp="1"/>
          </p:cNvSpPr>
          <p:nvPr>
            <p:ph type="ftr" sz="quarter" idx="11"/>
          </p:nvPr>
        </p:nvSpPr>
        <p:spPr/>
        <p:txBody>
          <a:bodyPr/>
          <a:lstStyle/>
          <a:p>
            <a:pPr>
              <a:defRPr/>
            </a:pPr>
            <a:r>
              <a:rPr kumimoji="0" lang="en-US" altLang="ja-JP" sz="800" kern="0" dirty="0" err="1" smtClean="0">
                <a:solidFill>
                  <a:sysClr val="windowText" lastClr="000000"/>
                </a:solidFill>
              </a:rPr>
              <a:t>Koichi.yokota</a:t>
            </a:r>
            <a:endParaRPr kumimoji="0" lang="ja-JP" altLang="en-US" sz="800" kern="0" dirty="0">
              <a:solidFill>
                <a:sysClr val="windowText" lastClr="000000"/>
              </a:solidFill>
            </a:endParaRPr>
          </a:p>
        </p:txBody>
      </p:sp>
      <p:sp>
        <p:nvSpPr>
          <p:cNvPr id="60421"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C2A61F95-1320-494A-8538-4A926C3EB3C1}" type="slidenum">
              <a:rPr kumimoji="0" lang="en-US" altLang="ja-JP" sz="1200" kern="0">
                <a:latin typeface="Calibri" panose="020F0502020204030204" pitchFamily="34" charset="0"/>
              </a:rPr>
              <a:pPr>
                <a:defRPr/>
              </a:pPr>
              <a:t>15</a:t>
            </a:fld>
            <a:endParaRPr kumimoji="0" lang="en-US" altLang="ja-JP" sz="1200" kern="0">
              <a:latin typeface="Calibri" panose="020F0502020204030204" pitchFamily="34" charset="0"/>
            </a:endParaRPr>
          </a:p>
        </p:txBody>
      </p:sp>
      <p:sp>
        <p:nvSpPr>
          <p:cNvPr id="60422" name="Text Box 4"/>
          <p:cNvSpPr txBox="1">
            <a:spLocks noChangeArrowheads="1"/>
          </p:cNvSpPr>
          <p:nvPr/>
        </p:nvSpPr>
        <p:spPr bwMode="auto">
          <a:xfrm>
            <a:off x="2640013" y="537368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endParaRPr lang="ja-JP" altLang="ja-JP" kern="0"/>
          </a:p>
        </p:txBody>
      </p:sp>
    </p:spTree>
    <p:extLst>
      <p:ext uri="{BB962C8B-B14F-4D97-AF65-F5344CB8AC3E}">
        <p14:creationId xmlns:p14="http://schemas.microsoft.com/office/powerpoint/2010/main" val="1490288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4670CEBD-EC3E-4C33-9941-CB7D88425B43}" type="slidenum">
              <a:rPr kumimoji="0" lang="en-US" altLang="ja-JP" sz="1200" kern="0">
                <a:latin typeface="Calibri" panose="020F0502020204030204" pitchFamily="34" charset="0"/>
              </a:rPr>
              <a:pPr>
                <a:defRPr/>
              </a:pPr>
              <a:t>16</a:t>
            </a:fld>
            <a:endParaRPr kumimoji="0" lang="en-US" altLang="ja-JP" sz="1200" kern="0">
              <a:latin typeface="Calibri" panose="020F0502020204030204" pitchFamily="34" charset="0"/>
            </a:endParaRPr>
          </a:p>
        </p:txBody>
      </p:sp>
      <p:sp>
        <p:nvSpPr>
          <p:cNvPr id="62467" name="AutoShape 2"/>
          <p:cNvSpPr>
            <a:spLocks noChangeArrowheads="1"/>
          </p:cNvSpPr>
          <p:nvPr/>
        </p:nvSpPr>
        <p:spPr bwMode="auto">
          <a:xfrm>
            <a:off x="2747962" y="1125538"/>
            <a:ext cx="7788609" cy="4248150"/>
          </a:xfrm>
          <a:prstGeom prst="cloudCallout">
            <a:avLst>
              <a:gd name="adj1" fmla="val 30773"/>
              <a:gd name="adj2" fmla="val -21204"/>
            </a:avLst>
          </a:prstGeom>
          <a:solidFill>
            <a:srgbClr val="CCFFFF"/>
          </a:solidFill>
          <a:ln w="9525">
            <a:solidFill>
              <a:srgbClr val="FFFF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endParaRPr lang="ja-JP" altLang="ja-JP" kern="0"/>
          </a:p>
        </p:txBody>
      </p:sp>
      <p:sp>
        <p:nvSpPr>
          <p:cNvPr id="62468" name="Text Box 3"/>
          <p:cNvSpPr txBox="1">
            <a:spLocks noChangeArrowheads="1"/>
          </p:cNvSpPr>
          <p:nvPr/>
        </p:nvSpPr>
        <p:spPr bwMode="auto">
          <a:xfrm>
            <a:off x="3616326" y="2587894"/>
            <a:ext cx="633378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sz="4000" b="1" kern="0" dirty="0"/>
              <a:t>グローバルにおいての</a:t>
            </a:r>
            <a:endParaRPr lang="en-US" altLang="ja-JP" sz="4000" b="1" kern="0" dirty="0"/>
          </a:p>
          <a:p>
            <a:pPr>
              <a:defRPr/>
            </a:pPr>
            <a:r>
              <a:rPr lang="en-US" altLang="ja-JP" sz="4000" b="1" kern="0" dirty="0"/>
              <a:t>B2B</a:t>
            </a:r>
            <a:r>
              <a:rPr lang="ja-JP" altLang="en-US" sz="4000" b="1" kern="0" dirty="0"/>
              <a:t>ブランドを構成する要素</a:t>
            </a:r>
          </a:p>
        </p:txBody>
      </p:sp>
      <p:sp>
        <p:nvSpPr>
          <p:cNvPr id="5" name="フッター プレースホルダー 1"/>
          <p:cNvSpPr>
            <a:spLocks noGrp="1"/>
          </p:cNvSpPr>
          <p:nvPr>
            <p:ph type="ftr" sz="quarter" idx="11"/>
          </p:nvPr>
        </p:nvSpPr>
        <p:spPr/>
        <p:txBody>
          <a:bodyPr/>
          <a:lstStyle/>
          <a:p>
            <a:pPr>
              <a:defRPr/>
            </a:pPr>
            <a:endParaRPr kumimoji="0" lang="en-US" altLang="ja-JP" kern="0" dirty="0">
              <a:solidFill>
                <a:sysClr val="windowText" lastClr="000000"/>
              </a:solidFill>
            </a:endParaRPr>
          </a:p>
          <a:p>
            <a:pPr>
              <a:defRPr/>
            </a:pPr>
            <a:r>
              <a:rPr kumimoji="0" lang="ja-JP" altLang="en-US" sz="800" kern="0" dirty="0">
                <a:solidFill>
                  <a:sysClr val="windowText" lastClr="000000"/>
                </a:solidFill>
              </a:rPr>
              <a:t>（Ｃ）</a:t>
            </a:r>
            <a:r>
              <a:rPr kumimoji="0" lang="en-US" altLang="ja-JP" sz="800" kern="0" dirty="0">
                <a:solidFill>
                  <a:sysClr val="windowText" lastClr="000000"/>
                </a:solidFill>
              </a:rPr>
              <a:t>KOICHI.YOKOTA2014</a:t>
            </a:r>
          </a:p>
        </p:txBody>
      </p:sp>
    </p:spTree>
    <p:extLst>
      <p:ext uri="{BB962C8B-B14F-4D97-AF65-F5344CB8AC3E}">
        <p14:creationId xmlns:p14="http://schemas.microsoft.com/office/powerpoint/2010/main" val="2821158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グラフ 8"/>
          <p:cNvGraphicFramePr>
            <a:graphicFrameLocks/>
          </p:cNvGraphicFramePr>
          <p:nvPr>
            <p:extLst/>
          </p:nvPr>
        </p:nvGraphicFramePr>
        <p:xfrm>
          <a:off x="1587500" y="1190625"/>
          <a:ext cx="9017000" cy="4476750"/>
        </p:xfrm>
        <a:graphic>
          <a:graphicData uri="http://schemas.openxmlformats.org/drawingml/2006/chart">
            <c:chart xmlns:c="http://schemas.openxmlformats.org/drawingml/2006/chart" xmlns:r="http://schemas.openxmlformats.org/officeDocument/2006/relationships" r:id="rId2"/>
          </a:graphicData>
        </a:graphic>
      </p:graphicFrame>
      <p:sp>
        <p:nvSpPr>
          <p:cNvPr id="10" name="object 79"/>
          <p:cNvSpPr txBox="1"/>
          <p:nvPr/>
        </p:nvSpPr>
        <p:spPr>
          <a:xfrm>
            <a:off x="4685316" y="5948911"/>
            <a:ext cx="2822855" cy="246221"/>
          </a:xfrm>
          <a:prstGeom prst="rect">
            <a:avLst/>
          </a:prstGeom>
        </p:spPr>
        <p:txBody>
          <a:bodyPr vert="horz" wrap="square" lIns="0" tIns="0" rIns="0" bIns="0" rtlCol="0">
            <a:spAutoFit/>
          </a:bodyPr>
          <a:lstStyle/>
          <a:p>
            <a:pPr marL="12700"/>
            <a:r>
              <a:rPr sz="1600" spc="20" dirty="0">
                <a:solidFill>
                  <a:srgbClr val="231F20"/>
                </a:solidFill>
                <a:latin typeface="+mj-lt"/>
                <a:ea typeface="+mj-ea"/>
                <a:cs typeface="Arial Unicode MS"/>
              </a:rPr>
              <a:t>図表</a:t>
            </a:r>
            <a:r>
              <a:rPr lang="en-US" sz="1600" spc="20" dirty="0">
                <a:solidFill>
                  <a:srgbClr val="231F20"/>
                </a:solidFill>
                <a:latin typeface="+mj-lt"/>
                <a:ea typeface="+mj-ea"/>
                <a:cs typeface="Arial Unicode MS"/>
              </a:rPr>
              <a:t>４</a:t>
            </a:r>
            <a:r>
              <a:rPr sz="1600" spc="20" dirty="0">
                <a:solidFill>
                  <a:srgbClr val="231F20"/>
                </a:solidFill>
                <a:latin typeface="+mj-lt"/>
                <a:ea typeface="+mj-ea"/>
                <a:cs typeface="Arial Unicode MS"/>
              </a:rPr>
              <a:t>  </a:t>
            </a:r>
            <a:r>
              <a:rPr sz="1600" spc="45" dirty="0">
                <a:solidFill>
                  <a:srgbClr val="231F20"/>
                </a:solidFill>
                <a:latin typeface="+mj-lt"/>
                <a:ea typeface="+mj-ea"/>
                <a:cs typeface="Arial Unicode MS"/>
              </a:rPr>
              <a:t> </a:t>
            </a:r>
            <a:r>
              <a:rPr sz="1600" spc="-30" dirty="0">
                <a:solidFill>
                  <a:srgbClr val="231F20"/>
                </a:solidFill>
                <a:latin typeface="+mj-lt"/>
                <a:ea typeface="+mj-ea"/>
                <a:cs typeface="Arial Unicode MS"/>
              </a:rPr>
              <a:t>世界全体でのスコア</a:t>
            </a:r>
            <a:endParaRPr sz="1600" dirty="0">
              <a:latin typeface="+mj-lt"/>
              <a:ea typeface="+mj-ea"/>
              <a:cs typeface="Arial Unicode MS"/>
            </a:endParaRPr>
          </a:p>
        </p:txBody>
      </p:sp>
      <p:sp>
        <p:nvSpPr>
          <p:cNvPr id="11" name="object 80"/>
          <p:cNvSpPr txBox="1"/>
          <p:nvPr/>
        </p:nvSpPr>
        <p:spPr>
          <a:xfrm>
            <a:off x="8950515" y="5989948"/>
            <a:ext cx="1231034" cy="410369"/>
          </a:xfrm>
          <a:prstGeom prst="rect">
            <a:avLst/>
          </a:prstGeom>
        </p:spPr>
        <p:txBody>
          <a:bodyPr vert="horz" wrap="square" lIns="0" tIns="0" rIns="0" bIns="0" rtlCol="0">
            <a:spAutoFit/>
          </a:bodyPr>
          <a:lstStyle/>
          <a:p>
            <a:pPr marL="12700"/>
            <a:r>
              <a:rPr sz="1200" spc="-35" dirty="0">
                <a:solidFill>
                  <a:srgbClr val="231F20"/>
                </a:solidFill>
                <a:latin typeface="+mj-lt"/>
                <a:ea typeface="+mj-ea"/>
                <a:cs typeface="新細明體"/>
              </a:rPr>
              <a:t>N</a:t>
            </a:r>
            <a:r>
              <a:rPr sz="2000" spc="7" baseline="3968" dirty="0">
                <a:solidFill>
                  <a:srgbClr val="231F20"/>
                </a:solidFill>
                <a:latin typeface="+mj-lt"/>
                <a:ea typeface="+mj-ea"/>
                <a:cs typeface="新細明體"/>
              </a:rPr>
              <a:t>＝</a:t>
            </a:r>
            <a:r>
              <a:rPr sz="2000" spc="30" baseline="3968" dirty="0">
                <a:solidFill>
                  <a:srgbClr val="231F20"/>
                </a:solidFill>
                <a:latin typeface="+mj-lt"/>
                <a:ea typeface="+mj-ea"/>
                <a:cs typeface="新細明體"/>
              </a:rPr>
              <a:t>187</a:t>
            </a:r>
            <a:r>
              <a:rPr sz="2000" spc="352" baseline="3968" dirty="0">
                <a:solidFill>
                  <a:srgbClr val="231F20"/>
                </a:solidFill>
                <a:latin typeface="+mj-lt"/>
                <a:ea typeface="+mj-ea"/>
                <a:cs typeface="新細明體"/>
              </a:rPr>
              <a:t>8</a:t>
            </a:r>
            <a:r>
              <a:rPr sz="2000" baseline="3968" dirty="0">
                <a:solidFill>
                  <a:srgbClr val="231F20"/>
                </a:solidFill>
                <a:latin typeface="+mj-lt"/>
                <a:ea typeface="+mj-ea"/>
                <a:cs typeface="新細明體"/>
              </a:rPr>
              <a:t>  </a:t>
            </a:r>
            <a:r>
              <a:rPr sz="2000" spc="-75" baseline="3968" dirty="0">
                <a:solidFill>
                  <a:srgbClr val="231F20"/>
                </a:solidFill>
                <a:latin typeface="+mj-lt"/>
                <a:ea typeface="+mj-ea"/>
                <a:cs typeface="新細明體"/>
              </a:rPr>
              <a:t> </a:t>
            </a:r>
            <a:r>
              <a:rPr sz="2000" spc="7" baseline="3968" dirty="0">
                <a:solidFill>
                  <a:srgbClr val="231F20"/>
                </a:solidFill>
                <a:latin typeface="+mj-lt"/>
                <a:ea typeface="+mj-ea"/>
                <a:cs typeface="新細明體"/>
              </a:rPr>
              <a:t>（％）</a:t>
            </a:r>
            <a:endParaRPr sz="2000" baseline="3968" dirty="0">
              <a:latin typeface="+mj-lt"/>
              <a:ea typeface="+mj-ea"/>
              <a:cs typeface="新細明體"/>
            </a:endParaRPr>
          </a:p>
        </p:txBody>
      </p:sp>
    </p:spTree>
    <p:extLst>
      <p:ext uri="{BB962C8B-B14F-4D97-AF65-F5344CB8AC3E}">
        <p14:creationId xmlns:p14="http://schemas.microsoft.com/office/powerpoint/2010/main" val="365941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79"/>
          <p:cNvSpPr txBox="1"/>
          <p:nvPr/>
        </p:nvSpPr>
        <p:spPr>
          <a:xfrm>
            <a:off x="1862461" y="362240"/>
            <a:ext cx="2822855" cy="246221"/>
          </a:xfrm>
          <a:prstGeom prst="rect">
            <a:avLst/>
          </a:prstGeom>
        </p:spPr>
        <p:txBody>
          <a:bodyPr vert="horz" wrap="square" lIns="0" tIns="0" rIns="0" bIns="0" rtlCol="0">
            <a:spAutoFit/>
          </a:bodyPr>
          <a:lstStyle/>
          <a:p>
            <a:pPr marL="12700"/>
            <a:r>
              <a:rPr sz="1600" spc="20" dirty="0">
                <a:solidFill>
                  <a:srgbClr val="231F20"/>
                </a:solidFill>
                <a:latin typeface="+mj-lt"/>
                <a:ea typeface="+mj-ea"/>
                <a:cs typeface="Arial Unicode MS"/>
              </a:rPr>
              <a:t>図表</a:t>
            </a:r>
            <a:r>
              <a:rPr lang="en-US" sz="1600" spc="20" dirty="0">
                <a:solidFill>
                  <a:srgbClr val="231F20"/>
                </a:solidFill>
                <a:latin typeface="+mj-lt"/>
                <a:ea typeface="+mj-ea"/>
                <a:cs typeface="Arial Unicode MS"/>
              </a:rPr>
              <a:t>４</a:t>
            </a:r>
            <a:r>
              <a:rPr sz="1600" spc="20" dirty="0">
                <a:solidFill>
                  <a:srgbClr val="231F20"/>
                </a:solidFill>
                <a:latin typeface="+mj-lt"/>
                <a:ea typeface="+mj-ea"/>
                <a:cs typeface="Arial Unicode MS"/>
              </a:rPr>
              <a:t>  </a:t>
            </a:r>
            <a:r>
              <a:rPr sz="1600" spc="45" dirty="0">
                <a:solidFill>
                  <a:srgbClr val="231F20"/>
                </a:solidFill>
                <a:latin typeface="+mj-lt"/>
                <a:ea typeface="+mj-ea"/>
                <a:cs typeface="Arial Unicode MS"/>
              </a:rPr>
              <a:t> </a:t>
            </a:r>
            <a:r>
              <a:rPr sz="1600" spc="-30" dirty="0">
                <a:solidFill>
                  <a:srgbClr val="231F20"/>
                </a:solidFill>
                <a:latin typeface="+mj-lt"/>
                <a:ea typeface="+mj-ea"/>
                <a:cs typeface="Arial Unicode MS"/>
              </a:rPr>
              <a:t>世界全体でのスコア</a:t>
            </a:r>
            <a:endParaRPr sz="1600" dirty="0">
              <a:latin typeface="+mj-lt"/>
              <a:ea typeface="+mj-ea"/>
              <a:cs typeface="Arial Unicode MS"/>
            </a:endParaRPr>
          </a:p>
        </p:txBody>
      </p:sp>
      <p:sp>
        <p:nvSpPr>
          <p:cNvPr id="7" name="object 80"/>
          <p:cNvSpPr txBox="1"/>
          <p:nvPr/>
        </p:nvSpPr>
        <p:spPr>
          <a:xfrm>
            <a:off x="8841535" y="362240"/>
            <a:ext cx="1231034" cy="410369"/>
          </a:xfrm>
          <a:prstGeom prst="rect">
            <a:avLst/>
          </a:prstGeom>
        </p:spPr>
        <p:txBody>
          <a:bodyPr vert="horz" wrap="square" lIns="0" tIns="0" rIns="0" bIns="0" rtlCol="0">
            <a:spAutoFit/>
          </a:bodyPr>
          <a:lstStyle/>
          <a:p>
            <a:pPr marL="12700"/>
            <a:r>
              <a:rPr sz="1200" spc="-35" dirty="0">
                <a:solidFill>
                  <a:srgbClr val="231F20"/>
                </a:solidFill>
                <a:latin typeface="+mj-lt"/>
                <a:ea typeface="+mj-ea"/>
                <a:cs typeface="新細明體"/>
              </a:rPr>
              <a:t>N</a:t>
            </a:r>
            <a:r>
              <a:rPr sz="2000" spc="7" baseline="3968" dirty="0">
                <a:solidFill>
                  <a:srgbClr val="231F20"/>
                </a:solidFill>
                <a:latin typeface="+mj-lt"/>
                <a:ea typeface="+mj-ea"/>
                <a:cs typeface="新細明體"/>
              </a:rPr>
              <a:t>＝</a:t>
            </a:r>
            <a:r>
              <a:rPr sz="2000" spc="30" baseline="3968" dirty="0">
                <a:solidFill>
                  <a:srgbClr val="231F20"/>
                </a:solidFill>
                <a:latin typeface="+mj-lt"/>
                <a:ea typeface="+mj-ea"/>
                <a:cs typeface="新細明體"/>
              </a:rPr>
              <a:t>187</a:t>
            </a:r>
            <a:r>
              <a:rPr sz="2000" spc="352" baseline="3968" dirty="0">
                <a:solidFill>
                  <a:srgbClr val="231F20"/>
                </a:solidFill>
                <a:latin typeface="+mj-lt"/>
                <a:ea typeface="+mj-ea"/>
                <a:cs typeface="新細明體"/>
              </a:rPr>
              <a:t>8</a:t>
            </a:r>
            <a:r>
              <a:rPr sz="2000" baseline="3968" dirty="0">
                <a:solidFill>
                  <a:srgbClr val="231F20"/>
                </a:solidFill>
                <a:latin typeface="+mj-lt"/>
                <a:ea typeface="+mj-ea"/>
                <a:cs typeface="新細明體"/>
              </a:rPr>
              <a:t>  </a:t>
            </a:r>
            <a:r>
              <a:rPr sz="2000" spc="-75" baseline="3968" dirty="0">
                <a:solidFill>
                  <a:srgbClr val="231F20"/>
                </a:solidFill>
                <a:latin typeface="+mj-lt"/>
                <a:ea typeface="+mj-ea"/>
                <a:cs typeface="新細明體"/>
              </a:rPr>
              <a:t> </a:t>
            </a:r>
            <a:r>
              <a:rPr sz="2000" spc="7" baseline="3968" dirty="0">
                <a:solidFill>
                  <a:srgbClr val="231F20"/>
                </a:solidFill>
                <a:latin typeface="+mj-lt"/>
                <a:ea typeface="+mj-ea"/>
                <a:cs typeface="新細明體"/>
              </a:rPr>
              <a:t>（％）</a:t>
            </a:r>
            <a:endParaRPr sz="2000" baseline="3968" dirty="0">
              <a:latin typeface="+mj-lt"/>
              <a:ea typeface="+mj-ea"/>
              <a:cs typeface="新細明體"/>
            </a:endParaRPr>
          </a:p>
        </p:txBody>
      </p:sp>
      <p:graphicFrame>
        <p:nvGraphicFramePr>
          <p:cNvPr id="8" name="object 84"/>
          <p:cNvGraphicFramePr>
            <a:graphicFrameLocks noGrp="1"/>
          </p:cNvGraphicFramePr>
          <p:nvPr>
            <p:extLst/>
          </p:nvPr>
        </p:nvGraphicFramePr>
        <p:xfrm>
          <a:off x="1862460" y="1342960"/>
          <a:ext cx="8181286" cy="4495131"/>
        </p:xfrm>
        <a:graphic>
          <a:graphicData uri="http://schemas.openxmlformats.org/drawingml/2006/table">
            <a:tbl>
              <a:tblPr firstRow="1" bandRow="1"/>
              <a:tblGrid>
                <a:gridCol w="1787776">
                  <a:extLst>
                    <a:ext uri="{9D8B030D-6E8A-4147-A177-3AD203B41FA5}">
                      <a16:colId xmlns="" xmlns:a16="http://schemas.microsoft.com/office/drawing/2014/main" val="20000"/>
                    </a:ext>
                  </a:extLst>
                </a:gridCol>
                <a:gridCol w="812570">
                  <a:extLst>
                    <a:ext uri="{9D8B030D-6E8A-4147-A177-3AD203B41FA5}">
                      <a16:colId xmlns="" xmlns:a16="http://schemas.microsoft.com/office/drawing/2014/main" val="20001"/>
                    </a:ext>
                  </a:extLst>
                </a:gridCol>
                <a:gridCol w="813195">
                  <a:extLst>
                    <a:ext uri="{9D8B030D-6E8A-4147-A177-3AD203B41FA5}">
                      <a16:colId xmlns="" xmlns:a16="http://schemas.microsoft.com/office/drawing/2014/main" val="20002"/>
                    </a:ext>
                  </a:extLst>
                </a:gridCol>
                <a:gridCol w="812568">
                  <a:extLst>
                    <a:ext uri="{9D8B030D-6E8A-4147-A177-3AD203B41FA5}">
                      <a16:colId xmlns="" xmlns:a16="http://schemas.microsoft.com/office/drawing/2014/main" val="20003"/>
                    </a:ext>
                  </a:extLst>
                </a:gridCol>
                <a:gridCol w="812570">
                  <a:extLst>
                    <a:ext uri="{9D8B030D-6E8A-4147-A177-3AD203B41FA5}">
                      <a16:colId xmlns="" xmlns:a16="http://schemas.microsoft.com/office/drawing/2014/main" val="20004"/>
                    </a:ext>
                  </a:extLst>
                </a:gridCol>
                <a:gridCol w="812570">
                  <a:extLst>
                    <a:ext uri="{9D8B030D-6E8A-4147-A177-3AD203B41FA5}">
                      <a16:colId xmlns="" xmlns:a16="http://schemas.microsoft.com/office/drawing/2014/main" val="20005"/>
                    </a:ext>
                  </a:extLst>
                </a:gridCol>
                <a:gridCol w="812568">
                  <a:extLst>
                    <a:ext uri="{9D8B030D-6E8A-4147-A177-3AD203B41FA5}">
                      <a16:colId xmlns="" xmlns:a16="http://schemas.microsoft.com/office/drawing/2014/main" val="20006"/>
                    </a:ext>
                  </a:extLst>
                </a:gridCol>
                <a:gridCol w="813195">
                  <a:extLst>
                    <a:ext uri="{9D8B030D-6E8A-4147-A177-3AD203B41FA5}">
                      <a16:colId xmlns="" xmlns:a16="http://schemas.microsoft.com/office/drawing/2014/main" val="20007"/>
                    </a:ext>
                  </a:extLst>
                </a:gridCol>
                <a:gridCol w="704274">
                  <a:extLst>
                    <a:ext uri="{9D8B030D-6E8A-4147-A177-3AD203B41FA5}">
                      <a16:colId xmlns="" xmlns:a16="http://schemas.microsoft.com/office/drawing/2014/main" val="20008"/>
                    </a:ext>
                  </a:extLst>
                </a:gridCol>
              </a:tblGrid>
              <a:tr h="958675">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algn="ctr">
                        <a:lnSpc>
                          <a:spcPct val="100000"/>
                        </a:lnSpc>
                      </a:pPr>
                      <a:endParaRPr sz="1200" spc="0" dirty="0">
                        <a:latin typeface="+mj-lt"/>
                        <a:ea typeface="+mj-ea"/>
                        <a:cs typeface="新細明體"/>
                      </a:endParaRPr>
                    </a:p>
                  </a:txBody>
                  <a:tcPr marL="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20955" algn="ctr">
                        <a:lnSpc>
                          <a:spcPct val="100000"/>
                        </a:lnSpc>
                        <a:spcBef>
                          <a:spcPts val="445"/>
                        </a:spcBef>
                      </a:pPr>
                      <a:r>
                        <a:rPr sz="1200" spc="0" dirty="0">
                          <a:solidFill>
                            <a:srgbClr val="231F20"/>
                          </a:solidFill>
                          <a:latin typeface="+mj-lt"/>
                          <a:ea typeface="+mj-ea"/>
                          <a:cs typeface="新細明體"/>
                        </a:rPr>
                        <a:t>AGC</a:t>
                      </a:r>
                      <a:endParaRPr sz="1200" spc="0" dirty="0">
                        <a:latin typeface="+mj-lt"/>
                        <a:ea typeface="+mj-ea"/>
                        <a:cs typeface="新細明體"/>
                      </a:endParaRPr>
                    </a:p>
                    <a:p>
                      <a:pPr marL="27305" algn="ctr">
                        <a:lnSpc>
                          <a:spcPct val="100000"/>
                        </a:lnSpc>
                      </a:pPr>
                      <a:r>
                        <a:rPr sz="1200" spc="0" dirty="0">
                          <a:solidFill>
                            <a:srgbClr val="231F20"/>
                          </a:solidFill>
                          <a:latin typeface="+mj-lt"/>
                          <a:ea typeface="+mj-ea"/>
                          <a:cs typeface="新細明體"/>
                        </a:rPr>
                        <a:t>(旭硝子)</a:t>
                      </a:r>
                      <a:endParaRPr sz="1200" spc="0" dirty="0">
                        <a:latin typeface="+mj-lt"/>
                        <a:ea typeface="+mj-ea"/>
                        <a:cs typeface="新細明體"/>
                      </a:endParaRPr>
                    </a:p>
                  </a:txBody>
                  <a:tcPr marL="0" marR="0" marT="0" marB="0" anchor="ctr">
                    <a:lnL w="8381">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96520" algn="ctr">
                        <a:lnSpc>
                          <a:spcPct val="100000"/>
                        </a:lnSpc>
                      </a:pPr>
                      <a:r>
                        <a:rPr sz="1200" spc="0" dirty="0">
                          <a:solidFill>
                            <a:srgbClr val="231F20"/>
                          </a:solidFill>
                          <a:latin typeface="+mj-lt"/>
                          <a:ea typeface="+mj-ea"/>
                          <a:cs typeface="新細明體"/>
                        </a:rPr>
                        <a:t>旭化成</a:t>
                      </a:r>
                      <a:endParaRPr sz="120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145415" algn="ctr">
                        <a:lnSpc>
                          <a:spcPct val="100000"/>
                        </a:lnSpc>
                      </a:pPr>
                      <a:r>
                        <a:rPr sz="1200" spc="0" dirty="0">
                          <a:solidFill>
                            <a:srgbClr val="231F20"/>
                          </a:solidFill>
                          <a:latin typeface="+mj-lt"/>
                          <a:ea typeface="+mj-ea"/>
                          <a:cs typeface="新細明體"/>
                        </a:rPr>
                        <a:t>帝人</a:t>
                      </a:r>
                      <a:endParaRPr sz="120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33655" algn="ctr">
                        <a:lnSpc>
                          <a:spcPct val="100000"/>
                        </a:lnSpc>
                        <a:spcBef>
                          <a:spcPts val="445"/>
                        </a:spcBef>
                      </a:pPr>
                      <a:r>
                        <a:rPr sz="1200" spc="0" dirty="0">
                          <a:solidFill>
                            <a:srgbClr val="231F20"/>
                          </a:solidFill>
                          <a:latin typeface="+mj-lt"/>
                          <a:ea typeface="+mj-ea"/>
                          <a:cs typeface="新細明體"/>
                        </a:rPr>
                        <a:t>Toray</a:t>
                      </a:r>
                      <a:endParaRPr sz="1200" spc="0" dirty="0">
                        <a:latin typeface="+mj-lt"/>
                        <a:ea typeface="+mj-ea"/>
                        <a:cs typeface="新細明體"/>
                      </a:endParaRPr>
                    </a:p>
                    <a:p>
                      <a:pPr algn="ctr">
                        <a:lnSpc>
                          <a:spcPct val="100000"/>
                        </a:lnSpc>
                      </a:pPr>
                      <a:r>
                        <a:rPr sz="1200" spc="0" dirty="0">
                          <a:solidFill>
                            <a:srgbClr val="231F20"/>
                          </a:solidFill>
                          <a:latin typeface="+mj-lt"/>
                          <a:ea typeface="+mj-ea"/>
                          <a:cs typeface="新細明體"/>
                        </a:rPr>
                        <a:t>（東レ）</a:t>
                      </a:r>
                      <a:endParaRPr sz="120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195580" marR="59690" indent="-67945" algn="ctr">
                        <a:lnSpc>
                          <a:spcPct val="100000"/>
                        </a:lnSpc>
                      </a:pPr>
                      <a:r>
                        <a:rPr sz="1200" spc="0" dirty="0">
                          <a:solidFill>
                            <a:srgbClr val="231F20"/>
                          </a:solidFill>
                          <a:latin typeface="+mj-lt"/>
                          <a:ea typeface="+mj-ea"/>
                          <a:cs typeface="新細明體"/>
                        </a:rPr>
                        <a:t>BASF</a:t>
                      </a:r>
                      <a:endParaRPr sz="120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58419" marR="27940" indent="98425" algn="ctr">
                        <a:lnSpc>
                          <a:spcPct val="100000"/>
                        </a:lnSpc>
                        <a:spcBef>
                          <a:spcPts val="425"/>
                        </a:spcBef>
                      </a:pPr>
                      <a:r>
                        <a:rPr sz="1200" spc="0" dirty="0">
                          <a:solidFill>
                            <a:srgbClr val="231F20"/>
                          </a:solidFill>
                          <a:latin typeface="+mj-lt"/>
                          <a:ea typeface="+mj-ea"/>
                          <a:cs typeface="新細明體"/>
                        </a:rPr>
                        <a:t>Dow  Chemical</a:t>
                      </a:r>
                      <a:endParaRPr sz="120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195580" marR="59055" indent="-101600" algn="ctr">
                        <a:lnSpc>
                          <a:spcPct val="100000"/>
                        </a:lnSpc>
                      </a:pPr>
                      <a:r>
                        <a:rPr sz="1200" spc="0" dirty="0">
                          <a:solidFill>
                            <a:srgbClr val="231F20"/>
                          </a:solidFill>
                          <a:latin typeface="+mj-lt"/>
                          <a:ea typeface="+mj-ea"/>
                          <a:cs typeface="新細明體"/>
                        </a:rPr>
                        <a:t>DuPont</a:t>
                      </a:r>
                      <a:endParaRPr sz="120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194945" marR="45720" indent="-123825" algn="ctr">
                        <a:lnSpc>
                          <a:spcPct val="100000"/>
                        </a:lnSpc>
                      </a:pPr>
                      <a:r>
                        <a:rPr sz="1200" spc="0" dirty="0">
                          <a:solidFill>
                            <a:srgbClr val="231F20"/>
                          </a:solidFill>
                          <a:latin typeface="+mj-lt"/>
                          <a:ea typeface="+mj-ea"/>
                          <a:cs typeface="新細明體"/>
                        </a:rPr>
                        <a:t>Siemens</a:t>
                      </a:r>
                      <a:endParaRPr sz="1200" spc="0" dirty="0">
                        <a:latin typeface="+mj-lt"/>
                        <a:ea typeface="+mj-ea"/>
                        <a:cs typeface="新細明體"/>
                      </a:endParaRPr>
                    </a:p>
                  </a:txBody>
                  <a:tcPr marL="0" marR="0" marT="0" marB="0" anchor="ctr">
                    <a:lnL w="4572">
                      <a:solidFill>
                        <a:srgbClr val="231F20"/>
                      </a:solidFill>
                      <a:prstDash val="soli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505208">
                <a:tc>
                  <a:txBody>
                    <a:bodyPr/>
                    <a:lstStyle/>
                    <a:p>
                      <a:pPr marL="45085" marR="0" indent="0" algn="l" defTabSz="457200" rtl="0" eaLnBrk="1" fontAlgn="auto" latinLnBrk="0" hangingPunct="1">
                        <a:lnSpc>
                          <a:spcPct val="100000"/>
                        </a:lnSpc>
                        <a:spcBef>
                          <a:spcPts val="0"/>
                        </a:spcBef>
                        <a:spcAft>
                          <a:spcPts val="0"/>
                        </a:spcAft>
                        <a:buClrTx/>
                        <a:buSzTx/>
                        <a:buFontTx/>
                        <a:buNone/>
                        <a:tabLst/>
                        <a:defRPr/>
                      </a:pPr>
                      <a:r>
                        <a:rPr kumimoji="1" lang="ja-JP" altLang="en-US" sz="1200" kern="1200" spc="0" dirty="0">
                          <a:solidFill>
                            <a:srgbClr val="231F20"/>
                          </a:solidFill>
                          <a:latin typeface="+mj-lt"/>
                          <a:ea typeface="+mj-ea"/>
                          <a:cs typeface="新細明體"/>
                        </a:rPr>
                        <a:t>よく知っている</a:t>
                      </a:r>
                      <a:endParaRPr kumimoji="1" lang="ja-JP" altLang="en-US" sz="1200" kern="1200" spc="0" dirty="0">
                        <a:solidFill>
                          <a:schemeClr val="tx1"/>
                        </a:solidFill>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altLang="ja-JP" sz="1200" u="none" kern="0" spc="0" dirty="0">
                          <a:latin typeface="+mj-lt"/>
                          <a:ea typeface="+mj-ea"/>
                          <a:cs typeface="新細明體"/>
                        </a:rPr>
                        <a:t>7.8</a:t>
                      </a:r>
                      <a:endParaRPr sz="1200" u="none" kern="0" spc="0" dirty="0">
                        <a:latin typeface="+mj-lt"/>
                        <a:ea typeface="+mj-ea"/>
                        <a:cs typeface="新細明體"/>
                      </a:endParaRPr>
                    </a:p>
                  </a:txBody>
                  <a:tcPr marL="0" marR="72000" marT="0" marB="0" anchor="ctr">
                    <a:lnL w="8381"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altLang="ja-JP" sz="1200" u="none" kern="0" spc="0" dirty="0">
                          <a:latin typeface="+mj-lt"/>
                          <a:ea typeface="+mj-ea"/>
                          <a:cs typeface="新細明體"/>
                        </a:rPr>
                        <a:t>6.8</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altLang="ja-JP" sz="1200" u="none" kern="0" spc="0" dirty="0">
                          <a:latin typeface="+mj-lt"/>
                          <a:ea typeface="+mj-ea"/>
                          <a:cs typeface="新細明體"/>
                        </a:rPr>
                        <a:t>5.3</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3809"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altLang="ja-JP" sz="1200" u="none" kern="0" spc="0" dirty="0">
                          <a:latin typeface="+mj-lt"/>
                          <a:ea typeface="+mj-ea"/>
                          <a:cs typeface="新細明體"/>
                        </a:rPr>
                        <a:t>6.1</a:t>
                      </a:r>
                      <a:endParaRPr sz="1200" u="none" kern="0" spc="0" dirty="0">
                        <a:latin typeface="+mj-lt"/>
                        <a:ea typeface="+mj-ea"/>
                        <a:cs typeface="新細明體"/>
                      </a:endParaRPr>
                    </a:p>
                  </a:txBody>
                  <a:tcPr marL="0" marR="72000" marT="0" marB="0" anchor="ctr">
                    <a:lnL w="3809"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59690" indent="0" algn="r" fontAlgn="ctr">
                        <a:lnSpc>
                          <a:spcPct val="100000"/>
                        </a:lnSpc>
                        <a:spcBef>
                          <a:spcPts val="0"/>
                        </a:spcBef>
                      </a:pPr>
                      <a:r>
                        <a:rPr lang="en-US" altLang="ja-JP" sz="1200" u="none" kern="0" spc="0" dirty="0">
                          <a:latin typeface="+mj-lt"/>
                          <a:ea typeface="+mj-ea"/>
                          <a:cs typeface="新細明體"/>
                        </a:rPr>
                        <a:t>15.3</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3809"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altLang="ja-JP" sz="1200" u="none" kern="0" spc="0" dirty="0">
                          <a:latin typeface="+mj-lt"/>
                          <a:ea typeface="+mj-ea"/>
                          <a:cs typeface="新細明體"/>
                        </a:rPr>
                        <a:t>10.1</a:t>
                      </a:r>
                      <a:endParaRPr sz="1200" u="none" kern="0" spc="0" dirty="0">
                        <a:latin typeface="+mj-lt"/>
                        <a:ea typeface="+mj-ea"/>
                        <a:cs typeface="新細明體"/>
                      </a:endParaRPr>
                    </a:p>
                  </a:txBody>
                  <a:tcPr marL="0" marR="72000" marT="0" marB="0" anchor="ctr">
                    <a:lnL w="3809"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59055" indent="0" algn="r" fontAlgn="ctr">
                        <a:lnSpc>
                          <a:spcPct val="100000"/>
                        </a:lnSpc>
                        <a:spcBef>
                          <a:spcPts val="0"/>
                        </a:spcBef>
                      </a:pPr>
                      <a:r>
                        <a:rPr lang="en-US" altLang="ja-JP" sz="1200" u="none" kern="0" spc="0" dirty="0">
                          <a:latin typeface="+mj-lt"/>
                          <a:ea typeface="+mj-ea"/>
                          <a:cs typeface="新細明體"/>
                        </a:rPr>
                        <a:t>14.0</a:t>
                      </a:r>
                      <a:endParaRPr sz="1200" u="none" kern="0" spc="0" dirty="0">
                        <a:latin typeface="+mj-lt"/>
                        <a:ea typeface="+mj-ea"/>
                        <a:cs typeface="新細明體"/>
                      </a:endParaRPr>
                    </a:p>
                  </a:txBody>
                  <a:tcPr marL="0" marR="0" marT="0" marB="0" anchor="ctr">
                    <a:lnL w="4572"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45720" indent="0" algn="r" fontAlgn="ctr">
                        <a:lnSpc>
                          <a:spcPct val="100000"/>
                        </a:lnSpc>
                        <a:spcBef>
                          <a:spcPts val="0"/>
                        </a:spcBef>
                      </a:pPr>
                      <a:r>
                        <a:rPr lang="en-US" altLang="ja-JP" sz="1200" u="none" kern="0" spc="0" dirty="0">
                          <a:latin typeface="+mj-lt"/>
                          <a:ea typeface="+mj-ea"/>
                          <a:cs typeface="新細明體"/>
                        </a:rPr>
                        <a:t>33.0</a:t>
                      </a:r>
                      <a:endParaRPr sz="1200" u="none" kern="0" spc="0" dirty="0">
                        <a:latin typeface="+mj-lt"/>
                        <a:ea typeface="+mj-ea"/>
                        <a:cs typeface="新細明體"/>
                      </a:endParaRPr>
                    </a:p>
                  </a:txBody>
                  <a:tcPr marL="0" marR="0" marT="0" marB="0" anchor="ctr">
                    <a:lnL w="4572" cap="flat" cmpd="sng" algn="ctr">
                      <a:solidFill>
                        <a:srgbClr val="231F2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r h="505208">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45085" algn="l">
                        <a:lnSpc>
                          <a:spcPct val="100000"/>
                        </a:lnSpc>
                        <a:spcBef>
                          <a:spcPts val="235"/>
                        </a:spcBef>
                      </a:pPr>
                      <a:r>
                        <a:rPr sz="1200" spc="0" dirty="0">
                          <a:solidFill>
                            <a:srgbClr val="231F20"/>
                          </a:solidFill>
                          <a:latin typeface="+mj-lt"/>
                          <a:ea typeface="+mj-ea"/>
                          <a:cs typeface="新細明體"/>
                        </a:rPr>
                        <a:t>知っている</a:t>
                      </a:r>
                      <a:endParaRPr sz="1200" spc="0" dirty="0">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10.8</a:t>
                      </a:r>
                      <a:endParaRPr sz="1200" u="none" kern="0" spc="0" dirty="0">
                        <a:latin typeface="+mj-lt"/>
                        <a:ea typeface="+mj-ea"/>
                        <a:cs typeface="新細明體"/>
                      </a:endParaRPr>
                    </a:p>
                  </a:txBody>
                  <a:tcPr marL="0" marR="72000" marT="0" marB="0" anchor="ctr">
                    <a:lnL w="8381">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10.7</a:t>
                      </a:r>
                      <a:endParaRPr sz="1200" u="none" kern="0" spc="0" dirty="0">
                        <a:latin typeface="+mj-lt"/>
                        <a:ea typeface="+mj-ea"/>
                        <a:cs typeface="新細明體"/>
                      </a:endParaRPr>
                    </a:p>
                  </a:txBody>
                  <a:tcPr marL="0" marR="7200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11.5</a:t>
                      </a:r>
                      <a:endParaRPr sz="1200" u="none" kern="0" spc="0" dirty="0">
                        <a:latin typeface="+mj-lt"/>
                        <a:ea typeface="+mj-ea"/>
                        <a:cs typeface="新細明體"/>
                      </a:endParaRPr>
                    </a:p>
                  </a:txBody>
                  <a:tcPr marL="0" marR="7200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10.9</a:t>
                      </a:r>
                      <a:endParaRPr sz="1200" u="none" kern="0" spc="0" dirty="0">
                        <a:latin typeface="+mj-lt"/>
                        <a:ea typeface="+mj-ea"/>
                        <a:cs typeface="新細明體"/>
                      </a:endParaRPr>
                    </a:p>
                  </a:txBody>
                  <a:tcPr marL="0" marR="7200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19.6</a:t>
                      </a:r>
                      <a:endParaRPr sz="1200" u="none" kern="0" spc="0" dirty="0">
                        <a:latin typeface="+mj-lt"/>
                        <a:ea typeface="+mj-ea"/>
                        <a:cs typeface="新細明體"/>
                      </a:endParaRPr>
                    </a:p>
                  </a:txBody>
                  <a:tcPr marL="0" marR="7200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14.6</a:t>
                      </a:r>
                      <a:endParaRPr sz="1200" u="none" kern="0" spc="0" dirty="0">
                        <a:latin typeface="+mj-lt"/>
                        <a:ea typeface="+mj-ea"/>
                        <a:cs typeface="新細明體"/>
                      </a:endParaRPr>
                    </a:p>
                  </a:txBody>
                  <a:tcPr marL="0" marR="7200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20.5</a:t>
                      </a:r>
                    </a:p>
                  </a:txBody>
                  <a:tcPr marL="0" marR="7200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indent="0" algn="r" fontAlgn="ctr">
                        <a:lnSpc>
                          <a:spcPct val="100000"/>
                        </a:lnSpc>
                        <a:spcBef>
                          <a:spcPts val="0"/>
                        </a:spcBef>
                      </a:pPr>
                      <a:r>
                        <a:rPr sz="1200" u="none" kern="0" spc="0" dirty="0">
                          <a:solidFill>
                            <a:srgbClr val="231F20"/>
                          </a:solidFill>
                          <a:latin typeface="+mj-lt"/>
                          <a:ea typeface="+mj-ea"/>
                          <a:cs typeface="新細明體"/>
                        </a:rPr>
                        <a:t>30.8</a:t>
                      </a:r>
                      <a:endParaRPr sz="1200" u="none" kern="0" spc="0" dirty="0">
                        <a:latin typeface="+mj-lt"/>
                        <a:ea typeface="+mj-ea"/>
                        <a:cs typeface="新細明體"/>
                      </a:endParaRPr>
                    </a:p>
                  </a:txBody>
                  <a:tcPr marL="0" marR="72000" marT="0" marB="0" anchor="ctr">
                    <a:lnL w="4572">
                      <a:solidFill>
                        <a:srgbClr val="231F20"/>
                      </a:solidFill>
                      <a:prstDash val="soli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505208">
                <a:tc>
                  <a:txBody>
                    <a:bodyPr/>
                    <a:lstStyle/>
                    <a:p>
                      <a:pPr marL="45085" marR="0" indent="0" algn="l" defTabSz="457200" rtl="0" eaLnBrk="1" fontAlgn="auto" latinLnBrk="0" hangingPunct="1">
                        <a:lnSpc>
                          <a:spcPct val="100000"/>
                        </a:lnSpc>
                        <a:spcBef>
                          <a:spcPts val="655"/>
                        </a:spcBef>
                        <a:spcAft>
                          <a:spcPts val="0"/>
                        </a:spcAft>
                        <a:buClrTx/>
                        <a:buSzTx/>
                        <a:buFontTx/>
                        <a:buNone/>
                        <a:tabLst/>
                        <a:defRPr/>
                      </a:pPr>
                      <a:r>
                        <a:rPr kumimoji="1" lang="ja-JP" altLang="en-US" sz="1200" kern="1200" spc="0" dirty="0">
                          <a:solidFill>
                            <a:srgbClr val="231F20"/>
                          </a:solidFill>
                          <a:latin typeface="+mj-lt"/>
                          <a:ea typeface="+mj-ea"/>
                          <a:cs typeface="新細明體"/>
                        </a:rPr>
                        <a:t>少しは知っている</a:t>
                      </a:r>
                      <a:endParaRPr kumimoji="1" lang="ja-JP" altLang="en-US" sz="1200" kern="1200" spc="0" dirty="0">
                        <a:solidFill>
                          <a:schemeClr val="tx1"/>
                        </a:solidFill>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11.2</a:t>
                      </a:r>
                      <a:endParaRPr sz="1200" u="none" kern="0" spc="0" dirty="0">
                        <a:latin typeface="+mj-lt"/>
                        <a:ea typeface="+mj-ea"/>
                        <a:cs typeface="新細明體"/>
                      </a:endParaRPr>
                    </a:p>
                  </a:txBody>
                  <a:tcPr marL="0" marR="72000" marT="0" marB="0" anchor="ctr">
                    <a:lnL w="8381"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11.0</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11.1</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3809"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11.3</a:t>
                      </a:r>
                      <a:endParaRPr sz="1200" u="none" kern="0" spc="0" dirty="0">
                        <a:latin typeface="+mj-lt"/>
                        <a:ea typeface="+mj-ea"/>
                        <a:cs typeface="新細明體"/>
                      </a:endParaRPr>
                    </a:p>
                  </a:txBody>
                  <a:tcPr marL="0" marR="72000" marT="0" marB="0" anchor="ctr">
                    <a:lnL w="3809"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17.4</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3809"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14.1</a:t>
                      </a:r>
                      <a:endParaRPr sz="1200" u="none" kern="0" spc="0" dirty="0">
                        <a:latin typeface="+mj-lt"/>
                        <a:ea typeface="+mj-ea"/>
                        <a:cs typeface="新細明體"/>
                      </a:endParaRPr>
                    </a:p>
                  </a:txBody>
                  <a:tcPr marL="0" marR="72000" marT="0" marB="0" anchor="ctr">
                    <a:lnL w="3809"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19.6</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4572" cap="flat" cmpd="sng" algn="ctr">
                      <a:solidFill>
                        <a:srgbClr val="231F2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r" fontAlgn="ctr">
                        <a:lnSpc>
                          <a:spcPct val="100000"/>
                        </a:lnSpc>
                        <a:spcBef>
                          <a:spcPts val="0"/>
                        </a:spcBef>
                      </a:pPr>
                      <a:r>
                        <a:rPr lang="en-US" sz="1200" u="none" kern="0" spc="0" dirty="0">
                          <a:latin typeface="+mj-lt"/>
                          <a:ea typeface="+mj-ea"/>
                          <a:cs typeface="新細明體"/>
                        </a:rPr>
                        <a:t>20.0</a:t>
                      </a:r>
                      <a:endParaRPr sz="1200" u="none" kern="0" spc="0" dirty="0">
                        <a:latin typeface="+mj-lt"/>
                        <a:ea typeface="+mj-ea"/>
                        <a:cs typeface="新細明體"/>
                      </a:endParaRPr>
                    </a:p>
                  </a:txBody>
                  <a:tcPr marL="0" marR="72000" marT="0" marB="0" anchor="ctr">
                    <a:lnL w="4572" cap="flat" cmpd="sng" algn="ctr">
                      <a:solidFill>
                        <a:srgbClr val="231F20"/>
                      </a:solid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3"/>
                  </a:ext>
                </a:extLst>
              </a:tr>
              <a:tr h="505208">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algn="l">
                        <a:lnSpc>
                          <a:spcPct val="100000"/>
                        </a:lnSpc>
                        <a:spcBef>
                          <a:spcPts val="310"/>
                        </a:spcBef>
                      </a:pPr>
                      <a:r>
                        <a:rPr sz="1200" spc="0" dirty="0">
                          <a:solidFill>
                            <a:srgbClr val="231F20"/>
                          </a:solidFill>
                          <a:latin typeface="+mj-lt"/>
                          <a:ea typeface="+mj-ea"/>
                          <a:cs typeface="新細明體"/>
                        </a:rPr>
                        <a:t>「知っている」計</a:t>
                      </a:r>
                      <a:endParaRPr sz="1200" spc="0" dirty="0">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29.8</a:t>
                      </a:r>
                      <a:endParaRPr sz="1200" u="none" kern="0" spc="0" dirty="0">
                        <a:latin typeface="+mj-lt"/>
                        <a:ea typeface="+mj-ea"/>
                        <a:cs typeface="新細明體"/>
                      </a:endParaRPr>
                    </a:p>
                  </a:txBody>
                  <a:tcPr marL="0" marR="0" marT="0" marB="0" anchor="ctr">
                    <a:lnL w="8381">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28.5</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27.9</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28.3</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52.3</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38.8</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54.1</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7150" indent="0" algn="r" fontAlgn="ctr">
                        <a:lnSpc>
                          <a:spcPct val="100000"/>
                        </a:lnSpc>
                        <a:spcBef>
                          <a:spcPts val="0"/>
                        </a:spcBef>
                      </a:pPr>
                      <a:r>
                        <a:rPr sz="1200" u="none" kern="0" spc="0" dirty="0">
                          <a:solidFill>
                            <a:srgbClr val="231F20"/>
                          </a:solidFill>
                          <a:latin typeface="+mj-lt"/>
                          <a:ea typeface="+mj-ea"/>
                          <a:cs typeface="新細明體"/>
                        </a:rPr>
                        <a:t>83.8</a:t>
                      </a:r>
                      <a:endParaRPr sz="1200" u="none" kern="0" spc="0" dirty="0">
                        <a:latin typeface="+mj-lt"/>
                        <a:ea typeface="+mj-ea"/>
                        <a:cs typeface="新細明體"/>
                      </a:endParaRPr>
                    </a:p>
                  </a:txBody>
                  <a:tcPr marL="0" marR="0" marT="0" marB="0" anchor="ctr">
                    <a:lnL w="4572">
                      <a:solidFill>
                        <a:srgbClr val="231F20"/>
                      </a:solidFill>
                      <a:prstDash val="soli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extLst>
                  <a:ext uri="{0D108BD9-81ED-4DB2-BD59-A6C34878D82A}">
                    <a16:rowId xmlns="" xmlns:a16="http://schemas.microsoft.com/office/drawing/2014/main" val="10004"/>
                  </a:ext>
                </a:extLst>
              </a:tr>
              <a:tr h="505208">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45085" algn="l">
                        <a:lnSpc>
                          <a:spcPct val="100000"/>
                        </a:lnSpc>
                        <a:spcBef>
                          <a:spcPts val="240"/>
                        </a:spcBef>
                      </a:pPr>
                      <a:r>
                        <a:rPr sz="1200" spc="0" dirty="0">
                          <a:solidFill>
                            <a:srgbClr val="231F20"/>
                          </a:solidFill>
                          <a:latin typeface="+mj-lt"/>
                          <a:ea typeface="+mj-ea"/>
                          <a:cs typeface="新細明體"/>
                        </a:rPr>
                        <a:t>社名だけは知っている</a:t>
                      </a:r>
                      <a:endParaRPr sz="1200" spc="0" dirty="0">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15.1</a:t>
                      </a:r>
                      <a:endParaRPr sz="1200" u="none" kern="0" spc="0">
                        <a:latin typeface="+mj-lt"/>
                        <a:ea typeface="+mj-ea"/>
                        <a:cs typeface="新細明體"/>
                      </a:endParaRPr>
                    </a:p>
                  </a:txBody>
                  <a:tcPr marL="0" marR="0" marT="0" marB="0" anchor="ctr">
                    <a:lnL w="8381">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16.3</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14.1</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15.0</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19.4</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20.1</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20.4</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7150" indent="0" algn="r" fontAlgn="ctr">
                        <a:lnSpc>
                          <a:spcPct val="100000"/>
                        </a:lnSpc>
                        <a:spcBef>
                          <a:spcPts val="0"/>
                        </a:spcBef>
                      </a:pPr>
                      <a:r>
                        <a:rPr sz="1200" u="none" kern="0" spc="0" dirty="0">
                          <a:solidFill>
                            <a:srgbClr val="231F20"/>
                          </a:solidFill>
                          <a:latin typeface="+mj-lt"/>
                          <a:ea typeface="+mj-ea"/>
                          <a:cs typeface="新細明體"/>
                        </a:rPr>
                        <a:t>12.0</a:t>
                      </a:r>
                      <a:endParaRPr sz="1200" u="none" kern="0" spc="0" dirty="0">
                        <a:latin typeface="+mj-lt"/>
                        <a:ea typeface="+mj-ea"/>
                        <a:cs typeface="新細明體"/>
                      </a:endParaRPr>
                    </a:p>
                  </a:txBody>
                  <a:tcPr marL="0" marR="0" marT="0" marB="0" anchor="ctr">
                    <a:lnL w="4572">
                      <a:solidFill>
                        <a:srgbClr val="231F20"/>
                      </a:solidFill>
                      <a:prstDash val="soli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5"/>
                  </a:ext>
                </a:extLst>
              </a:tr>
              <a:tr h="505208">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45085" algn="l">
                        <a:lnSpc>
                          <a:spcPct val="100000"/>
                        </a:lnSpc>
                        <a:spcBef>
                          <a:spcPts val="305"/>
                        </a:spcBef>
                      </a:pPr>
                      <a:r>
                        <a:rPr sz="1200" spc="0" dirty="0">
                          <a:solidFill>
                            <a:srgbClr val="231F20"/>
                          </a:solidFill>
                          <a:latin typeface="+mj-lt"/>
                          <a:ea typeface="+mj-ea"/>
                          <a:cs typeface="新細明體"/>
                        </a:rPr>
                        <a:t>知名度</a:t>
                      </a:r>
                      <a:endParaRPr sz="1200" spc="0" dirty="0">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44.9</a:t>
                      </a:r>
                      <a:endParaRPr sz="1200" u="none" kern="0" spc="0">
                        <a:latin typeface="+mj-lt"/>
                        <a:ea typeface="+mj-ea"/>
                        <a:cs typeface="新細明體"/>
                      </a:endParaRPr>
                    </a:p>
                  </a:txBody>
                  <a:tcPr marL="0" marR="0" marT="0" marB="0" anchor="ctr">
                    <a:lnL w="8381">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44.8</a:t>
                      </a:r>
                      <a:endParaRPr sz="1200" u="none" kern="0" spc="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42.0</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43.3</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71.7</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58.9</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74.5</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7150" indent="0" algn="r" fontAlgn="ctr">
                        <a:lnSpc>
                          <a:spcPct val="100000"/>
                        </a:lnSpc>
                        <a:spcBef>
                          <a:spcPts val="0"/>
                        </a:spcBef>
                      </a:pPr>
                      <a:r>
                        <a:rPr sz="1200" u="none" kern="0" spc="0" dirty="0">
                          <a:solidFill>
                            <a:srgbClr val="231F20"/>
                          </a:solidFill>
                          <a:latin typeface="+mj-lt"/>
                          <a:ea typeface="+mj-ea"/>
                          <a:cs typeface="新細明體"/>
                        </a:rPr>
                        <a:t>95.8</a:t>
                      </a:r>
                      <a:endParaRPr sz="1200" u="none" kern="0" spc="0" dirty="0">
                        <a:latin typeface="+mj-lt"/>
                        <a:ea typeface="+mj-ea"/>
                        <a:cs typeface="新細明體"/>
                      </a:endParaRPr>
                    </a:p>
                  </a:txBody>
                  <a:tcPr marL="0" marR="0" marT="0" marB="0" anchor="ctr">
                    <a:lnL w="4572">
                      <a:solidFill>
                        <a:srgbClr val="231F20"/>
                      </a:solidFill>
                      <a:prstDash val="solid"/>
                    </a:lnL>
                    <a:lnR w="1270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D1D3D4"/>
                    </a:solidFill>
                  </a:tcPr>
                </a:tc>
                <a:extLst>
                  <a:ext uri="{0D108BD9-81ED-4DB2-BD59-A6C34878D82A}">
                    <a16:rowId xmlns="" xmlns:a16="http://schemas.microsoft.com/office/drawing/2014/main" val="10006"/>
                  </a:ext>
                </a:extLst>
              </a:tr>
              <a:tr h="505208">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45085" algn="l">
                        <a:lnSpc>
                          <a:spcPct val="100000"/>
                        </a:lnSpc>
                        <a:spcBef>
                          <a:spcPts val="245"/>
                        </a:spcBef>
                      </a:pPr>
                      <a:r>
                        <a:rPr sz="1200" spc="0" dirty="0">
                          <a:solidFill>
                            <a:srgbClr val="231F20"/>
                          </a:solidFill>
                          <a:latin typeface="+mj-lt"/>
                          <a:ea typeface="+mj-ea"/>
                          <a:cs typeface="新細明體"/>
                        </a:rPr>
                        <a:t>聞いたことがない</a:t>
                      </a:r>
                      <a:endParaRPr sz="1200" spc="0" dirty="0">
                        <a:latin typeface="+mj-lt"/>
                        <a:ea typeface="+mj-ea"/>
                        <a:cs typeface="新細明體"/>
                      </a:endParaRPr>
                    </a:p>
                  </a:txBody>
                  <a:tcPr marL="72000" marR="0" marT="0" marB="0" anchor="ctr">
                    <a:lnL w="12700" cap="flat" cmpd="sng" algn="ctr">
                      <a:solidFill>
                        <a:scrgbClr r="0" g="0" b="0"/>
                      </a:solidFill>
                      <a:prstDash val="solid"/>
                      <a:round/>
                      <a:headEnd type="none" w="med" len="med"/>
                      <a:tailEnd type="none" w="med" len="med"/>
                    </a:lnL>
                    <a:lnR w="8381">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55.1</a:t>
                      </a:r>
                      <a:endParaRPr sz="1200" u="none" kern="0" spc="0">
                        <a:latin typeface="+mj-lt"/>
                        <a:ea typeface="+mj-ea"/>
                        <a:cs typeface="新細明體"/>
                      </a:endParaRPr>
                    </a:p>
                  </a:txBody>
                  <a:tcPr marL="0" marR="0" marT="0" marB="0" anchor="ctr">
                    <a:lnL w="8381">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55.2</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58.1</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56.8</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690" indent="0" algn="r" fontAlgn="ctr">
                        <a:lnSpc>
                          <a:spcPct val="100000"/>
                        </a:lnSpc>
                        <a:spcBef>
                          <a:spcPts val="0"/>
                        </a:spcBef>
                      </a:pPr>
                      <a:r>
                        <a:rPr sz="1200" u="none" kern="0" spc="0" dirty="0">
                          <a:solidFill>
                            <a:srgbClr val="231F20"/>
                          </a:solidFill>
                          <a:latin typeface="+mj-lt"/>
                          <a:ea typeface="+mj-ea"/>
                          <a:cs typeface="新細明體"/>
                        </a:rPr>
                        <a:t>28.3</a:t>
                      </a:r>
                      <a:endParaRPr sz="1200" u="none" kern="0" spc="0" dirty="0">
                        <a:latin typeface="+mj-lt"/>
                        <a:ea typeface="+mj-ea"/>
                        <a:cs typeface="新細明體"/>
                      </a:endParaRPr>
                    </a:p>
                  </a:txBody>
                  <a:tcPr marL="0" marR="0" marT="0" marB="0" anchor="ctr">
                    <a:lnL w="4572">
                      <a:solidFill>
                        <a:srgbClr val="231F20"/>
                      </a:solidFill>
                      <a:prstDash val="solid"/>
                    </a:lnL>
                    <a:lnR w="3809">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41.1</a:t>
                      </a:r>
                      <a:endParaRPr sz="1200" u="none" kern="0" spc="0" dirty="0">
                        <a:latin typeface="+mj-lt"/>
                        <a:ea typeface="+mj-ea"/>
                        <a:cs typeface="新細明體"/>
                      </a:endParaRPr>
                    </a:p>
                  </a:txBody>
                  <a:tcPr marL="0" marR="0" marT="0" marB="0" anchor="ctr">
                    <a:lnL w="3809">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9055" indent="0" algn="r" fontAlgn="ctr">
                        <a:lnSpc>
                          <a:spcPct val="100000"/>
                        </a:lnSpc>
                        <a:spcBef>
                          <a:spcPts val="0"/>
                        </a:spcBef>
                      </a:pPr>
                      <a:r>
                        <a:rPr sz="1200" u="none" kern="0" spc="0" dirty="0">
                          <a:solidFill>
                            <a:srgbClr val="231F20"/>
                          </a:solidFill>
                          <a:latin typeface="+mj-lt"/>
                          <a:ea typeface="+mj-ea"/>
                          <a:cs typeface="新細明體"/>
                        </a:rPr>
                        <a:t>25.5</a:t>
                      </a:r>
                      <a:endParaRPr sz="1200" u="none" kern="0" spc="0" dirty="0">
                        <a:latin typeface="+mj-lt"/>
                        <a:ea typeface="+mj-ea"/>
                        <a:cs typeface="新細明體"/>
                      </a:endParaRPr>
                    </a:p>
                  </a:txBody>
                  <a:tcPr marL="0" marR="0" marT="0" marB="0" anchor="ctr">
                    <a:lnL w="4572">
                      <a:solidFill>
                        <a:srgbClr val="231F20"/>
                      </a:solidFill>
                      <a:prstDash val="solid"/>
                    </a:lnL>
                    <a:lnR w="4572">
                      <a:solidFill>
                        <a:srgbClr val="231F20"/>
                      </a:solidFill>
                      <a:prstDash val="soli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kumimoji="1" sz="1800" kern="1200">
                          <a:solidFill>
                            <a:schemeClr val="tx1"/>
                          </a:solidFill>
                          <a:latin typeface="Calibri"/>
                        </a:defRPr>
                      </a:lvl1pPr>
                      <a:lvl2pPr marL="457200" algn="l" defTabSz="457200" rtl="0" eaLnBrk="1" latinLnBrk="0" hangingPunct="1">
                        <a:defRPr kumimoji="1" sz="1800" kern="1200">
                          <a:solidFill>
                            <a:schemeClr val="tx1"/>
                          </a:solidFill>
                          <a:latin typeface="Calibri"/>
                        </a:defRPr>
                      </a:lvl2pPr>
                      <a:lvl3pPr marL="914400" algn="l" defTabSz="457200" rtl="0" eaLnBrk="1" latinLnBrk="0" hangingPunct="1">
                        <a:defRPr kumimoji="1" sz="1800" kern="1200">
                          <a:solidFill>
                            <a:schemeClr val="tx1"/>
                          </a:solidFill>
                          <a:latin typeface="Calibri"/>
                        </a:defRPr>
                      </a:lvl3pPr>
                      <a:lvl4pPr marL="1371600" algn="l" defTabSz="457200" rtl="0" eaLnBrk="1" latinLnBrk="0" hangingPunct="1">
                        <a:defRPr kumimoji="1" sz="1800" kern="1200">
                          <a:solidFill>
                            <a:schemeClr val="tx1"/>
                          </a:solidFill>
                          <a:latin typeface="Calibri"/>
                        </a:defRPr>
                      </a:lvl4pPr>
                      <a:lvl5pPr marL="1828800" algn="l" defTabSz="457200" rtl="0" eaLnBrk="1" latinLnBrk="0" hangingPunct="1">
                        <a:defRPr kumimoji="1" sz="1800" kern="1200">
                          <a:solidFill>
                            <a:schemeClr val="tx1"/>
                          </a:solidFill>
                          <a:latin typeface="Calibri"/>
                        </a:defRPr>
                      </a:lvl5pPr>
                      <a:lvl6pPr marL="2286000" algn="l" defTabSz="457200" rtl="0" eaLnBrk="1" latinLnBrk="0" hangingPunct="1">
                        <a:defRPr kumimoji="1" sz="1800" kern="1200">
                          <a:solidFill>
                            <a:schemeClr val="tx1"/>
                          </a:solidFill>
                          <a:latin typeface="Calibri"/>
                        </a:defRPr>
                      </a:lvl6pPr>
                      <a:lvl7pPr marL="2743200" algn="l" defTabSz="457200" rtl="0" eaLnBrk="1" latinLnBrk="0" hangingPunct="1">
                        <a:defRPr kumimoji="1" sz="1800" kern="1200">
                          <a:solidFill>
                            <a:schemeClr val="tx1"/>
                          </a:solidFill>
                          <a:latin typeface="Calibri"/>
                        </a:defRPr>
                      </a:lvl7pPr>
                      <a:lvl8pPr marL="3200400" algn="l" defTabSz="457200" rtl="0" eaLnBrk="1" latinLnBrk="0" hangingPunct="1">
                        <a:defRPr kumimoji="1" sz="1800" kern="1200">
                          <a:solidFill>
                            <a:schemeClr val="tx1"/>
                          </a:solidFill>
                          <a:latin typeface="Calibri"/>
                        </a:defRPr>
                      </a:lvl8pPr>
                      <a:lvl9pPr marL="3657600" algn="l" defTabSz="457200" rtl="0" eaLnBrk="1" latinLnBrk="0" hangingPunct="1">
                        <a:defRPr kumimoji="1" sz="1800" kern="1200">
                          <a:solidFill>
                            <a:schemeClr val="tx1"/>
                          </a:solidFill>
                          <a:latin typeface="Calibri"/>
                        </a:defRPr>
                      </a:lvl9pPr>
                    </a:lstStyle>
                    <a:p>
                      <a:pPr marL="0" marR="57150" indent="0" algn="r" fontAlgn="ctr">
                        <a:lnSpc>
                          <a:spcPct val="100000"/>
                        </a:lnSpc>
                        <a:spcBef>
                          <a:spcPts val="0"/>
                        </a:spcBef>
                      </a:pPr>
                      <a:r>
                        <a:rPr sz="1200" u="none" kern="0" spc="0" dirty="0">
                          <a:solidFill>
                            <a:srgbClr val="231F20"/>
                          </a:solidFill>
                          <a:latin typeface="+mj-lt"/>
                          <a:ea typeface="+mj-ea"/>
                          <a:cs typeface="新細明體"/>
                        </a:rPr>
                        <a:t>4.1</a:t>
                      </a:r>
                      <a:endParaRPr sz="1200" u="none" kern="0" spc="0" dirty="0">
                        <a:latin typeface="+mj-lt"/>
                        <a:ea typeface="+mj-ea"/>
                        <a:cs typeface="新細明體"/>
                      </a:endParaRPr>
                    </a:p>
                  </a:txBody>
                  <a:tcPr marL="0" marR="0" marT="0" marB="0" anchor="ctr">
                    <a:lnL w="4572">
                      <a:solidFill>
                        <a:srgbClr val="231F20"/>
                      </a:solidFill>
                      <a:prstDash val="soli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7"/>
                  </a:ext>
                </a:extLst>
              </a:tr>
            </a:tbl>
          </a:graphicData>
        </a:graphic>
      </p:graphicFrame>
    </p:spTree>
    <p:extLst>
      <p:ext uri="{BB962C8B-B14F-4D97-AF65-F5344CB8AC3E}">
        <p14:creationId xmlns:p14="http://schemas.microsoft.com/office/powerpoint/2010/main" val="40197297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グラフ 5"/>
          <p:cNvGraphicFramePr>
            <a:graphicFrameLocks/>
          </p:cNvGraphicFramePr>
          <p:nvPr>
            <p:extLst/>
          </p:nvPr>
        </p:nvGraphicFramePr>
        <p:xfrm>
          <a:off x="1587500" y="1190625"/>
          <a:ext cx="9017000" cy="4476750"/>
        </p:xfrm>
        <a:graphic>
          <a:graphicData uri="http://schemas.openxmlformats.org/drawingml/2006/chart">
            <c:chart xmlns:c="http://schemas.openxmlformats.org/drawingml/2006/chart" xmlns:r="http://schemas.openxmlformats.org/officeDocument/2006/relationships" r:id="rId2"/>
          </a:graphicData>
        </a:graphic>
      </p:graphicFrame>
      <p:sp>
        <p:nvSpPr>
          <p:cNvPr id="7" name="object 79"/>
          <p:cNvSpPr txBox="1"/>
          <p:nvPr/>
        </p:nvSpPr>
        <p:spPr>
          <a:xfrm>
            <a:off x="4685316" y="5948911"/>
            <a:ext cx="2822855" cy="246221"/>
          </a:xfrm>
          <a:prstGeom prst="rect">
            <a:avLst/>
          </a:prstGeom>
        </p:spPr>
        <p:txBody>
          <a:bodyPr vert="horz" wrap="square" lIns="0" tIns="0" rIns="0" bIns="0" rtlCol="0">
            <a:spAutoFit/>
          </a:bodyPr>
          <a:lstStyle/>
          <a:p>
            <a:pPr marL="12700"/>
            <a:r>
              <a:rPr sz="1600" spc="20" dirty="0">
                <a:solidFill>
                  <a:srgbClr val="231F20"/>
                </a:solidFill>
                <a:latin typeface="+mj-lt"/>
                <a:ea typeface="+mj-ea"/>
                <a:cs typeface="Arial Unicode MS"/>
              </a:rPr>
              <a:t>図表</a:t>
            </a:r>
            <a:r>
              <a:rPr lang="ja-JP" altLang="en-US" sz="1600" spc="20" dirty="0">
                <a:solidFill>
                  <a:srgbClr val="231F20"/>
                </a:solidFill>
                <a:latin typeface="+mj-lt"/>
                <a:ea typeface="+mj-ea"/>
                <a:cs typeface="Arial Unicode MS"/>
              </a:rPr>
              <a:t>５</a:t>
            </a:r>
            <a:r>
              <a:rPr sz="1600" spc="20" dirty="0">
                <a:solidFill>
                  <a:srgbClr val="231F20"/>
                </a:solidFill>
                <a:latin typeface="+mj-lt"/>
                <a:ea typeface="+mj-ea"/>
                <a:cs typeface="Arial Unicode MS"/>
              </a:rPr>
              <a:t>  </a:t>
            </a:r>
            <a:r>
              <a:rPr sz="1600" spc="45" dirty="0">
                <a:solidFill>
                  <a:srgbClr val="231F20"/>
                </a:solidFill>
                <a:latin typeface="+mj-lt"/>
                <a:ea typeface="+mj-ea"/>
                <a:cs typeface="Arial Unicode MS"/>
              </a:rPr>
              <a:t> </a:t>
            </a:r>
            <a:r>
              <a:rPr lang="ja-JP" altLang="en-US" sz="1600" spc="45" dirty="0">
                <a:solidFill>
                  <a:srgbClr val="231F20"/>
                </a:solidFill>
                <a:latin typeface="+mj-lt"/>
                <a:ea typeface="+mj-ea"/>
                <a:cs typeface="Arial Unicode MS"/>
              </a:rPr>
              <a:t>アジア</a:t>
            </a:r>
            <a:r>
              <a:rPr sz="1600" spc="-30" dirty="0">
                <a:solidFill>
                  <a:srgbClr val="231F20"/>
                </a:solidFill>
                <a:latin typeface="+mj-lt"/>
                <a:ea typeface="+mj-ea"/>
                <a:cs typeface="Arial Unicode MS"/>
              </a:rPr>
              <a:t>でのスコア</a:t>
            </a:r>
            <a:endParaRPr sz="1600" dirty="0">
              <a:latin typeface="+mj-lt"/>
              <a:ea typeface="+mj-ea"/>
              <a:cs typeface="Arial Unicode MS"/>
            </a:endParaRPr>
          </a:p>
        </p:txBody>
      </p:sp>
      <p:sp>
        <p:nvSpPr>
          <p:cNvPr id="8" name="object 80"/>
          <p:cNvSpPr txBox="1"/>
          <p:nvPr/>
        </p:nvSpPr>
        <p:spPr>
          <a:xfrm>
            <a:off x="8950515" y="5989947"/>
            <a:ext cx="1231034" cy="205184"/>
          </a:xfrm>
          <a:prstGeom prst="rect">
            <a:avLst/>
          </a:prstGeom>
        </p:spPr>
        <p:txBody>
          <a:bodyPr vert="horz" wrap="square" lIns="0" tIns="0" rIns="0" bIns="0" rtlCol="0">
            <a:spAutoFit/>
          </a:bodyPr>
          <a:lstStyle/>
          <a:p>
            <a:pPr marL="12700"/>
            <a:r>
              <a:rPr sz="1200" spc="-35" dirty="0">
                <a:solidFill>
                  <a:srgbClr val="231F20"/>
                </a:solidFill>
                <a:latin typeface="+mj-lt"/>
                <a:ea typeface="+mj-ea"/>
                <a:cs typeface="新細明體"/>
              </a:rPr>
              <a:t>N</a:t>
            </a:r>
            <a:r>
              <a:rPr sz="2000" spc="7" baseline="3968" dirty="0">
                <a:solidFill>
                  <a:srgbClr val="231F20"/>
                </a:solidFill>
                <a:latin typeface="+mj-lt"/>
                <a:ea typeface="+mj-ea"/>
                <a:cs typeface="新細明體"/>
              </a:rPr>
              <a:t>＝</a:t>
            </a:r>
            <a:r>
              <a:rPr lang="en-US" altLang="ja-JP" sz="2000" spc="30" baseline="3968" dirty="0">
                <a:solidFill>
                  <a:srgbClr val="231F20"/>
                </a:solidFill>
                <a:latin typeface="+mj-lt"/>
                <a:ea typeface="+mj-ea"/>
                <a:cs typeface="新細明體"/>
              </a:rPr>
              <a:t>893</a:t>
            </a:r>
            <a:r>
              <a:rPr sz="2000" baseline="3968" dirty="0">
                <a:solidFill>
                  <a:srgbClr val="231F20"/>
                </a:solidFill>
                <a:latin typeface="+mj-lt"/>
                <a:ea typeface="+mj-ea"/>
                <a:cs typeface="新細明體"/>
              </a:rPr>
              <a:t>  </a:t>
            </a:r>
            <a:r>
              <a:rPr sz="2000" spc="-75" baseline="3968" dirty="0">
                <a:solidFill>
                  <a:srgbClr val="231F20"/>
                </a:solidFill>
                <a:latin typeface="+mj-lt"/>
                <a:ea typeface="+mj-ea"/>
                <a:cs typeface="新細明體"/>
              </a:rPr>
              <a:t> </a:t>
            </a:r>
            <a:r>
              <a:rPr sz="2000" spc="7" baseline="3968" dirty="0">
                <a:solidFill>
                  <a:srgbClr val="231F20"/>
                </a:solidFill>
                <a:latin typeface="+mj-lt"/>
                <a:ea typeface="+mj-ea"/>
                <a:cs typeface="新細明體"/>
              </a:rPr>
              <a:t>（％）</a:t>
            </a:r>
            <a:endParaRPr sz="2000" baseline="3968" dirty="0">
              <a:latin typeface="+mj-lt"/>
              <a:ea typeface="+mj-ea"/>
              <a:cs typeface="新細明體"/>
            </a:endParaRPr>
          </a:p>
        </p:txBody>
      </p:sp>
    </p:spTree>
    <p:extLst>
      <p:ext uri="{BB962C8B-B14F-4D97-AF65-F5344CB8AC3E}">
        <p14:creationId xmlns:p14="http://schemas.microsoft.com/office/powerpoint/2010/main" val="3839242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229038"/>
            <a:ext cx="9144000" cy="261681"/>
          </a:xfrm>
        </p:spPr>
        <p:txBody>
          <a:bodyPr/>
          <a:lstStyle/>
          <a:p>
            <a:r>
              <a:rPr lang="ja-JP" altLang="en-US" dirty="0"/>
              <a:t>自己紹介</a:t>
            </a:r>
            <a:endParaRPr kumimoji="1" lang="ja-JP" altLang="en-US" dirty="0"/>
          </a:p>
        </p:txBody>
      </p:sp>
      <p:sp>
        <p:nvSpPr>
          <p:cNvPr id="3" name="コンテンツ プレースホルダー 2"/>
          <p:cNvSpPr>
            <a:spLocks noGrp="1"/>
          </p:cNvSpPr>
          <p:nvPr>
            <p:ph idx="1"/>
          </p:nvPr>
        </p:nvSpPr>
        <p:spPr>
          <a:xfrm>
            <a:off x="914948" y="1340769"/>
            <a:ext cx="10611525" cy="669235"/>
          </a:xfrm>
        </p:spPr>
        <p:txBody>
          <a:bodyPr>
            <a:noAutofit/>
          </a:bodyPr>
          <a:lstStyle/>
          <a:p>
            <a:pPr marL="0" indent="0">
              <a:buNone/>
            </a:pPr>
            <a:r>
              <a:rPr lang="ja-JP" altLang="en-US" dirty="0"/>
              <a:t>横田浩一</a:t>
            </a:r>
            <a:endParaRPr lang="en-US" altLang="ja-JP" dirty="0"/>
          </a:p>
          <a:p>
            <a:pPr marL="0" indent="0">
              <a:buNone/>
            </a:pPr>
            <a:r>
              <a:rPr lang="ja-JP" altLang="en-US" dirty="0"/>
              <a:t>横田アソシエイツ代表取締役、</a:t>
            </a:r>
            <a:endParaRPr lang="en-US" altLang="ja-JP" dirty="0"/>
          </a:p>
          <a:p>
            <a:pPr marL="0" indent="0">
              <a:buNone/>
            </a:pPr>
            <a:r>
              <a:rPr lang="ja-JP" altLang="en-US" dirty="0"/>
              <a:t>慶應義塾大学大学院政策・メディア研究科特任教授　　</a:t>
            </a:r>
          </a:p>
          <a:p>
            <a:pPr marL="0" indent="0">
              <a:buNone/>
            </a:pPr>
            <a:endParaRPr lang="ja-JP" altLang="en-US" dirty="0"/>
          </a:p>
          <a:p>
            <a:pPr marL="0" indent="0">
              <a:buNone/>
            </a:pPr>
            <a:r>
              <a:rPr lang="ja-JP" altLang="en-US" dirty="0"/>
              <a:t>早稲田大学卒業　</a:t>
            </a:r>
            <a:r>
              <a:rPr lang="en-US" altLang="ja-JP" dirty="0"/>
              <a:t>1988</a:t>
            </a:r>
            <a:r>
              <a:rPr lang="ja-JP" altLang="en-US" dirty="0"/>
              <a:t>年～</a:t>
            </a:r>
            <a:r>
              <a:rPr lang="en-US" altLang="ja-JP" dirty="0"/>
              <a:t>2011</a:t>
            </a:r>
            <a:r>
              <a:rPr lang="ja-JP" altLang="en-US" dirty="0"/>
              <a:t>年日本経済新聞社に勤務</a:t>
            </a:r>
          </a:p>
          <a:p>
            <a:pPr marL="0" indent="0">
              <a:buNone/>
            </a:pPr>
            <a:r>
              <a:rPr lang="en-US" altLang="ja-JP" dirty="0"/>
              <a:t>2011</a:t>
            </a:r>
            <a:r>
              <a:rPr lang="ja-JP" altLang="en-US" dirty="0"/>
              <a:t>年より株式会社横田アソシエイツ代表取締役</a:t>
            </a:r>
          </a:p>
          <a:p>
            <a:pPr marL="0" indent="0">
              <a:buNone/>
            </a:pPr>
            <a:r>
              <a:rPr lang="en-US" altLang="ja-JP" dirty="0"/>
              <a:t>2011</a:t>
            </a:r>
            <a:r>
              <a:rPr lang="ja-JP" altLang="en-US" dirty="0"/>
              <a:t>年～</a:t>
            </a:r>
            <a:r>
              <a:rPr lang="en-US" altLang="ja-JP" dirty="0"/>
              <a:t>2014</a:t>
            </a:r>
            <a:r>
              <a:rPr lang="ja-JP" altLang="en-US" dirty="0"/>
              <a:t>年流通科学大学商学部特任教授</a:t>
            </a:r>
          </a:p>
          <a:p>
            <a:pPr marL="0" indent="0">
              <a:buNone/>
            </a:pPr>
            <a:r>
              <a:rPr lang="en-US" altLang="ja-JP" dirty="0"/>
              <a:t>2011</a:t>
            </a:r>
            <a:r>
              <a:rPr lang="ja-JP" altLang="en-US" dirty="0"/>
              <a:t>年～公益社団法人日本経済研究センター特任研究員</a:t>
            </a:r>
          </a:p>
          <a:p>
            <a:pPr marL="0" indent="0">
              <a:buNone/>
            </a:pPr>
            <a:r>
              <a:rPr lang="en-US" altLang="ja-JP" dirty="0"/>
              <a:t>2015</a:t>
            </a:r>
            <a:r>
              <a:rPr lang="ja-JP" altLang="en-US" dirty="0"/>
              <a:t>年</a:t>
            </a:r>
            <a:r>
              <a:rPr lang="en-US" altLang="ja-JP" dirty="0"/>
              <a:t>~</a:t>
            </a:r>
            <a:r>
              <a:rPr lang="ja-JP" altLang="en-US" dirty="0"/>
              <a:t>慶応義塾大学大学院政策・メディア研究科特任教授</a:t>
            </a:r>
          </a:p>
          <a:p>
            <a:pPr marL="0" indent="0">
              <a:buNone/>
            </a:pPr>
            <a:r>
              <a:rPr lang="ja-JP" altLang="en-US" dirty="0"/>
              <a:t>日経ビジネススクール講師。三菱</a:t>
            </a:r>
            <a:r>
              <a:rPr lang="en-US" altLang="ja-JP" dirty="0"/>
              <a:t>UFJ</a:t>
            </a:r>
            <a:r>
              <a:rPr lang="ja-JP" altLang="en-US" dirty="0"/>
              <a:t>リサーチ＆コンサルティングビジネススクール講師</a:t>
            </a:r>
          </a:p>
          <a:p>
            <a:pPr marL="0" indent="0">
              <a:buNone/>
            </a:pPr>
            <a:r>
              <a:rPr lang="ja-JP" altLang="en-US" dirty="0"/>
              <a:t>企業のブランティング、マーケティング、ＣＳＲ、ＣＳＶ、働き方、デザイン思考などの改革に携わる。主著（共著）に</a:t>
            </a:r>
            <a:r>
              <a:rPr lang="en-US" altLang="ja-JP" dirty="0"/>
              <a:t>『</a:t>
            </a:r>
            <a:r>
              <a:rPr lang="ja-JP" altLang="en-US" dirty="0"/>
              <a:t>愛される会社のつくり方</a:t>
            </a:r>
            <a:r>
              <a:rPr lang="en-US" altLang="ja-JP" dirty="0"/>
              <a:t>』</a:t>
            </a:r>
            <a:r>
              <a:rPr lang="ja-JP" altLang="en-US" dirty="0"/>
              <a:t>（碩学舎）、</a:t>
            </a:r>
            <a:r>
              <a:rPr lang="en-US" altLang="ja-JP" dirty="0"/>
              <a:t>『</a:t>
            </a:r>
            <a:r>
              <a:rPr lang="ja-JP" altLang="en-US" dirty="0"/>
              <a:t>ソーシャル・インパクト～価値共創（ＣＳＶ）が企業・ビジネス・働き方を変える</a:t>
            </a:r>
            <a:r>
              <a:rPr lang="en-US" altLang="ja-JP" dirty="0"/>
              <a:t>』</a:t>
            </a:r>
            <a:r>
              <a:rPr lang="ja-JP" altLang="en-US" dirty="0"/>
              <a:t>（産学社）、</a:t>
            </a:r>
            <a:r>
              <a:rPr lang="en-US" altLang="ja-JP" dirty="0"/>
              <a:t>『</a:t>
            </a:r>
            <a:r>
              <a:rPr lang="ja-JP" altLang="en-US" dirty="0"/>
              <a:t>明日はビジョンで拓かれる</a:t>
            </a:r>
            <a:r>
              <a:rPr lang="en-US" altLang="ja-JP" dirty="0"/>
              <a:t>:</a:t>
            </a:r>
            <a:r>
              <a:rPr lang="ja-JP" altLang="en-US" dirty="0"/>
              <a:t>長期経営計画とマーケティング</a:t>
            </a:r>
            <a:r>
              <a:rPr lang="en-US" altLang="ja-JP" dirty="0"/>
              <a:t>』</a:t>
            </a:r>
            <a:r>
              <a:rPr lang="ja-JP" altLang="en-US" dirty="0"/>
              <a:t>（碩学舎）など多数。</a:t>
            </a:r>
          </a:p>
          <a:p>
            <a:pPr marL="0" indent="0">
              <a:buNone/>
            </a:pPr>
            <a:r>
              <a:rPr lang="ja-JP" altLang="en-US" dirty="0"/>
              <a:t>現在、富山県氷見市役所に慶応義塾大学の協力のもと作られた社会イノベーションラボの一員として、また、鹿児島県長島町の総合計画委員として地方創生に携わる。</a:t>
            </a:r>
          </a:p>
          <a:p>
            <a:pPr marL="0" indent="0">
              <a:buNone/>
            </a:pPr>
            <a:endParaRPr lang="en-US" altLang="ja-JP" sz="14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ja-JP" altLang="en-US" sz="1800" b="0" i="0" u="none" strike="noStrike" kern="0" cap="none" spc="0" normalizeH="0" baseline="0" noProof="0" dirty="0">
              <a:ln>
                <a:noFill/>
              </a:ln>
              <a:solidFill>
                <a:prstClr val="black"/>
              </a:solidFill>
              <a:effectLst/>
              <a:uLnTx/>
              <a:uFillTx/>
            </a:endParaRPr>
          </a:p>
        </p:txBody>
      </p:sp>
      <p:pic>
        <p:nvPicPr>
          <p:cNvPr id="1026" name="Picture 2" descr="https://scontent.xx.fbcdn.net/hphotos-xfa1/v/t1.0-9/1797340_815470208528847_6915186971468974329_n.jpg?oh=2e90358058364c0a061042fcb31580f2&amp;oe=5690476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22" t="21818" r="922" b="7879"/>
          <a:stretch/>
        </p:blipFill>
        <p:spPr bwMode="auto">
          <a:xfrm>
            <a:off x="7189365" y="0"/>
            <a:ext cx="5002635" cy="2990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0906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グラフ 5"/>
          <p:cNvGraphicFramePr>
            <a:graphicFrameLocks/>
          </p:cNvGraphicFramePr>
          <p:nvPr/>
        </p:nvGraphicFramePr>
        <p:xfrm>
          <a:off x="2146300" y="990600"/>
          <a:ext cx="7899400" cy="4876800"/>
        </p:xfrm>
        <a:graphic>
          <a:graphicData uri="http://schemas.openxmlformats.org/drawingml/2006/chart">
            <c:chart xmlns:c="http://schemas.openxmlformats.org/drawingml/2006/chart" xmlns:r="http://schemas.openxmlformats.org/officeDocument/2006/relationships" r:id="rId2"/>
          </a:graphicData>
        </a:graphic>
      </p:graphicFrame>
      <p:sp>
        <p:nvSpPr>
          <p:cNvPr id="8" name="object 79"/>
          <p:cNvSpPr txBox="1"/>
          <p:nvPr/>
        </p:nvSpPr>
        <p:spPr>
          <a:xfrm>
            <a:off x="2976451" y="6036813"/>
            <a:ext cx="6198253" cy="246221"/>
          </a:xfrm>
          <a:prstGeom prst="rect">
            <a:avLst/>
          </a:prstGeom>
        </p:spPr>
        <p:txBody>
          <a:bodyPr vert="horz" wrap="square" lIns="0" tIns="0" rIns="0" bIns="0" rtlCol="0">
            <a:spAutoFit/>
          </a:bodyPr>
          <a:lstStyle/>
          <a:p>
            <a:pPr marL="12700" algn="ctr"/>
            <a:r>
              <a:rPr lang="ja-JP" altLang="en-US" sz="1600" spc="20" dirty="0">
                <a:solidFill>
                  <a:srgbClr val="231F20"/>
                </a:solidFill>
                <a:cs typeface="Arial Unicode MS"/>
              </a:rPr>
              <a:t>図表６　各地域における「信頼性」に関するそれぞれの企業スコア</a:t>
            </a:r>
          </a:p>
        </p:txBody>
      </p:sp>
      <p:sp>
        <p:nvSpPr>
          <p:cNvPr id="4" name="左中かっこ 3"/>
          <p:cNvSpPr/>
          <p:nvPr/>
        </p:nvSpPr>
        <p:spPr>
          <a:xfrm rot="6494973">
            <a:off x="3971075" y="2045700"/>
            <a:ext cx="470594" cy="2808643"/>
          </a:xfrm>
          <a:prstGeom prst="leftBrace">
            <a:avLst>
              <a:gd name="adj1" fmla="val 71365"/>
              <a:gd name="adj2" fmla="val 75345"/>
            </a:avLst>
          </a:prstGeom>
          <a:ln w="12700" cmpd="sng">
            <a:solidFill>
              <a:schemeClr val="accent2"/>
            </a:solidFill>
            <a:prstDash val="sysDash"/>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dirty="0"/>
          </a:p>
        </p:txBody>
      </p:sp>
      <p:sp>
        <p:nvSpPr>
          <p:cNvPr id="5" name="テキスト ボックス 4"/>
          <p:cNvSpPr txBox="1"/>
          <p:nvPr/>
        </p:nvSpPr>
        <p:spPr>
          <a:xfrm rot="1075878">
            <a:off x="3223514" y="2887166"/>
            <a:ext cx="1608133" cy="276999"/>
          </a:xfrm>
          <a:prstGeom prst="rect">
            <a:avLst/>
          </a:prstGeom>
          <a:noFill/>
        </p:spPr>
        <p:txBody>
          <a:bodyPr wrap="none" rtlCol="0">
            <a:spAutoFit/>
          </a:bodyPr>
          <a:lstStyle/>
          <a:p>
            <a:r>
              <a:rPr lang="ja-JP" altLang="en-US" sz="1200" b="1" dirty="0">
                <a:solidFill>
                  <a:schemeClr val="accent2"/>
                </a:solidFill>
              </a:rPr>
              <a:t>アジア</a:t>
            </a:r>
            <a:r>
              <a:rPr lang="ja-JP" altLang="en-US" sz="1000" dirty="0">
                <a:solidFill>
                  <a:schemeClr val="tx1">
                    <a:lumMod val="75000"/>
                    <a:lumOff val="25000"/>
                  </a:schemeClr>
                </a:solidFill>
              </a:rPr>
              <a:t>での信頼度が高い</a:t>
            </a:r>
          </a:p>
        </p:txBody>
      </p:sp>
      <p:sp>
        <p:nvSpPr>
          <p:cNvPr id="10" name="テキスト ボックス 9"/>
          <p:cNvSpPr txBox="1"/>
          <p:nvPr/>
        </p:nvSpPr>
        <p:spPr>
          <a:xfrm>
            <a:off x="6086202" y="1243783"/>
            <a:ext cx="1191051" cy="430887"/>
          </a:xfrm>
          <a:prstGeom prst="rect">
            <a:avLst/>
          </a:prstGeom>
          <a:noFill/>
        </p:spPr>
        <p:txBody>
          <a:bodyPr wrap="none" rtlCol="0">
            <a:spAutoFit/>
          </a:bodyPr>
          <a:lstStyle/>
          <a:p>
            <a:pPr algn="ctr"/>
            <a:r>
              <a:rPr lang="ja-JP" altLang="en-US" sz="1200" b="1" dirty="0">
                <a:solidFill>
                  <a:schemeClr val="accent4"/>
                </a:solidFill>
              </a:rPr>
              <a:t>ヨーロッパ</a:t>
            </a:r>
            <a:endParaRPr lang="en-US" altLang="ja-JP" sz="1200" b="1" dirty="0">
              <a:solidFill>
                <a:schemeClr val="accent4"/>
              </a:solidFill>
            </a:endParaRPr>
          </a:p>
          <a:p>
            <a:pPr algn="ctr"/>
            <a:r>
              <a:rPr lang="ja-JP" altLang="en-US" sz="1000" dirty="0">
                <a:solidFill>
                  <a:srgbClr val="404040"/>
                </a:solidFill>
              </a:rPr>
              <a:t>での信頼度が高い</a:t>
            </a:r>
          </a:p>
        </p:txBody>
      </p:sp>
      <p:sp>
        <p:nvSpPr>
          <p:cNvPr id="11" name="テキスト ボックス 10"/>
          <p:cNvSpPr txBox="1"/>
          <p:nvPr/>
        </p:nvSpPr>
        <p:spPr>
          <a:xfrm>
            <a:off x="6542645" y="2135935"/>
            <a:ext cx="1191051" cy="430887"/>
          </a:xfrm>
          <a:prstGeom prst="rect">
            <a:avLst/>
          </a:prstGeom>
          <a:noFill/>
        </p:spPr>
        <p:txBody>
          <a:bodyPr wrap="none" rtlCol="0">
            <a:spAutoFit/>
          </a:bodyPr>
          <a:lstStyle/>
          <a:p>
            <a:pPr algn="ctr"/>
            <a:r>
              <a:rPr lang="ja-JP" altLang="en-US" sz="1200" b="1" dirty="0">
                <a:solidFill>
                  <a:schemeClr val="accent3">
                    <a:lumMod val="75000"/>
                  </a:schemeClr>
                </a:solidFill>
              </a:rPr>
              <a:t>北米・南米</a:t>
            </a:r>
            <a:endParaRPr lang="en-US" altLang="ja-JP" sz="1200" b="1" dirty="0">
              <a:solidFill>
                <a:schemeClr val="accent3">
                  <a:lumMod val="75000"/>
                </a:schemeClr>
              </a:solidFill>
            </a:endParaRPr>
          </a:p>
          <a:p>
            <a:pPr algn="ctr"/>
            <a:r>
              <a:rPr lang="ja-JP" altLang="en-US" sz="1000" dirty="0">
                <a:solidFill>
                  <a:srgbClr val="404040"/>
                </a:solidFill>
              </a:rPr>
              <a:t>での信頼度が高い</a:t>
            </a:r>
          </a:p>
        </p:txBody>
      </p:sp>
      <p:cxnSp>
        <p:nvCxnSpPr>
          <p:cNvPr id="13" name="直線コネクタ 12"/>
          <p:cNvCxnSpPr/>
          <p:nvPr/>
        </p:nvCxnSpPr>
        <p:spPr>
          <a:xfrm flipH="1">
            <a:off x="6086201" y="1674669"/>
            <a:ext cx="456444" cy="1074396"/>
          </a:xfrm>
          <a:prstGeom prst="line">
            <a:avLst/>
          </a:prstGeom>
          <a:ln w="12700" cmpd="sng">
            <a:solidFill>
              <a:schemeClr val="accent4"/>
            </a:solidFill>
            <a:prstDash val="sysDash"/>
          </a:ln>
        </p:spPr>
        <p:style>
          <a:lnRef idx="2">
            <a:schemeClr val="accent1"/>
          </a:lnRef>
          <a:fillRef idx="0">
            <a:schemeClr val="accent1"/>
          </a:fillRef>
          <a:effectRef idx="1">
            <a:schemeClr val="accent1"/>
          </a:effectRef>
          <a:fontRef idx="minor">
            <a:schemeClr val="tx1"/>
          </a:fontRef>
        </p:style>
      </p:cxnSp>
      <p:cxnSp>
        <p:nvCxnSpPr>
          <p:cNvPr id="14" name="直線コネクタ 13"/>
          <p:cNvCxnSpPr/>
          <p:nvPr/>
        </p:nvCxnSpPr>
        <p:spPr>
          <a:xfrm>
            <a:off x="7144800" y="1459226"/>
            <a:ext cx="1208829" cy="111668"/>
          </a:xfrm>
          <a:prstGeom prst="line">
            <a:avLst/>
          </a:prstGeom>
          <a:ln w="12700" cmpd="sng">
            <a:solidFill>
              <a:schemeClr val="accent4"/>
            </a:solidFill>
            <a:prstDash val="sysDash"/>
          </a:ln>
        </p:spPr>
        <p:style>
          <a:lnRef idx="2">
            <a:schemeClr val="accent1"/>
          </a:lnRef>
          <a:fillRef idx="0">
            <a:schemeClr val="accent1"/>
          </a:fillRef>
          <a:effectRef idx="1">
            <a:schemeClr val="accent1"/>
          </a:effectRef>
          <a:fontRef idx="minor">
            <a:schemeClr val="tx1"/>
          </a:fontRef>
        </p:style>
      </p:cxnSp>
      <p:cxnSp>
        <p:nvCxnSpPr>
          <p:cNvPr id="27" name="直線コネクタ 26"/>
          <p:cNvCxnSpPr/>
          <p:nvPr/>
        </p:nvCxnSpPr>
        <p:spPr>
          <a:xfrm flipH="1">
            <a:off x="6854068" y="2566822"/>
            <a:ext cx="182680" cy="727977"/>
          </a:xfrm>
          <a:prstGeom prst="line">
            <a:avLst/>
          </a:prstGeom>
          <a:ln w="12700" cmpd="sng">
            <a:solidFill>
              <a:schemeClr val="accent3"/>
            </a:solidFill>
            <a:prstDash val="sysDash"/>
          </a:ln>
        </p:spPr>
        <p:style>
          <a:lnRef idx="2">
            <a:schemeClr val="accent1"/>
          </a:lnRef>
          <a:fillRef idx="0">
            <a:schemeClr val="accent1"/>
          </a:fillRef>
          <a:effectRef idx="1">
            <a:schemeClr val="accent1"/>
          </a:effectRef>
          <a:fontRef idx="minor">
            <a:schemeClr val="tx1"/>
          </a:fontRef>
        </p:style>
      </p:cxnSp>
      <p:cxnSp>
        <p:nvCxnSpPr>
          <p:cNvPr id="29" name="直線コネクタ 28"/>
          <p:cNvCxnSpPr/>
          <p:nvPr/>
        </p:nvCxnSpPr>
        <p:spPr>
          <a:xfrm>
            <a:off x="7277252" y="2543606"/>
            <a:ext cx="346998" cy="241162"/>
          </a:xfrm>
          <a:prstGeom prst="line">
            <a:avLst/>
          </a:prstGeom>
          <a:ln w="12700" cmpd="sng">
            <a:solidFill>
              <a:schemeClr val="accent3"/>
            </a:solidFill>
            <a:prstDash val="sysDash"/>
          </a:ln>
        </p:spPr>
        <p:style>
          <a:lnRef idx="2">
            <a:schemeClr val="accent1"/>
          </a:lnRef>
          <a:fillRef idx="0">
            <a:schemeClr val="accent1"/>
          </a:fillRef>
          <a:effectRef idx="1">
            <a:schemeClr val="accent1"/>
          </a:effectRef>
          <a:fontRef idx="minor">
            <a:schemeClr val="tx1"/>
          </a:fontRef>
        </p:style>
      </p:cxnSp>
      <p:sp>
        <p:nvSpPr>
          <p:cNvPr id="36" name="テキスト ボックス 35"/>
          <p:cNvSpPr txBox="1"/>
          <p:nvPr/>
        </p:nvSpPr>
        <p:spPr>
          <a:xfrm rot="16200000">
            <a:off x="1041134" y="2634226"/>
            <a:ext cx="1933342" cy="276999"/>
          </a:xfrm>
          <a:prstGeom prst="rect">
            <a:avLst/>
          </a:prstGeom>
          <a:noFill/>
        </p:spPr>
        <p:txBody>
          <a:bodyPr wrap="none" rtlCol="0">
            <a:spAutoFit/>
          </a:bodyPr>
          <a:lstStyle/>
          <a:p>
            <a:r>
              <a:rPr lang="ja-JP" altLang="en-US" sz="1200" dirty="0"/>
              <a:t>信頼性に関するスコア（％）</a:t>
            </a:r>
          </a:p>
        </p:txBody>
      </p:sp>
    </p:spTree>
    <p:extLst>
      <p:ext uri="{BB962C8B-B14F-4D97-AF65-F5344CB8AC3E}">
        <p14:creationId xmlns:p14="http://schemas.microsoft.com/office/powerpoint/2010/main" val="3159225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グラフ 21"/>
          <p:cNvGraphicFramePr>
            <a:graphicFrameLocks/>
          </p:cNvGraphicFramePr>
          <p:nvPr/>
        </p:nvGraphicFramePr>
        <p:xfrm>
          <a:off x="2146300" y="1044575"/>
          <a:ext cx="7899400" cy="4768850"/>
        </p:xfrm>
        <a:graphic>
          <a:graphicData uri="http://schemas.openxmlformats.org/drawingml/2006/chart">
            <c:chart xmlns:c="http://schemas.openxmlformats.org/drawingml/2006/chart" xmlns:r="http://schemas.openxmlformats.org/officeDocument/2006/relationships" r:id="rId2"/>
          </a:graphicData>
        </a:graphic>
      </p:graphicFrame>
      <p:sp>
        <p:nvSpPr>
          <p:cNvPr id="23" name="object 79"/>
          <p:cNvSpPr txBox="1"/>
          <p:nvPr/>
        </p:nvSpPr>
        <p:spPr>
          <a:xfrm>
            <a:off x="2600237" y="5883091"/>
            <a:ext cx="7179741" cy="738664"/>
          </a:xfrm>
          <a:prstGeom prst="rect">
            <a:avLst/>
          </a:prstGeom>
        </p:spPr>
        <p:txBody>
          <a:bodyPr vert="horz" wrap="square" lIns="0" tIns="0" rIns="0" bIns="0" rtlCol="0">
            <a:spAutoFit/>
          </a:bodyPr>
          <a:lstStyle/>
          <a:p>
            <a:pPr marL="12700" algn="ctr">
              <a:lnSpc>
                <a:spcPct val="150000"/>
              </a:lnSpc>
            </a:pPr>
            <a:r>
              <a:rPr sz="1600" spc="20" dirty="0">
                <a:solidFill>
                  <a:srgbClr val="231F20"/>
                </a:solidFill>
                <a:latin typeface="+mj-lt"/>
                <a:ea typeface="+mj-ea"/>
                <a:cs typeface="Arial Unicode MS"/>
              </a:rPr>
              <a:t>図表</a:t>
            </a:r>
            <a:r>
              <a:rPr lang="en-US" sz="1600" spc="20" dirty="0">
                <a:solidFill>
                  <a:srgbClr val="231F20"/>
                </a:solidFill>
                <a:latin typeface="+mj-lt"/>
                <a:ea typeface="+mj-ea"/>
                <a:cs typeface="Arial Unicode MS"/>
              </a:rPr>
              <a:t>８　</a:t>
            </a:r>
            <a:r>
              <a:rPr lang="ja-JP" altLang="en-US" sz="1600" spc="20" dirty="0">
                <a:solidFill>
                  <a:srgbClr val="231F20"/>
                </a:solidFill>
                <a:latin typeface="+mj-lt"/>
                <a:ea typeface="+mj-ea"/>
                <a:cs typeface="Arial Unicode MS"/>
              </a:rPr>
              <a:t>目的変数を「信頼性」として</a:t>
            </a:r>
            <a:r>
              <a:rPr lang="en-US" altLang="ja-JP" sz="1600" spc="20" dirty="0">
                <a:solidFill>
                  <a:srgbClr val="231F20"/>
                </a:solidFill>
                <a:latin typeface="+mj-lt"/>
                <a:ea typeface="+mj-ea"/>
                <a:cs typeface="Arial Unicode MS"/>
              </a:rPr>
              <a:t>21</a:t>
            </a:r>
            <a:r>
              <a:rPr lang="ja-JP" altLang="en-US" sz="1600" spc="20" dirty="0">
                <a:solidFill>
                  <a:srgbClr val="231F20"/>
                </a:solidFill>
                <a:latin typeface="+mj-lt"/>
                <a:ea typeface="+mj-ea"/>
                <a:cs typeface="Arial Unicode MS"/>
              </a:rPr>
              <a:t>の説明変数で数量化一類を実施した結果</a:t>
            </a:r>
            <a:endParaRPr lang="en-US" altLang="ja-JP" sz="1600" spc="20" dirty="0">
              <a:solidFill>
                <a:srgbClr val="231F20"/>
              </a:solidFill>
              <a:latin typeface="+mj-lt"/>
              <a:ea typeface="+mj-ea"/>
              <a:cs typeface="Arial Unicode MS"/>
            </a:endParaRPr>
          </a:p>
          <a:p>
            <a:pPr marL="12700" algn="ctr">
              <a:lnSpc>
                <a:spcPct val="150000"/>
              </a:lnSpc>
            </a:pPr>
            <a:r>
              <a:rPr lang="ja-JP" altLang="en-US" sz="1600" spc="20" dirty="0">
                <a:solidFill>
                  <a:srgbClr val="231F20"/>
                </a:solidFill>
                <a:latin typeface="+mj-lt"/>
                <a:ea typeface="+mj-ea"/>
                <a:cs typeface="Arial Unicode MS"/>
              </a:rPr>
              <a:t>（</a:t>
            </a:r>
            <a:r>
              <a:rPr lang="en-US" altLang="ja-JP" sz="1600" spc="20" dirty="0">
                <a:solidFill>
                  <a:srgbClr val="231F20"/>
                </a:solidFill>
                <a:latin typeface="+mj-lt"/>
                <a:ea typeface="+mj-ea"/>
                <a:cs typeface="Arial Unicode MS"/>
              </a:rPr>
              <a:t> </a:t>
            </a:r>
            <a:r>
              <a:rPr lang="ja-JP" altLang="en-US" sz="1600" spc="20" dirty="0">
                <a:solidFill>
                  <a:srgbClr val="231F20"/>
                </a:solidFill>
                <a:latin typeface="+mj-lt"/>
                <a:ea typeface="+mj-ea"/>
                <a:cs typeface="Arial Unicode MS"/>
              </a:rPr>
              <a:t>ブランド・イメージ</a:t>
            </a:r>
            <a:r>
              <a:rPr lang="en-US" altLang="ja-JP" sz="1600" spc="20" dirty="0">
                <a:solidFill>
                  <a:srgbClr val="231F20"/>
                </a:solidFill>
                <a:latin typeface="+mj-lt"/>
                <a:ea typeface="+mj-ea"/>
                <a:cs typeface="Arial Unicode MS"/>
              </a:rPr>
              <a:t> </a:t>
            </a:r>
            <a:r>
              <a:rPr lang="ja-JP" altLang="en-US" sz="1600" spc="20" dirty="0">
                <a:solidFill>
                  <a:srgbClr val="231F20"/>
                </a:solidFill>
                <a:latin typeface="+mj-lt"/>
                <a:ea typeface="+mj-ea"/>
                <a:cs typeface="Arial Unicode MS"/>
              </a:rPr>
              <a:t>）</a:t>
            </a:r>
          </a:p>
        </p:txBody>
      </p:sp>
      <p:sp>
        <p:nvSpPr>
          <p:cNvPr id="2" name="テキスト ボックス 1"/>
          <p:cNvSpPr txBox="1"/>
          <p:nvPr/>
        </p:nvSpPr>
        <p:spPr>
          <a:xfrm rot="16200000">
            <a:off x="1669247" y="2634226"/>
            <a:ext cx="954107" cy="276999"/>
          </a:xfrm>
          <a:prstGeom prst="rect">
            <a:avLst/>
          </a:prstGeom>
          <a:noFill/>
        </p:spPr>
        <p:txBody>
          <a:bodyPr wrap="none" rtlCol="0">
            <a:spAutoFit/>
          </a:bodyPr>
          <a:lstStyle/>
          <a:p>
            <a:r>
              <a:rPr lang="ja-JP" altLang="en-US" sz="1200" dirty="0"/>
              <a:t>偏相関係数</a:t>
            </a:r>
          </a:p>
        </p:txBody>
      </p:sp>
    </p:spTree>
    <p:extLst>
      <p:ext uri="{BB962C8B-B14F-4D97-AF65-F5344CB8AC3E}">
        <p14:creationId xmlns:p14="http://schemas.microsoft.com/office/powerpoint/2010/main" val="3032174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79"/>
          <p:cNvSpPr txBox="1"/>
          <p:nvPr/>
        </p:nvSpPr>
        <p:spPr>
          <a:xfrm>
            <a:off x="2600236" y="5813425"/>
            <a:ext cx="7100610" cy="738664"/>
          </a:xfrm>
          <a:prstGeom prst="rect">
            <a:avLst/>
          </a:prstGeom>
        </p:spPr>
        <p:txBody>
          <a:bodyPr vert="horz" wrap="square" lIns="0" tIns="0" rIns="0" bIns="0" rtlCol="0">
            <a:spAutoFit/>
          </a:bodyPr>
          <a:lstStyle/>
          <a:p>
            <a:pPr marL="12700" algn="ctr">
              <a:lnSpc>
                <a:spcPct val="150000"/>
              </a:lnSpc>
            </a:pPr>
            <a:r>
              <a:rPr sz="1600" spc="20" dirty="0">
                <a:solidFill>
                  <a:srgbClr val="231F20"/>
                </a:solidFill>
                <a:latin typeface="+mj-lt"/>
                <a:ea typeface="+mj-ea"/>
                <a:cs typeface="Arial Unicode MS"/>
              </a:rPr>
              <a:t>図表</a:t>
            </a:r>
            <a:r>
              <a:rPr lang="en-US" sz="1600" spc="20" dirty="0">
                <a:solidFill>
                  <a:srgbClr val="231F20"/>
                </a:solidFill>
                <a:latin typeface="+mj-lt"/>
                <a:ea typeface="+mj-ea"/>
                <a:cs typeface="Arial Unicode MS"/>
              </a:rPr>
              <a:t>８　</a:t>
            </a:r>
            <a:r>
              <a:rPr lang="ja-JP" altLang="en-US" sz="1600" spc="20" dirty="0">
                <a:solidFill>
                  <a:srgbClr val="231F20"/>
                </a:solidFill>
                <a:latin typeface="+mj-lt"/>
                <a:ea typeface="+mj-ea"/>
                <a:cs typeface="Arial Unicode MS"/>
              </a:rPr>
              <a:t>目的変数を「信頼性」として</a:t>
            </a:r>
            <a:r>
              <a:rPr lang="en-US" altLang="ja-JP" sz="1600" spc="20" dirty="0">
                <a:solidFill>
                  <a:srgbClr val="231F20"/>
                </a:solidFill>
                <a:latin typeface="+mj-lt"/>
                <a:ea typeface="+mj-ea"/>
                <a:cs typeface="Arial Unicode MS"/>
              </a:rPr>
              <a:t>21</a:t>
            </a:r>
            <a:r>
              <a:rPr lang="ja-JP" altLang="en-US" sz="1600" spc="20" dirty="0">
                <a:solidFill>
                  <a:srgbClr val="231F20"/>
                </a:solidFill>
                <a:latin typeface="+mj-lt"/>
                <a:ea typeface="+mj-ea"/>
                <a:cs typeface="Arial Unicode MS"/>
              </a:rPr>
              <a:t>の説明変数で数量化一類を実施した結果</a:t>
            </a:r>
            <a:endParaRPr lang="en-US" altLang="ja-JP" sz="1600" spc="20" dirty="0">
              <a:solidFill>
                <a:srgbClr val="231F20"/>
              </a:solidFill>
              <a:latin typeface="+mj-lt"/>
              <a:ea typeface="+mj-ea"/>
              <a:cs typeface="Arial Unicode MS"/>
            </a:endParaRPr>
          </a:p>
          <a:p>
            <a:pPr marL="12700" algn="ctr">
              <a:lnSpc>
                <a:spcPct val="150000"/>
              </a:lnSpc>
            </a:pPr>
            <a:r>
              <a:rPr lang="ja-JP" altLang="en-US" sz="1600" spc="20" dirty="0">
                <a:solidFill>
                  <a:srgbClr val="231F20"/>
                </a:solidFill>
                <a:latin typeface="+mj-lt"/>
                <a:ea typeface="+mj-ea"/>
                <a:cs typeface="Arial Unicode MS"/>
              </a:rPr>
              <a:t>（</a:t>
            </a:r>
            <a:r>
              <a:rPr lang="en-US" altLang="ja-JP" sz="1600" spc="20" dirty="0">
                <a:solidFill>
                  <a:srgbClr val="231F20"/>
                </a:solidFill>
                <a:latin typeface="+mj-lt"/>
                <a:ea typeface="+mj-ea"/>
                <a:cs typeface="Arial Unicode MS"/>
              </a:rPr>
              <a:t> </a:t>
            </a:r>
            <a:r>
              <a:rPr lang="ja-JP" altLang="en-US" sz="1600" spc="20" dirty="0">
                <a:solidFill>
                  <a:srgbClr val="231F20"/>
                </a:solidFill>
                <a:latin typeface="+mj-lt"/>
                <a:ea typeface="+mj-ea"/>
                <a:cs typeface="Arial Unicode MS"/>
              </a:rPr>
              <a:t>ブランド・イメージ</a:t>
            </a:r>
            <a:r>
              <a:rPr lang="en-US" altLang="ja-JP" sz="1600" spc="20" dirty="0">
                <a:solidFill>
                  <a:srgbClr val="231F20"/>
                </a:solidFill>
                <a:latin typeface="+mj-lt"/>
                <a:ea typeface="+mj-ea"/>
                <a:cs typeface="Arial Unicode MS"/>
              </a:rPr>
              <a:t> </a:t>
            </a:r>
            <a:r>
              <a:rPr lang="ja-JP" altLang="en-US" sz="1600" spc="20" dirty="0">
                <a:solidFill>
                  <a:srgbClr val="231F20"/>
                </a:solidFill>
                <a:latin typeface="+mj-lt"/>
                <a:ea typeface="+mj-ea"/>
                <a:cs typeface="Arial Unicode MS"/>
              </a:rPr>
              <a:t>）</a:t>
            </a:r>
          </a:p>
        </p:txBody>
      </p:sp>
      <p:sp>
        <p:nvSpPr>
          <p:cNvPr id="5" name="テキスト ボックス 4"/>
          <p:cNvSpPr txBox="1"/>
          <p:nvPr/>
        </p:nvSpPr>
        <p:spPr>
          <a:xfrm rot="16200000">
            <a:off x="1530748" y="2634226"/>
            <a:ext cx="954107" cy="276999"/>
          </a:xfrm>
          <a:prstGeom prst="rect">
            <a:avLst/>
          </a:prstGeom>
          <a:noFill/>
        </p:spPr>
        <p:txBody>
          <a:bodyPr wrap="none" rtlCol="0">
            <a:spAutoFit/>
          </a:bodyPr>
          <a:lstStyle/>
          <a:p>
            <a:r>
              <a:rPr lang="ja-JP" altLang="en-US" sz="1200" dirty="0"/>
              <a:t>偏相関係数</a:t>
            </a:r>
          </a:p>
        </p:txBody>
      </p:sp>
      <p:graphicFrame>
        <p:nvGraphicFramePr>
          <p:cNvPr id="7" name="グラフ 6"/>
          <p:cNvGraphicFramePr>
            <a:graphicFrameLocks/>
          </p:cNvGraphicFramePr>
          <p:nvPr/>
        </p:nvGraphicFramePr>
        <p:xfrm>
          <a:off x="2146300" y="1044575"/>
          <a:ext cx="7899400" cy="47688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07664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stretch>
            <a:fillRect/>
          </a:stretch>
        </p:blipFill>
        <p:spPr>
          <a:xfrm>
            <a:off x="4546600" y="0"/>
            <a:ext cx="3091218" cy="6858000"/>
          </a:xfrm>
          <a:prstGeom prst="rect">
            <a:avLst/>
          </a:prstGeom>
        </p:spPr>
      </p:pic>
    </p:spTree>
    <p:extLst>
      <p:ext uri="{BB962C8B-B14F-4D97-AF65-F5344CB8AC3E}">
        <p14:creationId xmlns:p14="http://schemas.microsoft.com/office/powerpoint/2010/main" val="2607372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2135189" y="-105239"/>
            <a:ext cx="7886700" cy="1325562"/>
          </a:xfrm>
        </p:spPr>
        <p:txBody>
          <a:bodyPr/>
          <a:lstStyle/>
          <a:p>
            <a:pPr eaLnBrk="1" hangingPunct="1"/>
            <a:r>
              <a:rPr lang="ja-JP" altLang="en-US" sz="3200" b="1" i="1" dirty="0"/>
              <a:t>顧客に対する効果</a:t>
            </a:r>
          </a:p>
        </p:txBody>
      </p:sp>
      <p:sp>
        <p:nvSpPr>
          <p:cNvPr id="60419" name="Rectangle 3"/>
          <p:cNvSpPr>
            <a:spLocks noGrp="1" noChangeArrowheads="1"/>
          </p:cNvSpPr>
          <p:nvPr>
            <p:ph idx="1"/>
          </p:nvPr>
        </p:nvSpPr>
        <p:spPr>
          <a:xfrm>
            <a:off x="2138363" y="1527175"/>
            <a:ext cx="7967662" cy="4349750"/>
          </a:xfrm>
        </p:spPr>
        <p:txBody>
          <a:bodyPr/>
          <a:lstStyle/>
          <a:p>
            <a:pPr eaLnBrk="1" hangingPunct="1">
              <a:lnSpc>
                <a:spcPct val="150000"/>
              </a:lnSpc>
              <a:defRPr/>
            </a:pPr>
            <a:r>
              <a:rPr lang="ja-JP" altLang="en-US" sz="2400" dirty="0"/>
              <a:t>ブランド＝信頼性</a:t>
            </a:r>
            <a:endParaRPr lang="en-US" altLang="ja-JP" sz="2400" dirty="0"/>
          </a:p>
          <a:p>
            <a:pPr eaLnBrk="1" hangingPunct="1">
              <a:lnSpc>
                <a:spcPct val="150000"/>
              </a:lnSpc>
              <a:defRPr/>
            </a:pPr>
            <a:r>
              <a:rPr lang="ja-JP" altLang="en-US" sz="2400" dirty="0"/>
              <a:t>グローバルでは、「高品質」、「良質なサービス」と共に「パートナーとして良い企業」ということが求められる。</a:t>
            </a:r>
          </a:p>
          <a:p>
            <a:pPr marL="0" indent="0">
              <a:lnSpc>
                <a:spcPct val="150000"/>
              </a:lnSpc>
              <a:buNone/>
              <a:defRPr/>
            </a:pPr>
            <a:endParaRPr lang="ja-JP" altLang="en-US" sz="2400" dirty="0"/>
          </a:p>
          <a:p>
            <a:pPr marL="0" indent="0">
              <a:lnSpc>
                <a:spcPct val="150000"/>
              </a:lnSpc>
              <a:buNone/>
              <a:defRPr/>
            </a:pPr>
            <a:endParaRPr lang="ja-JP" altLang="en-US" sz="2400" dirty="0"/>
          </a:p>
        </p:txBody>
      </p:sp>
      <p:sp>
        <p:nvSpPr>
          <p:cNvPr id="5" name="フッター プレースホルダー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err="1" smtClean="0">
                <a:ln>
                  <a:noFill/>
                </a:ln>
                <a:solidFill>
                  <a:sysClr val="windowText" lastClr="000000"/>
                </a:solidFill>
                <a:effectLst/>
                <a:uLnTx/>
                <a:uFillTx/>
              </a:rPr>
              <a:t>Koichi.yokota</a:t>
            </a:r>
            <a:endParaRPr kumimoji="0" lang="ja-JP" altLang="en-US" sz="800" b="0" i="0" u="none" strike="noStrike" kern="0" cap="none" spc="0" normalizeH="0" baseline="0" noProof="0" dirty="0">
              <a:ln>
                <a:noFill/>
              </a:ln>
              <a:solidFill>
                <a:sysClr val="windowText" lastClr="000000"/>
              </a:solidFill>
              <a:effectLst/>
              <a:uLnTx/>
              <a:uFillTx/>
            </a:endParaRPr>
          </a:p>
        </p:txBody>
      </p:sp>
      <p:sp>
        <p:nvSpPr>
          <p:cNvPr id="60421"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C2A61F95-1320-494A-8538-4A926C3EB3C1}" type="slidenum">
              <a:rPr kumimoji="0" lang="en-US" altLang="ja-JP" sz="1200" b="0" i="0" u="none" strike="noStrike" kern="0" cap="none" spc="0" normalizeH="0" baseline="0" noProof="0">
                <a:ln>
                  <a:noFill/>
                </a:ln>
                <a:solidFill>
                  <a:schemeClr val="tx1"/>
                </a:solidFill>
                <a:effectLst/>
                <a:uLnTx/>
                <a:uFillTx/>
                <a:latin typeface="Calibri" panose="020F0502020204030204" pitchFamily="34" charset="0"/>
                <a:ea typeface="ＭＳ Ｐゴシック" panose="020B0600070205080204" pitchFamily="50" charset="-128"/>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altLang="ja-JP" sz="1200" b="0" i="0" u="none" strike="noStrike" kern="0" cap="none" spc="0" normalizeH="0" baseline="0" noProof="0">
              <a:ln>
                <a:noFill/>
              </a:ln>
              <a:solidFill>
                <a:schemeClr val="tx1"/>
              </a:solidFill>
              <a:effectLst/>
              <a:uLnTx/>
              <a:uFillTx/>
              <a:latin typeface="Calibri" panose="020F0502020204030204" pitchFamily="34" charset="0"/>
              <a:ea typeface="ＭＳ Ｐゴシック" panose="020B0600070205080204" pitchFamily="50" charset="-128"/>
            </a:endParaRPr>
          </a:p>
        </p:txBody>
      </p:sp>
      <p:sp>
        <p:nvSpPr>
          <p:cNvPr id="60422" name="Text Box 4"/>
          <p:cNvSpPr txBox="1">
            <a:spLocks noChangeArrowheads="1"/>
          </p:cNvSpPr>
          <p:nvPr/>
        </p:nvSpPr>
        <p:spPr bwMode="auto">
          <a:xfrm>
            <a:off x="2640013" y="537368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ja-JP"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349885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24D10345-0EE2-467D-9FC7-8F7B95BC1984}" type="slidenum">
              <a:rPr lang="en-US" altLang="ja-JP" b="0" kern="0"/>
              <a:pPr eaLnBrk="1" hangingPunct="1"/>
              <a:t>25</a:t>
            </a:fld>
            <a:endParaRPr lang="en-US" altLang="ja-JP" b="0" kern="0"/>
          </a:p>
        </p:txBody>
      </p:sp>
      <p:sp>
        <p:nvSpPr>
          <p:cNvPr id="11267" name="Rectangle 2"/>
          <p:cNvSpPr>
            <a:spLocks noChangeArrowheads="1"/>
          </p:cNvSpPr>
          <p:nvPr/>
        </p:nvSpPr>
        <p:spPr bwMode="auto">
          <a:xfrm>
            <a:off x="1847850" y="4221163"/>
            <a:ext cx="8351838" cy="1655762"/>
          </a:xfrm>
          <a:prstGeom prst="rect">
            <a:avLst/>
          </a:prstGeom>
          <a:solidFill>
            <a:srgbClr val="CCEC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latin typeface="HGP創英角ｺﾞｼｯｸUB" panose="020B0900000000000000" pitchFamily="50" charset="-128"/>
              <a:ea typeface="HGP創英角ｺﾞｼｯｸUB" panose="020B0900000000000000" pitchFamily="50" charset="-128"/>
            </a:endParaRPr>
          </a:p>
        </p:txBody>
      </p:sp>
      <p:sp>
        <p:nvSpPr>
          <p:cNvPr id="11268" name="AutoShape 3"/>
          <p:cNvSpPr>
            <a:spLocks noChangeArrowheads="1"/>
          </p:cNvSpPr>
          <p:nvPr/>
        </p:nvSpPr>
        <p:spPr bwMode="auto">
          <a:xfrm>
            <a:off x="1630363" y="765176"/>
            <a:ext cx="6913562" cy="1223963"/>
          </a:xfrm>
          <a:prstGeom prst="roundRect">
            <a:avLst>
              <a:gd name="adj" fmla="val 16667"/>
            </a:avLst>
          </a:prstGeom>
          <a:noFill/>
          <a:ln w="222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latin typeface="HGP創英角ｺﾞｼｯｸUB" panose="020B0900000000000000" pitchFamily="50" charset="-128"/>
              <a:ea typeface="HGP創英角ｺﾞｼｯｸUB" panose="020B0900000000000000" pitchFamily="50" charset="-128"/>
            </a:endParaRPr>
          </a:p>
        </p:txBody>
      </p:sp>
      <p:sp>
        <p:nvSpPr>
          <p:cNvPr id="11269" name="Text Box 4"/>
          <p:cNvSpPr txBox="1">
            <a:spLocks noChangeArrowheads="1"/>
          </p:cNvSpPr>
          <p:nvPr/>
        </p:nvSpPr>
        <p:spPr bwMode="auto">
          <a:xfrm>
            <a:off x="1703388" y="765176"/>
            <a:ext cx="67691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kern="0">
                <a:latin typeface="HGP創英角ｺﾞｼｯｸUB" panose="020B0900000000000000" pitchFamily="50" charset="-128"/>
                <a:ea typeface="HGP創英角ｺﾞｼｯｸUB" panose="020B0900000000000000" pitchFamily="50" charset="-128"/>
              </a:rPr>
              <a:t>コマツウェイ：グローバルにここだけは守り続けたい、人が変わっても脈々と受け継いで欲しいという先輩が築き上げてきた成功・失敗の経験・強さを支える</a:t>
            </a:r>
            <a:r>
              <a:rPr lang="ja-JP" altLang="en-US" kern="0">
                <a:solidFill>
                  <a:srgbClr val="000099"/>
                </a:solidFill>
                <a:latin typeface="HGP創英角ｺﾞｼｯｸUB" panose="020B0900000000000000" pitchFamily="50" charset="-128"/>
                <a:ea typeface="HGP創英角ｺﾞｼｯｸUB" panose="020B0900000000000000" pitchFamily="50" charset="-128"/>
              </a:rPr>
              <a:t>価値観、心構え、行動基準 （</a:t>
            </a:r>
            <a:r>
              <a:rPr lang="en-US" altLang="ja-JP" kern="0">
                <a:solidFill>
                  <a:srgbClr val="000099"/>
                </a:solidFill>
                <a:latin typeface="HGP創英角ｺﾞｼｯｸUB" panose="020B0900000000000000" pitchFamily="50" charset="-128"/>
                <a:ea typeface="HGP創英角ｺﾞｼｯｸUB" panose="020B0900000000000000" pitchFamily="50" charset="-128"/>
              </a:rPr>
              <a:t>Value, Mindset &amp;</a:t>
            </a:r>
          </a:p>
          <a:p>
            <a:pPr eaLnBrk="1" hangingPunct="1"/>
            <a:r>
              <a:rPr lang="en-US" altLang="ja-JP" kern="0">
                <a:solidFill>
                  <a:srgbClr val="000099"/>
                </a:solidFill>
                <a:latin typeface="HGP創英角ｺﾞｼｯｸUB" panose="020B0900000000000000" pitchFamily="50" charset="-128"/>
                <a:ea typeface="HGP創英角ｺﾞｼｯｸUB" panose="020B0900000000000000" pitchFamily="50" charset="-128"/>
              </a:rPr>
              <a:t>Patterns of Behavior)</a:t>
            </a:r>
            <a:endParaRPr lang="ja-JP" altLang="en-US" kern="0">
              <a:solidFill>
                <a:srgbClr val="000099"/>
              </a:solidFill>
              <a:latin typeface="HGP創英角ｺﾞｼｯｸUB" panose="020B0900000000000000" pitchFamily="50" charset="-128"/>
              <a:ea typeface="HGP創英角ｺﾞｼｯｸUB" panose="020B0900000000000000" pitchFamily="50" charset="-128"/>
            </a:endParaRPr>
          </a:p>
        </p:txBody>
      </p:sp>
      <p:sp>
        <p:nvSpPr>
          <p:cNvPr id="11270" name="Text Box 5"/>
          <p:cNvSpPr txBox="1">
            <a:spLocks noChangeArrowheads="1"/>
          </p:cNvSpPr>
          <p:nvPr/>
        </p:nvSpPr>
        <p:spPr bwMode="auto">
          <a:xfrm>
            <a:off x="1703389" y="3284539"/>
            <a:ext cx="81375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200" kern="0">
                <a:solidFill>
                  <a:schemeClr val="accent2"/>
                </a:solidFill>
                <a:latin typeface="HGP創英角ｺﾞｼｯｸUB" panose="020B0900000000000000" pitchFamily="50" charset="-128"/>
                <a:ea typeface="HGP創英角ｺﾞｼｯｸUB" panose="020B0900000000000000" pitchFamily="50" charset="-128"/>
              </a:rPr>
              <a:t>1. </a:t>
            </a:r>
            <a:r>
              <a:rPr lang="ja-JP" altLang="en-US" sz="2000" kern="0">
                <a:solidFill>
                  <a:schemeClr val="accent2"/>
                </a:solidFill>
                <a:latin typeface="HGP創英角ｺﾞｼｯｸUB" panose="020B0900000000000000" pitchFamily="50" charset="-128"/>
                <a:ea typeface="HGP創英角ｺﾞｼｯｸUB" panose="020B0900000000000000" pitchFamily="50" charset="-128"/>
              </a:rPr>
              <a:t>トップマネジメント編：コーポレートガバナンスの充実</a:t>
            </a:r>
            <a:endParaRPr lang="en-US" altLang="ja-JP" sz="2000" b="1" kern="0">
              <a:solidFill>
                <a:schemeClr val="accent2"/>
              </a:solidFill>
              <a:latin typeface="HGP創英角ｺﾞｼｯｸUB" panose="020B0900000000000000" pitchFamily="50" charset="-128"/>
              <a:ea typeface="HGP創英角ｺﾞｼｯｸUB" panose="020B0900000000000000" pitchFamily="50" charset="-128"/>
            </a:endParaRPr>
          </a:p>
        </p:txBody>
      </p:sp>
      <p:sp>
        <p:nvSpPr>
          <p:cNvPr id="11271" name="Text Box 6"/>
          <p:cNvSpPr txBox="1">
            <a:spLocks noChangeArrowheads="1"/>
          </p:cNvSpPr>
          <p:nvPr/>
        </p:nvSpPr>
        <p:spPr bwMode="auto">
          <a:xfrm>
            <a:off x="1703388" y="3717925"/>
            <a:ext cx="80645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200" kern="0">
                <a:latin typeface="HGP創英角ｺﾞｼｯｸUB" panose="020B0900000000000000" pitchFamily="50" charset="-128"/>
                <a:ea typeface="HGP創英角ｺﾞｼｯｸUB" panose="020B0900000000000000" pitchFamily="50" charset="-128"/>
              </a:rPr>
              <a:t>2.</a:t>
            </a:r>
            <a:r>
              <a:rPr lang="ja-JP" altLang="en-US" sz="2000" kern="0">
                <a:latin typeface="HGP創英角ｺﾞｼｯｸUB" panose="020B0900000000000000" pitchFamily="50" charset="-128"/>
                <a:ea typeface="HGP創英角ｺﾞｼｯｸUB" panose="020B0900000000000000" pitchFamily="50" charset="-128"/>
              </a:rPr>
              <a:t>全社員共通編</a:t>
            </a:r>
            <a:r>
              <a:rPr lang="en-US" altLang="ja-JP" sz="2000" kern="0">
                <a:latin typeface="HGP創英角ｺﾞｼｯｸUB" panose="020B0900000000000000" pitchFamily="50" charset="-128"/>
                <a:ea typeface="HGP創英角ｺﾞｼｯｸUB" panose="020B0900000000000000" pitchFamily="50" charset="-128"/>
              </a:rPr>
              <a:t>(</a:t>
            </a:r>
            <a:r>
              <a:rPr lang="ja-JP" altLang="en-US" sz="2000" kern="0">
                <a:latin typeface="HGP創英角ｺﾞｼｯｸUB" panose="020B0900000000000000" pitchFamily="50" charset="-128"/>
                <a:ea typeface="HGP創英角ｺﾞｼｯｸUB" panose="020B0900000000000000" pitchFamily="50" charset="-128"/>
              </a:rPr>
              <a:t>モノ作り編）：モノ作り競争力の強化</a:t>
            </a:r>
            <a:endParaRPr lang="en-US" altLang="ja-JP" sz="2000" kern="0">
              <a:latin typeface="HGP創英角ｺﾞｼｯｸUB" panose="020B0900000000000000" pitchFamily="50" charset="-128"/>
              <a:ea typeface="HGP創英角ｺﾞｼｯｸUB" panose="020B0900000000000000" pitchFamily="50" charset="-128"/>
            </a:endParaRPr>
          </a:p>
        </p:txBody>
      </p:sp>
      <p:sp>
        <p:nvSpPr>
          <p:cNvPr id="11272" name="Rectangle 7"/>
          <p:cNvSpPr>
            <a:spLocks noChangeArrowheads="1"/>
          </p:cNvSpPr>
          <p:nvPr/>
        </p:nvSpPr>
        <p:spPr bwMode="auto">
          <a:xfrm>
            <a:off x="3287714" y="74581"/>
            <a:ext cx="7272337"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108000" rIns="90488" bIns="108000" anchor="ctr">
            <a:spAutoFit/>
          </a:bodyPr>
          <a:lstStyle>
            <a:lvl1pPr defTabSz="7620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defTabSz="76200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400" kern="0">
                <a:solidFill>
                  <a:srgbClr val="000099"/>
                </a:solidFill>
                <a:latin typeface="HGP創英角ｺﾞｼｯｸUB" panose="020B0900000000000000" pitchFamily="50" charset="-128"/>
                <a:ea typeface="HGP創英角ｺﾞｼｯｸUB" panose="020B0900000000000000" pitchFamily="50" charset="-128"/>
              </a:rPr>
              <a:t>コマツウェイ　</a:t>
            </a:r>
            <a:r>
              <a:rPr lang="en-US" altLang="ja-JP" sz="2400" kern="0">
                <a:solidFill>
                  <a:srgbClr val="000099"/>
                </a:solidFill>
                <a:latin typeface="HGP創英角ｺﾞｼｯｸUB" panose="020B0900000000000000" pitchFamily="50" charset="-128"/>
                <a:ea typeface="HGP創英角ｺﾞｼｯｸUB" panose="020B0900000000000000" pitchFamily="50" charset="-128"/>
              </a:rPr>
              <a:t>The KOMATSU Way</a:t>
            </a:r>
            <a:r>
              <a:rPr lang="ja-JP" altLang="en-US" sz="2400" kern="0">
                <a:solidFill>
                  <a:srgbClr val="000099"/>
                </a:solidFill>
                <a:latin typeface="HGP創英角ｺﾞｼｯｸUB" panose="020B0900000000000000" pitchFamily="50" charset="-128"/>
                <a:ea typeface="HGP創英角ｺﾞｼｯｸUB" panose="020B0900000000000000" pitchFamily="50" charset="-128"/>
              </a:rPr>
              <a:t>　</a:t>
            </a:r>
            <a:r>
              <a:rPr lang="en-US" altLang="ja-JP" sz="2000" kern="0">
                <a:solidFill>
                  <a:srgbClr val="000099"/>
                </a:solidFill>
                <a:latin typeface="HGP創英角ｺﾞｼｯｸUB" panose="020B0900000000000000" pitchFamily="50" charset="-128"/>
                <a:ea typeface="HGP創英角ｺﾞｼｯｸUB" panose="020B0900000000000000" pitchFamily="50" charset="-128"/>
              </a:rPr>
              <a:t>(</a:t>
            </a:r>
            <a:r>
              <a:rPr lang="ja-JP" altLang="en-US" sz="2000" kern="0">
                <a:solidFill>
                  <a:srgbClr val="000099"/>
                </a:solidFill>
                <a:latin typeface="HGP創英角ｺﾞｼｯｸUB" panose="020B0900000000000000" pitchFamily="50" charset="-128"/>
                <a:ea typeface="HGP創英角ｺﾞｼｯｸUB" panose="020B0900000000000000" pitchFamily="50" charset="-128"/>
              </a:rPr>
              <a:t>２００６～）</a:t>
            </a:r>
          </a:p>
        </p:txBody>
      </p:sp>
      <p:sp>
        <p:nvSpPr>
          <p:cNvPr id="11273" name="AutoShape 9"/>
          <p:cNvSpPr>
            <a:spLocks noChangeArrowheads="1"/>
          </p:cNvSpPr>
          <p:nvPr/>
        </p:nvSpPr>
        <p:spPr bwMode="auto">
          <a:xfrm>
            <a:off x="8543925" y="2060575"/>
            <a:ext cx="215900" cy="793750"/>
          </a:xfrm>
          <a:prstGeom prst="rightArrow">
            <a:avLst>
              <a:gd name="adj1" fmla="val 41963"/>
              <a:gd name="adj2" fmla="val 50000"/>
            </a:avLst>
          </a:prstGeom>
          <a:solidFill>
            <a:srgbClr val="BBE0E3"/>
          </a:solidFill>
          <a:ln w="9525">
            <a:solidFill>
              <a:schemeClr val="tx1"/>
            </a:solidFill>
            <a:miter lim="800000"/>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latin typeface="HGP創英角ｺﾞｼｯｸUB" panose="020B0900000000000000" pitchFamily="50" charset="-128"/>
              <a:ea typeface="HGP創英角ｺﾞｼｯｸUB" panose="020B0900000000000000" pitchFamily="50" charset="-128"/>
            </a:endParaRPr>
          </a:p>
        </p:txBody>
      </p:sp>
      <p:sp>
        <p:nvSpPr>
          <p:cNvPr id="11274" name="Text Box 10"/>
          <p:cNvSpPr txBox="1">
            <a:spLocks noChangeArrowheads="1"/>
          </p:cNvSpPr>
          <p:nvPr/>
        </p:nvSpPr>
        <p:spPr bwMode="auto">
          <a:xfrm>
            <a:off x="2640013" y="4508501"/>
            <a:ext cx="2951162"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品質と信頼性の追求</a:t>
            </a:r>
          </a:p>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源流管理</a:t>
            </a:r>
          </a:p>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現場主義</a:t>
            </a:r>
          </a:p>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顧客重視</a:t>
            </a:r>
          </a:p>
        </p:txBody>
      </p:sp>
      <p:sp>
        <p:nvSpPr>
          <p:cNvPr id="11275" name="Text Box 11"/>
          <p:cNvSpPr txBox="1">
            <a:spLocks noChangeArrowheads="1"/>
          </p:cNvSpPr>
          <p:nvPr/>
        </p:nvSpPr>
        <p:spPr bwMode="auto">
          <a:xfrm>
            <a:off x="5735638" y="4508500"/>
            <a:ext cx="3313112"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方針展開</a:t>
            </a:r>
          </a:p>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ビジネスパートナーとの連携</a:t>
            </a:r>
          </a:p>
          <a:p>
            <a:pPr eaLnBrk="1" hangingPunct="1">
              <a:lnSpc>
                <a:spcPct val="110000"/>
              </a:lnSpc>
              <a:buFont typeface="Wingdings" panose="05000000000000000000" pitchFamily="2" charset="2"/>
              <a:buChar char="Ø"/>
            </a:pPr>
            <a:r>
              <a:rPr lang="ja-JP" altLang="en-US" kern="0">
                <a:latin typeface="HGP創英角ｺﾞｼｯｸUB" panose="020B0900000000000000" pitchFamily="50" charset="-128"/>
                <a:ea typeface="HGP創英角ｺﾞｼｯｸUB" panose="020B0900000000000000" pitchFamily="50" charset="-128"/>
              </a:rPr>
              <a:t>人材育成</a:t>
            </a:r>
          </a:p>
        </p:txBody>
      </p:sp>
      <p:sp>
        <p:nvSpPr>
          <p:cNvPr id="11276" name="Text Box 12"/>
          <p:cNvSpPr txBox="1">
            <a:spLocks noChangeArrowheads="1"/>
          </p:cNvSpPr>
          <p:nvPr/>
        </p:nvSpPr>
        <p:spPr bwMode="auto">
          <a:xfrm>
            <a:off x="1703389" y="1989139"/>
            <a:ext cx="6840537"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4625" indent="-174625"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spcBef>
                <a:spcPct val="25000"/>
              </a:spcBef>
              <a:buFont typeface="Wingdings" panose="05000000000000000000" pitchFamily="2" charset="2"/>
              <a:buChar char="Ø"/>
            </a:pPr>
            <a:r>
              <a:rPr lang="ja-JP" altLang="en-US" sz="1600" kern="0">
                <a:latin typeface="HGP創英角ｺﾞｼｯｸUB" panose="020B0900000000000000" pitchFamily="50" charset="-128"/>
                <a:ea typeface="HGP創英角ｺﾞｼｯｸUB" panose="020B0900000000000000" pitchFamily="50" charset="-128"/>
              </a:rPr>
              <a:t>コマツの強みを具現化するために、世界中のコマツグループ社員が共有すべき価値観を明文化（</a:t>
            </a:r>
            <a:r>
              <a:rPr lang="en-US" altLang="ja-JP" sz="1600" kern="0">
                <a:latin typeface="HGP創英角ｺﾞｼｯｸUB" panose="020B0900000000000000" pitchFamily="50" charset="-128"/>
                <a:ea typeface="HGP創英角ｺﾞｼｯｸUB" panose="020B0900000000000000" pitchFamily="50" charset="-128"/>
              </a:rPr>
              <a:t>2006</a:t>
            </a:r>
            <a:r>
              <a:rPr lang="ja-JP" altLang="en-US" sz="1600" kern="0">
                <a:latin typeface="HGP創英角ｺﾞｼｯｸUB" panose="020B0900000000000000" pitchFamily="50" charset="-128"/>
                <a:ea typeface="HGP創英角ｺﾞｼｯｸUB" panose="020B0900000000000000" pitchFamily="50" charset="-128"/>
              </a:rPr>
              <a:t>年 </a:t>
            </a:r>
            <a:r>
              <a:rPr lang="en-US" altLang="ja-JP" sz="1600" kern="0">
                <a:latin typeface="HGP創英角ｺﾞｼｯｸUB" panose="020B0900000000000000" pitchFamily="50" charset="-128"/>
                <a:ea typeface="HGP創英角ｺﾞｼｯｸUB" panose="020B0900000000000000" pitchFamily="50" charset="-128"/>
              </a:rPr>
              <a:t>2011</a:t>
            </a:r>
            <a:r>
              <a:rPr lang="ja-JP" altLang="en-US" sz="1600" kern="0">
                <a:latin typeface="HGP創英角ｺﾞｼｯｸUB" panose="020B0900000000000000" pitchFamily="50" charset="-128"/>
                <a:ea typeface="HGP創英角ｺﾞｼｯｸUB" panose="020B0900000000000000" pitchFamily="50" charset="-128"/>
              </a:rPr>
              <a:t>年に改訂（第</a:t>
            </a:r>
            <a:r>
              <a:rPr lang="en-US" altLang="ja-JP" sz="1600" kern="0">
                <a:latin typeface="HGP創英角ｺﾞｼｯｸUB" panose="020B0900000000000000" pitchFamily="50" charset="-128"/>
                <a:ea typeface="HGP創英角ｺﾞｼｯｸUB" panose="020B0900000000000000" pitchFamily="50" charset="-128"/>
              </a:rPr>
              <a:t>2</a:t>
            </a:r>
            <a:r>
              <a:rPr lang="ja-JP" altLang="en-US" sz="1600" kern="0">
                <a:latin typeface="HGP創英角ｺﾞｼｯｸUB" panose="020B0900000000000000" pitchFamily="50" charset="-128"/>
                <a:ea typeface="HGP創英角ｺﾞｼｯｸUB" panose="020B0900000000000000" pitchFamily="50" charset="-128"/>
              </a:rPr>
              <a:t>版）</a:t>
            </a:r>
            <a:endParaRPr lang="ja-JP" altLang="en-US" b="1" kern="0">
              <a:latin typeface="HGP創英角ｺﾞｼｯｸUB" panose="020B0900000000000000" pitchFamily="50" charset="-128"/>
              <a:ea typeface="HGP創英角ｺﾞｼｯｸUB" panose="020B0900000000000000" pitchFamily="50" charset="-128"/>
            </a:endParaRPr>
          </a:p>
          <a:p>
            <a:pPr eaLnBrk="1" hangingPunct="1">
              <a:buFont typeface="Wingdings" panose="05000000000000000000" pitchFamily="2" charset="2"/>
              <a:buChar char="Ø"/>
            </a:pPr>
            <a:r>
              <a:rPr lang="ja-JP" altLang="en-US" sz="1600" kern="0">
                <a:latin typeface="HGP創英角ｺﾞｼｯｸUB" panose="020B0900000000000000" pitchFamily="50" charset="-128"/>
                <a:ea typeface="HGP創英角ｺﾞｼｯｸUB" panose="020B0900000000000000" pitchFamily="50" charset="-128"/>
              </a:rPr>
              <a:t>コマツウェイの教育・浸透を通じて、全社員の改善能力を向上させ、全世界のコマツグループの社員や組織を活性化する（グローバルな人材育成）</a:t>
            </a:r>
          </a:p>
        </p:txBody>
      </p:sp>
      <p:sp>
        <p:nvSpPr>
          <p:cNvPr id="289805" name="Text Box 13"/>
          <p:cNvSpPr txBox="1">
            <a:spLocks noChangeArrowheads="1"/>
          </p:cNvSpPr>
          <p:nvPr/>
        </p:nvSpPr>
        <p:spPr bwMode="auto">
          <a:xfrm>
            <a:off x="2063751" y="4162426"/>
            <a:ext cx="4392613" cy="366713"/>
          </a:xfrm>
          <a:prstGeom prst="rect">
            <a:avLst/>
          </a:prstGeom>
          <a:noFill/>
          <a:ln w="9525">
            <a:noFill/>
            <a:miter lim="800000"/>
            <a:headEnd/>
            <a:tailEnd/>
          </a:ln>
          <a:effectLst/>
        </p:spPr>
        <p:txBody>
          <a:bodyPr>
            <a:spAutoFit/>
          </a:bodyPr>
          <a:lstStyle>
            <a:lvl1pPr eaLnBrk="0" hangingPunct="0">
              <a:defRPr kumimoji="1">
                <a:solidFill>
                  <a:schemeClr val="tx1"/>
                </a:solidFill>
                <a:latin typeface="Arial" charset="0"/>
                <a:ea typeface="ＭＳ Ｐゴシック" pitchFamily="50" charset="-128"/>
              </a:defRPr>
            </a:lvl1pPr>
            <a:lvl2pPr marL="742950" indent="-285750" eaLnBrk="0" hangingPunct="0">
              <a:defRPr kumimoji="1">
                <a:solidFill>
                  <a:schemeClr val="tx1"/>
                </a:solidFill>
                <a:latin typeface="Arial" charset="0"/>
                <a:ea typeface="ＭＳ Ｐゴシック" pitchFamily="50" charset="-128"/>
              </a:defRPr>
            </a:lvl2pPr>
            <a:lvl3pPr marL="1143000" indent="-228600" eaLnBrk="0" hangingPunct="0">
              <a:defRPr kumimoji="1">
                <a:solidFill>
                  <a:schemeClr val="tx1"/>
                </a:solidFill>
                <a:latin typeface="Arial" charset="0"/>
                <a:ea typeface="ＭＳ Ｐゴシック" pitchFamily="50" charset="-128"/>
              </a:defRPr>
            </a:lvl3pPr>
            <a:lvl4pPr marL="1600200" indent="-228600" eaLnBrk="0" hangingPunct="0">
              <a:defRPr kumimoji="1">
                <a:solidFill>
                  <a:schemeClr val="tx1"/>
                </a:solidFill>
                <a:latin typeface="Arial" charset="0"/>
                <a:ea typeface="ＭＳ Ｐゴシック" pitchFamily="50" charset="-128"/>
              </a:defRPr>
            </a:lvl4pPr>
            <a:lvl5pPr marL="2057400" indent="-228600" eaLnBrk="0" hangingPunct="0">
              <a:defRPr kumimoji="1">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pitchFamily="50" charset="-128"/>
              </a:defRPr>
            </a:lvl9pPr>
          </a:lstStyle>
          <a:p>
            <a:pPr eaLnBrk="1" hangingPunct="1">
              <a:spcBef>
                <a:spcPct val="50000"/>
              </a:spcBef>
              <a:defRPr/>
            </a:pPr>
            <a:r>
              <a:rPr lang="ja-JP" altLang="en-US" i="1" kern="0">
                <a:effectLst>
                  <a:outerShdw blurRad="38100" dist="38100" dir="2700000" algn="tl">
                    <a:srgbClr val="C0C0C0"/>
                  </a:outerShdw>
                </a:effectLst>
                <a:latin typeface="HGP創英角ｺﾞｼｯｸUB" pitchFamily="50" charset="-128"/>
                <a:ea typeface="HGP創英角ｺﾞｼｯｸUB" pitchFamily="50" charset="-128"/>
              </a:rPr>
              <a:t>モノ作り</a:t>
            </a:r>
            <a:r>
              <a:rPr lang="ja-JP" altLang="en-US" kern="0">
                <a:latin typeface="HGP創英角ｺﾞｼｯｸUB" pitchFamily="50" charset="-128"/>
                <a:ea typeface="HGP創英角ｺﾞｼｯｸUB" pitchFamily="50" charset="-128"/>
              </a:rPr>
              <a:t> の</a:t>
            </a:r>
            <a:r>
              <a:rPr lang="en-US" altLang="ja-JP" i="1" kern="0">
                <a:effectLst>
                  <a:outerShdw blurRad="38100" dist="38100" dir="2700000" algn="tl">
                    <a:srgbClr val="C0C0C0"/>
                  </a:outerShdw>
                </a:effectLst>
                <a:latin typeface="HGP創英角ｺﾞｼｯｸUB" pitchFamily="50" charset="-128"/>
                <a:ea typeface="HGP創英角ｺﾞｼｯｸUB" pitchFamily="50" charset="-128"/>
              </a:rPr>
              <a:t>Seven Ways of Komatsu</a:t>
            </a:r>
            <a:r>
              <a:rPr lang="ja-JP" altLang="en-US" i="1" kern="0">
                <a:effectLst>
                  <a:outerShdw blurRad="38100" dist="38100" dir="2700000" algn="tl">
                    <a:srgbClr val="C0C0C0"/>
                  </a:outerShdw>
                </a:effectLst>
                <a:latin typeface="HGP創英角ｺﾞｼｯｸUB" pitchFamily="50" charset="-128"/>
                <a:ea typeface="HGP創英角ｺﾞｼｯｸUB" pitchFamily="50" charset="-128"/>
              </a:rPr>
              <a:t>　</a:t>
            </a:r>
            <a:endParaRPr lang="ja-JP" altLang="en-US" kern="0">
              <a:latin typeface="HGP創英角ｺﾞｼｯｸUB" pitchFamily="50" charset="-128"/>
              <a:ea typeface="HGP創英角ｺﾞｼｯｸUB" pitchFamily="50" charset="-128"/>
            </a:endParaRPr>
          </a:p>
        </p:txBody>
      </p:sp>
      <p:sp>
        <p:nvSpPr>
          <p:cNvPr id="11278" name="Text Box 14"/>
          <p:cNvSpPr txBox="1">
            <a:spLocks noChangeArrowheads="1"/>
          </p:cNvSpPr>
          <p:nvPr/>
        </p:nvSpPr>
        <p:spPr bwMode="auto">
          <a:xfrm>
            <a:off x="1741488" y="6232526"/>
            <a:ext cx="89265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en-US" altLang="ja-JP" sz="1600" kern="0">
                <a:latin typeface="HGP創英角ｺﾞｼｯｸUB" panose="020B0900000000000000" pitchFamily="50" charset="-128"/>
                <a:ea typeface="HGP創英角ｺﾞｼｯｸUB" panose="020B0900000000000000" pitchFamily="50" charset="-128"/>
              </a:rPr>
              <a:t>※</a:t>
            </a:r>
            <a:r>
              <a:rPr lang="ja-JP" altLang="en-US" sz="1600" kern="0">
                <a:latin typeface="HGP創英角ｺﾞｼｯｸUB" panose="020B0900000000000000" pitchFamily="50" charset="-128"/>
                <a:ea typeface="HGP創英角ｺﾞｼｯｸUB" panose="020B0900000000000000" pitchFamily="50" charset="-128"/>
              </a:rPr>
              <a:t>コマツのモノ作り：「開発、生産、販売、サービス、管理部門などの社内部門と協力企業や代理店などバリュ－チェーンを構成するすべての部門・パートナーが一体となって行う活動</a:t>
            </a:r>
          </a:p>
        </p:txBody>
      </p:sp>
      <p:sp>
        <p:nvSpPr>
          <p:cNvPr id="11279" name="Text Box 15"/>
          <p:cNvSpPr txBox="1">
            <a:spLocks noChangeArrowheads="1"/>
          </p:cNvSpPr>
          <p:nvPr/>
        </p:nvSpPr>
        <p:spPr bwMode="auto">
          <a:xfrm>
            <a:off x="1703389" y="5881689"/>
            <a:ext cx="540067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en-US" altLang="ja-JP" sz="2200" kern="0">
                <a:latin typeface="HGP創英角ｺﾞｼｯｸUB" panose="020B0900000000000000" pitchFamily="50" charset="-128"/>
                <a:ea typeface="HGP創英角ｺﾞｼｯｸUB" panose="020B0900000000000000" pitchFamily="50" charset="-128"/>
              </a:rPr>
              <a:t>3.</a:t>
            </a:r>
            <a:r>
              <a:rPr lang="ja-JP" altLang="en-US" sz="2200" kern="0">
                <a:latin typeface="HGP創英角ｺﾞｼｯｸUB" panose="020B0900000000000000" pitchFamily="50" charset="-128"/>
                <a:ea typeface="HGP創英角ｺﾞｼｯｸUB" panose="020B0900000000000000" pitchFamily="50" charset="-128"/>
              </a:rPr>
              <a:t>ﾌﾞﾗﾝﾄﾞﾏﾈｼﾞﾒﾝﾄ編</a:t>
            </a:r>
            <a:endParaRPr lang="ja-JP" altLang="en-US" sz="2000" kern="0">
              <a:latin typeface="HGP創英角ｺﾞｼｯｸUB" panose="020B0900000000000000" pitchFamily="50" charset="-128"/>
              <a:ea typeface="HGP創英角ｺﾞｼｯｸUB" panose="020B0900000000000000" pitchFamily="50" charset="-128"/>
            </a:endParaRPr>
          </a:p>
        </p:txBody>
      </p:sp>
      <p:pic>
        <p:nvPicPr>
          <p:cNvPr id="112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751" y="981075"/>
            <a:ext cx="1546225"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81" name="Text Box 41"/>
          <p:cNvSpPr txBox="1">
            <a:spLocks noChangeArrowheads="1"/>
          </p:cNvSpPr>
          <p:nvPr/>
        </p:nvSpPr>
        <p:spPr bwMode="auto">
          <a:xfrm>
            <a:off x="9145681" y="2997201"/>
            <a:ext cx="142539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1400" kern="0">
                <a:latin typeface="HGP創英角ｺﾞｼｯｸUB" panose="020B0900000000000000" pitchFamily="50" charset="-128"/>
                <a:ea typeface="HGP創英角ｺﾞｼｯｸUB" panose="020B0900000000000000" pitchFamily="50" charset="-128"/>
              </a:rPr>
              <a:t>コマツウェイ冊子</a:t>
            </a:r>
            <a:endParaRPr lang="en-US" altLang="ja-JP" sz="1400" kern="0">
              <a:latin typeface="HGP創英角ｺﾞｼｯｸUB" panose="020B0900000000000000" pitchFamily="50" charset="-128"/>
              <a:ea typeface="HGP創英角ｺﾞｼｯｸUB" panose="020B0900000000000000" pitchFamily="50" charset="-128"/>
            </a:endParaRPr>
          </a:p>
          <a:p>
            <a:pPr algn="ctr" eaLnBrk="1" hangingPunct="1"/>
            <a:r>
              <a:rPr lang="ja-JP" altLang="en-US" sz="1200" kern="0">
                <a:latin typeface="HGP創英角ｺﾞｼｯｸUB" panose="020B0900000000000000" pitchFamily="50" charset="-128"/>
                <a:ea typeface="HGP創英角ｺﾞｼｯｸUB" panose="020B0900000000000000" pitchFamily="50" charset="-128"/>
              </a:rPr>
              <a:t>改訂版（２０１１年）</a:t>
            </a:r>
            <a:endParaRPr lang="en-US" altLang="ja-JP" sz="1200" kern="0">
              <a:latin typeface="HGP創英角ｺﾞｼｯｸUB" panose="020B0900000000000000" pitchFamily="50" charset="-128"/>
              <a:ea typeface="HGP創英角ｺﾞｼｯｸUB" panose="020B0900000000000000" pitchFamily="50" charset="-128"/>
            </a:endParaRPr>
          </a:p>
        </p:txBody>
      </p:sp>
    </p:spTree>
    <p:extLst>
      <p:ext uri="{BB962C8B-B14F-4D97-AF65-F5344CB8AC3E}">
        <p14:creationId xmlns:p14="http://schemas.microsoft.com/office/powerpoint/2010/main" val="336543206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ChangeArrowheads="1"/>
          </p:cNvSpPr>
          <p:nvPr/>
        </p:nvSpPr>
        <p:spPr bwMode="auto">
          <a:xfrm flipV="1">
            <a:off x="2568576" y="2708276"/>
            <a:ext cx="1800225" cy="12239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819 w 21600"/>
              <a:gd name="T13" fmla="*/ 3819 h 21600"/>
              <a:gd name="T14" fmla="*/ 17781 w 21600"/>
              <a:gd name="T15" fmla="*/ 17781 h 21600"/>
            </a:gdLst>
            <a:ahLst/>
            <a:cxnLst>
              <a:cxn ang="T8">
                <a:pos x="T0" y="T1"/>
              </a:cxn>
              <a:cxn ang="T9">
                <a:pos x="T2" y="T3"/>
              </a:cxn>
              <a:cxn ang="T10">
                <a:pos x="T4" y="T5"/>
              </a:cxn>
              <a:cxn ang="T11">
                <a:pos x="T6" y="T7"/>
              </a:cxn>
            </a:cxnLst>
            <a:rect l="T12" t="T13" r="T14" b="T15"/>
            <a:pathLst>
              <a:path w="21600" h="21600">
                <a:moveTo>
                  <a:pt x="0" y="0"/>
                </a:moveTo>
                <a:lnTo>
                  <a:pt x="4038" y="21600"/>
                </a:lnTo>
                <a:lnTo>
                  <a:pt x="17562" y="21600"/>
                </a:lnTo>
                <a:lnTo>
                  <a:pt x="21600" y="0"/>
                </a:lnTo>
                <a:lnTo>
                  <a:pt x="0" y="0"/>
                </a:lnTo>
                <a:close/>
              </a:path>
            </a:pathLst>
          </a:custGeom>
          <a:solidFill>
            <a:srgbClr val="00EE6C"/>
          </a:solidFill>
          <a:ln>
            <a:noFill/>
          </a:ln>
          <a:effectLst>
            <a:outerShdw dist="35921" dir="2700000" algn="ctr" rotWithShape="0">
              <a:schemeClr val="accent2">
                <a:alpha val="50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kumimoji="0" lang="ja-JP" altLang="en-US" kern="0">
              <a:solidFill>
                <a:sysClr val="windowText" lastClr="000000"/>
              </a:solidFill>
            </a:endParaRPr>
          </a:p>
        </p:txBody>
      </p:sp>
      <p:sp>
        <p:nvSpPr>
          <p:cNvPr id="12291" name="右矢印 37"/>
          <p:cNvSpPr>
            <a:spLocks noChangeArrowheads="1"/>
          </p:cNvSpPr>
          <p:nvPr/>
        </p:nvSpPr>
        <p:spPr bwMode="auto">
          <a:xfrm>
            <a:off x="4340226" y="892175"/>
            <a:ext cx="1281113" cy="285750"/>
          </a:xfrm>
          <a:prstGeom prst="rightArrow">
            <a:avLst>
              <a:gd name="adj1" fmla="val 50000"/>
              <a:gd name="adj2" fmla="val 56104"/>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292" name="右矢印 40"/>
          <p:cNvSpPr>
            <a:spLocks noChangeArrowheads="1"/>
          </p:cNvSpPr>
          <p:nvPr/>
        </p:nvSpPr>
        <p:spPr bwMode="auto">
          <a:xfrm>
            <a:off x="4440238" y="1412875"/>
            <a:ext cx="1181100" cy="285750"/>
          </a:xfrm>
          <a:prstGeom prst="rightArrow">
            <a:avLst>
              <a:gd name="adj1" fmla="val 57778"/>
              <a:gd name="adj2" fmla="val 59436"/>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293" name="テキスト ボックス 44"/>
          <p:cNvSpPr txBox="1">
            <a:spLocks noChangeArrowheads="1"/>
          </p:cNvSpPr>
          <p:nvPr/>
        </p:nvSpPr>
        <p:spPr bwMode="auto">
          <a:xfrm>
            <a:off x="5884864" y="692150"/>
            <a:ext cx="4675187" cy="5842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2700" dir="8100000" sy="-23000" kx="800382" algn="br" rotWithShape="0">
                    <a:srgbClr val="7F7F7F">
                      <a:alpha val="20000"/>
                    </a:srgbClr>
                  </a:outerShdw>
                </a:effectLst>
              </a14:hiddenEffects>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kern="0">
                <a:solidFill>
                  <a:srgbClr val="FF0000"/>
                </a:solidFill>
                <a:latin typeface="HGP創英角ｺﾞｼｯｸUB" panose="020B0900000000000000" pitchFamily="50" charset="-128"/>
                <a:ea typeface="HGP創英角ｺﾞｼｯｸUB" panose="020B0900000000000000" pitchFamily="50" charset="-128"/>
              </a:rPr>
              <a:t>「品質と信頼性」</a:t>
            </a:r>
            <a:r>
              <a:rPr lang="ja-JP" altLang="en-US" sz="1600" kern="0">
                <a:latin typeface="HGP創英角ｺﾞｼｯｸUB" panose="020B0900000000000000" pitchFamily="50" charset="-128"/>
                <a:ea typeface="HGP創英角ｺﾞｼｯｸUB" panose="020B0900000000000000" pitchFamily="50" charset="-128"/>
              </a:rPr>
              <a:t>を追求し、お客様に喜んで頂ける商品・サービスを提供し</a:t>
            </a:r>
            <a:r>
              <a:rPr lang="ja-JP" altLang="en-US" sz="1600" kern="0">
                <a:solidFill>
                  <a:srgbClr val="FF0000"/>
                </a:solidFill>
                <a:latin typeface="HGP創英角ｺﾞｼｯｸUB" panose="020B0900000000000000" pitchFamily="50" charset="-128"/>
                <a:ea typeface="HGP創英角ｺﾞｼｯｸUB" panose="020B0900000000000000" pitchFamily="50" charset="-128"/>
              </a:rPr>
              <a:t>、「企業価値を最大化」</a:t>
            </a:r>
            <a:r>
              <a:rPr lang="ja-JP" altLang="en-US" sz="1600" kern="0">
                <a:latin typeface="HGP創英角ｺﾞｼｯｸUB" panose="020B0900000000000000" pitchFamily="50" charset="-128"/>
                <a:ea typeface="HGP創英角ｺﾞｼｯｸUB" panose="020B0900000000000000" pitchFamily="50" charset="-128"/>
              </a:rPr>
              <a:t>する。</a:t>
            </a:r>
          </a:p>
        </p:txBody>
      </p:sp>
      <p:sp>
        <p:nvSpPr>
          <p:cNvPr id="12294" name="テキスト ボックス 45"/>
          <p:cNvSpPr txBox="1">
            <a:spLocks noChangeArrowheads="1"/>
          </p:cNvSpPr>
          <p:nvPr/>
        </p:nvSpPr>
        <p:spPr bwMode="auto">
          <a:xfrm>
            <a:off x="5884864" y="1341439"/>
            <a:ext cx="4675187" cy="30797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kern="0">
                <a:latin typeface="HGP創英角ｺﾞｼｯｸUB" panose="020B0900000000000000" pitchFamily="50" charset="-128"/>
                <a:ea typeface="HGP創英角ｺﾞｼｯｸUB" panose="020B0900000000000000" pitchFamily="50" charset="-128"/>
              </a:rPr>
              <a:t>建設・鉱山機械、産業機械の分野</a:t>
            </a:r>
          </a:p>
        </p:txBody>
      </p:sp>
      <p:sp>
        <p:nvSpPr>
          <p:cNvPr id="12295" name="テキスト ボックス 47"/>
          <p:cNvSpPr txBox="1">
            <a:spLocks noChangeArrowheads="1"/>
          </p:cNvSpPr>
          <p:nvPr/>
        </p:nvSpPr>
        <p:spPr bwMode="auto">
          <a:xfrm>
            <a:off x="5880100" y="1700214"/>
            <a:ext cx="4679950" cy="98583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kern="0">
                <a:latin typeface="HGP創英角ｺﾞｼｯｸUB" panose="020B0900000000000000" pitchFamily="50" charset="-128"/>
                <a:ea typeface="HGP創英角ｺﾞｼｯｸUB" panose="020B0900000000000000" pitchFamily="50" charset="-128"/>
              </a:rPr>
              <a:t>中期経営計画　</a:t>
            </a:r>
            <a:r>
              <a:rPr lang="en-US" altLang="ja-JP" sz="1400" kern="0">
                <a:latin typeface="HGP創英角ｺﾞｼｯｸUB" panose="020B0900000000000000" pitchFamily="50" charset="-128"/>
                <a:ea typeface="HGP創英角ｺﾞｼｯｸUB" panose="020B0900000000000000" pitchFamily="50" charset="-128"/>
              </a:rPr>
              <a:t>Together We Innovate Gemba Worldwide</a:t>
            </a:r>
          </a:p>
          <a:p>
            <a:pPr eaLnBrk="1" hangingPunct="1"/>
            <a:r>
              <a:rPr lang="ja-JP" altLang="en-US" sz="1400" kern="0">
                <a:latin typeface="HGP創英角ｺﾞｼｯｸUB" panose="020B0900000000000000" pitchFamily="50" charset="-128"/>
                <a:ea typeface="HGP創英角ｺﾞｼｯｸUB" panose="020B0900000000000000" pitchFamily="50" charset="-128"/>
              </a:rPr>
              <a:t>（１）イノベーションによる成長戦略</a:t>
            </a:r>
            <a:endParaRPr lang="en-US" altLang="ja-JP" sz="1400" kern="0">
              <a:latin typeface="HGP創英角ｺﾞｼｯｸUB" panose="020B0900000000000000" pitchFamily="50" charset="-128"/>
              <a:ea typeface="HGP創英角ｺﾞｼｯｸUB" panose="020B0900000000000000" pitchFamily="50" charset="-128"/>
            </a:endParaRPr>
          </a:p>
          <a:p>
            <a:pPr eaLnBrk="1" hangingPunct="1"/>
            <a:r>
              <a:rPr lang="ja-JP" altLang="en-US" sz="1400" kern="0">
                <a:latin typeface="HGP創英角ｺﾞｼｯｸUB" panose="020B0900000000000000" pitchFamily="50" charset="-128"/>
                <a:ea typeface="HGP創英角ｺﾞｼｯｸUB" panose="020B0900000000000000" pitchFamily="50" charset="-128"/>
              </a:rPr>
              <a:t>（２）既存事業の成長戦略</a:t>
            </a:r>
            <a:endParaRPr lang="en-US" altLang="ja-JP" sz="1400" kern="0">
              <a:latin typeface="HGP創英角ｺﾞｼｯｸUB" panose="020B0900000000000000" pitchFamily="50" charset="-128"/>
              <a:ea typeface="HGP創英角ｺﾞｼｯｸUB" panose="020B0900000000000000" pitchFamily="50" charset="-128"/>
            </a:endParaRPr>
          </a:p>
          <a:p>
            <a:pPr eaLnBrk="1" hangingPunct="1"/>
            <a:r>
              <a:rPr lang="ja-JP" altLang="en-US" sz="1400" kern="0">
                <a:latin typeface="HGP創英角ｺﾞｼｯｸUB" panose="020B0900000000000000" pitchFamily="50" charset="-128"/>
                <a:ea typeface="HGP創英角ｺﾞｼｯｸUB" panose="020B0900000000000000" pitchFamily="50" charset="-128"/>
              </a:rPr>
              <a:t>（３）土台強化のための構造改革　</a:t>
            </a:r>
          </a:p>
        </p:txBody>
      </p:sp>
      <p:sp>
        <p:nvSpPr>
          <p:cNvPr id="12296" name="テキスト ボックス 48"/>
          <p:cNvSpPr txBox="1">
            <a:spLocks noChangeArrowheads="1"/>
          </p:cNvSpPr>
          <p:nvPr/>
        </p:nvSpPr>
        <p:spPr bwMode="auto">
          <a:xfrm>
            <a:off x="5880100" y="2759075"/>
            <a:ext cx="4679950" cy="1030288"/>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87313" indent="-873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kern="0">
                <a:latin typeface="HGP創英角ｺﾞｼｯｸUB" panose="020B0900000000000000" pitchFamily="50" charset="-128"/>
                <a:ea typeface="HGP創英角ｺﾞｼｯｸUB" panose="020B0900000000000000" pitchFamily="50" charset="-128"/>
              </a:rPr>
              <a:t>脈々と受け継がれる価値観・心構え・行動基準</a:t>
            </a:r>
          </a:p>
          <a:p>
            <a:pPr eaLnBrk="1" hangingPunct="1"/>
            <a:r>
              <a:rPr lang="ja-JP" altLang="en-US" sz="1400" kern="0">
                <a:latin typeface="HGP創英角ｺﾞｼｯｸUB" panose="020B0900000000000000" pitchFamily="50" charset="-128"/>
                <a:ea typeface="HGP創英角ｺﾞｼｯｸUB" panose="020B0900000000000000" pitchFamily="50" charset="-128"/>
              </a:rPr>
              <a:t>・ </a:t>
            </a:r>
            <a:r>
              <a:rPr lang="ja-JP" altLang="en-US" sz="1400" b="1" kern="0">
                <a:solidFill>
                  <a:srgbClr val="FF0000"/>
                </a:solidFill>
                <a:latin typeface="HGP創英角ｺﾞｼｯｸUB" panose="020B0900000000000000" pitchFamily="50" charset="-128"/>
                <a:ea typeface="HGP創英角ｺﾞｼｯｸUB" panose="020B0900000000000000" pitchFamily="50" charset="-128"/>
              </a:rPr>
              <a:t>コーポレートガバナンス</a:t>
            </a:r>
            <a:r>
              <a:rPr lang="ja-JP" altLang="en-US" sz="1400" kern="0">
                <a:latin typeface="HGP創英角ｺﾞｼｯｸUB" panose="020B0900000000000000" pitchFamily="50" charset="-128"/>
                <a:ea typeface="HGP創英角ｺﾞｼｯｸUB" panose="020B0900000000000000" pitchFamily="50" charset="-128"/>
              </a:rPr>
              <a:t>の充実（トップマネジメント編）</a:t>
            </a:r>
          </a:p>
          <a:p>
            <a:pPr eaLnBrk="1" hangingPunct="1"/>
            <a:r>
              <a:rPr lang="ja-JP" altLang="en-US" sz="1400" kern="0">
                <a:latin typeface="HGP創英角ｺﾞｼｯｸUB" panose="020B0900000000000000" pitchFamily="50" charset="-128"/>
                <a:ea typeface="HGP創英角ｺﾞｼｯｸUB" panose="020B0900000000000000" pitchFamily="50" charset="-128"/>
              </a:rPr>
              <a:t>・ グローバルベースの人材育成の強化</a:t>
            </a:r>
          </a:p>
          <a:p>
            <a:pPr eaLnBrk="1" hangingPunct="1"/>
            <a:r>
              <a:rPr lang="ja-JP" altLang="en-US" sz="1400" kern="0">
                <a:latin typeface="HGP創英角ｺﾞｼｯｸUB" panose="020B0900000000000000" pitchFamily="50" charset="-128"/>
                <a:ea typeface="HGP創英角ｺﾞｼｯｸUB" panose="020B0900000000000000" pitchFamily="50" charset="-128"/>
              </a:rPr>
              <a:t>・ 社員一人ひとりの現場力を伸ばし持続的な成長をめざす</a:t>
            </a:r>
          </a:p>
        </p:txBody>
      </p:sp>
      <p:sp>
        <p:nvSpPr>
          <p:cNvPr id="12297" name="テキスト ボックス 32"/>
          <p:cNvSpPr txBox="1">
            <a:spLocks noChangeArrowheads="1"/>
          </p:cNvSpPr>
          <p:nvPr/>
        </p:nvSpPr>
        <p:spPr bwMode="auto">
          <a:xfrm>
            <a:off x="5880100" y="3860801"/>
            <a:ext cx="4679950" cy="74771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87313" indent="-87313"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kern="0">
                <a:solidFill>
                  <a:srgbClr val="FF0000"/>
                </a:solidFill>
                <a:latin typeface="HGP創英角ｺﾞｼｯｸUB" panose="020B0900000000000000" pitchFamily="50" charset="-128"/>
                <a:ea typeface="HGP創英角ｺﾞｼｯｸUB" panose="020B0900000000000000" pitchFamily="50" charset="-128"/>
              </a:rPr>
              <a:t>コマツの行動基準</a:t>
            </a:r>
          </a:p>
          <a:p>
            <a:pPr eaLnBrk="1" hangingPunct="1"/>
            <a:r>
              <a:rPr lang="ja-JP" altLang="en-US" sz="1200" kern="0">
                <a:latin typeface="HGP創英角ｺﾞｼｯｸUB" panose="020B0900000000000000" pitchFamily="50" charset="-128"/>
                <a:ea typeface="HGP創英角ｺﾞｼｯｸUB" panose="020B0900000000000000" pitchFamily="50" charset="-128"/>
              </a:rPr>
              <a:t>・ </a:t>
            </a:r>
            <a:r>
              <a:rPr lang="ja-JP" altLang="en-US" sz="1400" kern="0">
                <a:solidFill>
                  <a:srgbClr val="FF0000"/>
                </a:solidFill>
                <a:latin typeface="HGP創英角ｺﾞｼｯｸUB" panose="020B0900000000000000" pitchFamily="50" charset="-128"/>
                <a:ea typeface="HGP創英角ｺﾞｼｯｸUB" panose="020B0900000000000000" pitchFamily="50" charset="-128"/>
              </a:rPr>
              <a:t>ビジネス社会</a:t>
            </a:r>
            <a:r>
              <a:rPr lang="ja-JP" altLang="en-US" sz="1400" kern="0">
                <a:latin typeface="HGP創英角ｺﾞｼｯｸUB" panose="020B0900000000000000" pitchFamily="50" charset="-128"/>
                <a:ea typeface="HGP創英角ｺﾞｼｯｸUB" panose="020B0900000000000000" pitchFamily="50" charset="-128"/>
              </a:rPr>
              <a:t>において経営者、社員が守るべきルール</a:t>
            </a:r>
          </a:p>
          <a:p>
            <a:pPr eaLnBrk="1" hangingPunct="1">
              <a:lnSpc>
                <a:spcPct val="90000"/>
              </a:lnSpc>
            </a:pPr>
            <a:r>
              <a:rPr lang="ja-JP" altLang="en-US" sz="1400" kern="0">
                <a:latin typeface="HGP創英角ｺﾞｼｯｸUB" panose="020B0900000000000000" pitchFamily="50" charset="-128"/>
                <a:ea typeface="HGP創英角ｺﾞｼｯｸUB" panose="020B0900000000000000" pitchFamily="50" charset="-128"/>
              </a:rPr>
              <a:t>・ 「責任ある企業市民」としての宣言　　</a:t>
            </a:r>
          </a:p>
        </p:txBody>
      </p:sp>
      <p:sp>
        <p:nvSpPr>
          <p:cNvPr id="12298" name="テキスト ボックス 45"/>
          <p:cNvSpPr txBox="1">
            <a:spLocks noChangeArrowheads="1"/>
          </p:cNvSpPr>
          <p:nvPr/>
        </p:nvSpPr>
        <p:spPr bwMode="auto">
          <a:xfrm>
            <a:off x="5868989" y="4672014"/>
            <a:ext cx="4681537" cy="73818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400" kern="0">
                <a:latin typeface="HGP創英角ｺﾞｼｯｸUB" panose="020B0900000000000000" pitchFamily="50" charset="-128"/>
                <a:ea typeface="HGP創英角ｺﾞｼｯｸUB" panose="020B0900000000000000" pitchFamily="50" charset="-128"/>
              </a:rPr>
              <a:t>方針・原則</a:t>
            </a:r>
          </a:p>
          <a:p>
            <a:pPr eaLnBrk="1" hangingPunct="1"/>
            <a:r>
              <a:rPr lang="ja-JP" altLang="en-US" sz="1200" kern="0">
                <a:latin typeface="HGP創英角ｺﾞｼｯｸUB" panose="020B0900000000000000" pitchFamily="50" charset="-128"/>
                <a:ea typeface="HGP創英角ｺﾞｼｯｸUB" panose="020B0900000000000000" pitchFamily="50" charset="-128"/>
              </a:rPr>
              <a:t>・地球環境基本方針・</a:t>
            </a:r>
            <a:r>
              <a:rPr lang="ja-JP" altLang="en-US" sz="1600" kern="0">
                <a:solidFill>
                  <a:srgbClr val="FF0000"/>
                </a:solidFill>
                <a:latin typeface="HGP創英角ｺﾞｼｯｸUB" panose="020B0900000000000000" pitchFamily="50" charset="-128"/>
                <a:ea typeface="HGP創英角ｺﾞｼｯｸUB" panose="020B0900000000000000" pitchFamily="50" charset="-128"/>
              </a:rPr>
              <a:t>コンプライアンス５原則</a:t>
            </a:r>
          </a:p>
          <a:p>
            <a:pPr eaLnBrk="1" hangingPunct="1"/>
            <a:r>
              <a:rPr lang="ja-JP" altLang="en-US" sz="1200" kern="0">
                <a:latin typeface="HGP創英角ｺﾞｼｯｸUB" panose="020B0900000000000000" pitchFamily="50" charset="-128"/>
                <a:ea typeface="HGP創英角ｺﾞｼｯｸUB" panose="020B0900000000000000" pitchFamily="50" charset="-128"/>
              </a:rPr>
              <a:t>・社会貢献に関する５原則　等</a:t>
            </a:r>
          </a:p>
        </p:txBody>
      </p:sp>
      <p:sp>
        <p:nvSpPr>
          <p:cNvPr id="128" name="二等辺三角形 127"/>
          <p:cNvSpPr/>
          <p:nvPr/>
        </p:nvSpPr>
        <p:spPr>
          <a:xfrm>
            <a:off x="3284539" y="619126"/>
            <a:ext cx="357187" cy="657225"/>
          </a:xfrm>
          <a:prstGeom prst="triangle">
            <a:avLst/>
          </a:prstGeom>
          <a:solidFill>
            <a:srgbClr val="00EE6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ja-JP" altLang="en-US" kern="0" dirty="0">
              <a:solidFill>
                <a:sysClr val="windowText" lastClr="000000"/>
              </a:solidFill>
              <a:latin typeface="HGP創英角ｺﾞｼｯｸUB" pitchFamily="50" charset="-128"/>
              <a:ea typeface="HGP創英角ｺﾞｼｯｸUB" pitchFamily="50" charset="-128"/>
            </a:endParaRPr>
          </a:p>
        </p:txBody>
      </p:sp>
      <p:sp>
        <p:nvSpPr>
          <p:cNvPr id="12300" name="テキスト ボックス 23"/>
          <p:cNvSpPr txBox="1">
            <a:spLocks noChangeArrowheads="1"/>
          </p:cNvSpPr>
          <p:nvPr/>
        </p:nvSpPr>
        <p:spPr bwMode="auto">
          <a:xfrm>
            <a:off x="2747963" y="776289"/>
            <a:ext cx="1816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kern="0">
                <a:latin typeface="HGP創英角ｺﾞｼｯｸUB" panose="020B0900000000000000" pitchFamily="50" charset="-128"/>
                <a:ea typeface="HGP創英角ｺﾞｼｯｸUB" panose="020B0900000000000000" pitchFamily="50" charset="-128"/>
              </a:rPr>
              <a:t>経営の基本</a:t>
            </a:r>
          </a:p>
        </p:txBody>
      </p:sp>
      <p:sp>
        <p:nvSpPr>
          <p:cNvPr id="129" name="台形 128"/>
          <p:cNvSpPr/>
          <p:nvPr/>
        </p:nvSpPr>
        <p:spPr>
          <a:xfrm>
            <a:off x="3141664" y="1341438"/>
            <a:ext cx="642937" cy="563562"/>
          </a:xfrm>
          <a:prstGeom prst="trapezoid">
            <a:avLst/>
          </a:prstGeom>
          <a:solidFill>
            <a:srgbClr val="30FE0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ja-JP" altLang="en-US" kern="0" dirty="0">
              <a:solidFill>
                <a:sysClr val="windowText" lastClr="000000"/>
              </a:solidFill>
              <a:latin typeface="HGP創英角ｺﾞｼｯｸUB" pitchFamily="50" charset="-128"/>
              <a:ea typeface="HGP創英角ｺﾞｼｯｸUB" pitchFamily="50" charset="-128"/>
            </a:endParaRPr>
          </a:p>
        </p:txBody>
      </p:sp>
      <p:sp>
        <p:nvSpPr>
          <p:cNvPr id="12302" name="テキスト ボックス 24"/>
          <p:cNvSpPr txBox="1">
            <a:spLocks noChangeArrowheads="1"/>
          </p:cNvSpPr>
          <p:nvPr/>
        </p:nvSpPr>
        <p:spPr bwMode="auto">
          <a:xfrm>
            <a:off x="2887664" y="1476375"/>
            <a:ext cx="1552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kern="0">
                <a:latin typeface="HGP創英角ｺﾞｼｯｸUB" panose="020B0900000000000000" pitchFamily="50" charset="-128"/>
                <a:ea typeface="HGP創英角ｺﾞｼｯｸUB" panose="020B0900000000000000" pitchFamily="50" charset="-128"/>
              </a:rPr>
              <a:t>事業領域</a:t>
            </a:r>
          </a:p>
        </p:txBody>
      </p:sp>
      <p:sp>
        <p:nvSpPr>
          <p:cNvPr id="12303" name="テキスト ボックス 26"/>
          <p:cNvSpPr txBox="1">
            <a:spLocks noChangeArrowheads="1"/>
          </p:cNvSpPr>
          <p:nvPr/>
        </p:nvSpPr>
        <p:spPr bwMode="auto">
          <a:xfrm>
            <a:off x="2713039" y="3103564"/>
            <a:ext cx="1501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kern="0">
                <a:latin typeface="HGP創英角ｺﾞｼｯｸUB" panose="020B0900000000000000" pitchFamily="50" charset="-128"/>
                <a:ea typeface="HGP創英角ｺﾞｼｯｸUB" panose="020B0900000000000000" pitchFamily="50" charset="-128"/>
              </a:rPr>
              <a:t>コマツウェイ</a:t>
            </a:r>
          </a:p>
        </p:txBody>
      </p:sp>
      <p:sp>
        <p:nvSpPr>
          <p:cNvPr id="12304" name="AutoShape 17"/>
          <p:cNvSpPr>
            <a:spLocks noChangeArrowheads="1"/>
          </p:cNvSpPr>
          <p:nvPr/>
        </p:nvSpPr>
        <p:spPr bwMode="auto">
          <a:xfrm flipV="1">
            <a:off x="1919288" y="4005263"/>
            <a:ext cx="3097212" cy="2303462"/>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948 w 21600"/>
              <a:gd name="T13" fmla="*/ 3948 h 21600"/>
              <a:gd name="T14" fmla="*/ 17652 w 21600"/>
              <a:gd name="T15" fmla="*/ 17652 h 21600"/>
            </a:gdLst>
            <a:ahLst/>
            <a:cxnLst>
              <a:cxn ang="T8">
                <a:pos x="T0" y="T1"/>
              </a:cxn>
              <a:cxn ang="T9">
                <a:pos x="T2" y="T3"/>
              </a:cxn>
              <a:cxn ang="T10">
                <a:pos x="T4" y="T5"/>
              </a:cxn>
              <a:cxn ang="T11">
                <a:pos x="T6" y="T7"/>
              </a:cxn>
            </a:cxnLst>
            <a:rect l="T12" t="T13" r="T14" b="T15"/>
            <a:pathLst>
              <a:path w="21600" h="21600">
                <a:moveTo>
                  <a:pt x="0" y="0"/>
                </a:moveTo>
                <a:lnTo>
                  <a:pt x="4295" y="21600"/>
                </a:lnTo>
                <a:lnTo>
                  <a:pt x="17305" y="21600"/>
                </a:lnTo>
                <a:lnTo>
                  <a:pt x="21600" y="0"/>
                </a:lnTo>
                <a:lnTo>
                  <a:pt x="0" y="0"/>
                </a:lnTo>
                <a:close/>
              </a:path>
            </a:pathLst>
          </a:custGeom>
          <a:solidFill>
            <a:srgbClr val="00EE6C"/>
          </a:solidFill>
          <a:ln>
            <a:noFill/>
          </a:ln>
          <a:effectLst>
            <a:outerShdw dist="35921" dir="2700000" algn="ctr" rotWithShape="0">
              <a:schemeClr val="accent2">
                <a:alpha val="50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kumimoji="0" lang="ja-JP" altLang="en-US" kern="0">
              <a:solidFill>
                <a:sysClr val="windowText" lastClr="000000"/>
              </a:solidFill>
            </a:endParaRPr>
          </a:p>
        </p:txBody>
      </p:sp>
      <p:sp>
        <p:nvSpPr>
          <p:cNvPr id="12305" name="テキスト ボックス 27"/>
          <p:cNvSpPr txBox="1">
            <a:spLocks noChangeArrowheads="1"/>
          </p:cNvSpPr>
          <p:nvPr/>
        </p:nvSpPr>
        <p:spPr bwMode="auto">
          <a:xfrm>
            <a:off x="2424114" y="4975226"/>
            <a:ext cx="21605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kern="0">
                <a:latin typeface="HGP創英角ｺﾞｼｯｸUB" panose="020B0900000000000000" pitchFamily="50" charset="-128"/>
                <a:ea typeface="HGP創英角ｺﾞｼｯｸUB" panose="020B0900000000000000" pitchFamily="50" charset="-128"/>
              </a:rPr>
              <a:t>責任ある企業行動</a:t>
            </a:r>
          </a:p>
        </p:txBody>
      </p:sp>
      <p:sp>
        <p:nvSpPr>
          <p:cNvPr id="12306" name="AutoShape 19"/>
          <p:cNvSpPr>
            <a:spLocks noChangeArrowheads="1"/>
          </p:cNvSpPr>
          <p:nvPr/>
        </p:nvSpPr>
        <p:spPr bwMode="auto">
          <a:xfrm flipV="1">
            <a:off x="2928938" y="1976438"/>
            <a:ext cx="1079500" cy="660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3817 w 21600"/>
              <a:gd name="T13" fmla="*/ 3817 h 21600"/>
              <a:gd name="T14" fmla="*/ 17783 w 21600"/>
              <a:gd name="T15" fmla="*/ 17783 h 21600"/>
            </a:gdLst>
            <a:ahLst/>
            <a:cxnLst>
              <a:cxn ang="T8">
                <a:pos x="T0" y="T1"/>
              </a:cxn>
              <a:cxn ang="T9">
                <a:pos x="T2" y="T3"/>
              </a:cxn>
              <a:cxn ang="T10">
                <a:pos x="T4" y="T5"/>
              </a:cxn>
              <a:cxn ang="T11">
                <a:pos x="T6" y="T7"/>
              </a:cxn>
            </a:cxnLst>
            <a:rect l="T12" t="T13" r="T14" b="T15"/>
            <a:pathLst>
              <a:path w="21600" h="21600">
                <a:moveTo>
                  <a:pt x="0" y="0"/>
                </a:moveTo>
                <a:lnTo>
                  <a:pt x="4034" y="21600"/>
                </a:lnTo>
                <a:lnTo>
                  <a:pt x="17566" y="21600"/>
                </a:lnTo>
                <a:lnTo>
                  <a:pt x="21600" y="0"/>
                </a:lnTo>
                <a:lnTo>
                  <a:pt x="0" y="0"/>
                </a:lnTo>
                <a:close/>
              </a:path>
            </a:pathLst>
          </a:custGeom>
          <a:solidFill>
            <a:srgbClr val="00EE6C"/>
          </a:solidFill>
          <a:ln>
            <a:noFill/>
          </a:ln>
          <a:effectLst>
            <a:outerShdw dist="35921" dir="2700000" algn="ctr" rotWithShape="0">
              <a:schemeClr val="accent2">
                <a:alpha val="50000"/>
              </a:scheme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kumimoji="0" lang="ja-JP" altLang="en-US" kern="0">
              <a:solidFill>
                <a:sysClr val="windowText" lastClr="000000"/>
              </a:solidFill>
            </a:endParaRPr>
          </a:p>
        </p:txBody>
      </p:sp>
      <p:sp>
        <p:nvSpPr>
          <p:cNvPr id="12307" name="テキスト ボックス 25"/>
          <p:cNvSpPr txBox="1">
            <a:spLocks noChangeArrowheads="1"/>
          </p:cNvSpPr>
          <p:nvPr/>
        </p:nvSpPr>
        <p:spPr bwMode="auto">
          <a:xfrm>
            <a:off x="2865439" y="2060575"/>
            <a:ext cx="1285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2000" kern="0">
                <a:latin typeface="HGP創英角ｺﾞｼｯｸUB" panose="020B0900000000000000" pitchFamily="50" charset="-128"/>
                <a:ea typeface="HGP創英角ｺﾞｼｯｸUB" panose="020B0900000000000000" pitchFamily="50" charset="-128"/>
              </a:rPr>
              <a:t>経営目標</a:t>
            </a:r>
          </a:p>
        </p:txBody>
      </p:sp>
      <p:sp>
        <p:nvSpPr>
          <p:cNvPr id="12308" name="テキスト ボックス 45"/>
          <p:cNvSpPr txBox="1">
            <a:spLocks noChangeArrowheads="1"/>
          </p:cNvSpPr>
          <p:nvPr/>
        </p:nvSpPr>
        <p:spPr bwMode="auto">
          <a:xfrm>
            <a:off x="5880100" y="5467351"/>
            <a:ext cx="4679950" cy="101441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174625" indent="-174625"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r>
              <a:rPr lang="ja-JP" altLang="en-US" sz="1600" kern="0">
                <a:latin typeface="HGP創英角ｺﾞｼｯｸUB" panose="020B0900000000000000" pitchFamily="50" charset="-128"/>
                <a:ea typeface="HGP創英角ｺﾞｼｯｸUB" panose="020B0900000000000000" pitchFamily="50" charset="-128"/>
              </a:rPr>
              <a:t>コマツの</a:t>
            </a:r>
            <a:r>
              <a:rPr lang="en-US" altLang="ja-JP" sz="1600" kern="0">
                <a:latin typeface="HGP創英角ｺﾞｼｯｸUB" panose="020B0900000000000000" pitchFamily="50" charset="-128"/>
                <a:ea typeface="HGP創英角ｺﾞｼｯｸUB" panose="020B0900000000000000" pitchFamily="50" charset="-128"/>
              </a:rPr>
              <a:t>CSR</a:t>
            </a:r>
            <a:r>
              <a:rPr lang="ja-JP" altLang="en-US" sz="1600" kern="0">
                <a:latin typeface="HGP創英角ｺﾞｼｯｸUB" panose="020B0900000000000000" pitchFamily="50" charset="-128"/>
                <a:ea typeface="HGP創英角ｺﾞｼｯｸUB" panose="020B0900000000000000" pitchFamily="50" charset="-128"/>
              </a:rPr>
              <a:t>重点３分野</a:t>
            </a:r>
          </a:p>
          <a:p>
            <a:pPr eaLnBrk="1" hangingPunct="1"/>
            <a:r>
              <a:rPr lang="ja-JP" altLang="en-US" sz="1600" kern="0">
                <a:latin typeface="HGP創英角ｺﾞｼｯｸUB" panose="020B0900000000000000" pitchFamily="50" charset="-128"/>
                <a:ea typeface="HGP創英角ｺﾞｼｯｸUB" panose="020B0900000000000000" pitchFamily="50" charset="-128"/>
              </a:rPr>
              <a:t>・</a:t>
            </a:r>
            <a:r>
              <a:rPr lang="ja-JP" altLang="en-US" sz="1400" kern="0">
                <a:latin typeface="HGP創英角ｺﾞｼｯｸUB" panose="020B0900000000000000" pitchFamily="50" charset="-128"/>
                <a:ea typeface="HGP創英角ｺﾞｼｯｸUB" panose="020B0900000000000000" pitchFamily="50" charset="-128"/>
              </a:rPr>
              <a:t>生活を豊かにする</a:t>
            </a:r>
            <a:endParaRPr lang="en-US" altLang="ja-JP" sz="1400" kern="0">
              <a:latin typeface="HGP創英角ｺﾞｼｯｸUB" panose="020B0900000000000000" pitchFamily="50" charset="-128"/>
              <a:ea typeface="HGP創英角ｺﾞｼｯｸUB" panose="020B0900000000000000" pitchFamily="50" charset="-128"/>
            </a:endParaRPr>
          </a:p>
          <a:p>
            <a:pPr eaLnBrk="1" hangingPunct="1"/>
            <a:r>
              <a:rPr lang="ja-JP" altLang="en-US" sz="1400" kern="0">
                <a:latin typeface="HGP創英角ｺﾞｼｯｸUB" panose="020B0900000000000000" pitchFamily="50" charset="-128"/>
                <a:ea typeface="HGP創英角ｺﾞｼｯｸUB" panose="020B0900000000000000" pitchFamily="50" charset="-128"/>
              </a:rPr>
              <a:t>・人を育てる　</a:t>
            </a:r>
            <a:endParaRPr lang="en-US" altLang="ja-JP" sz="1400" kern="0">
              <a:latin typeface="HGP創英角ｺﾞｼｯｸUB" panose="020B0900000000000000" pitchFamily="50" charset="-128"/>
              <a:ea typeface="HGP創英角ｺﾞｼｯｸUB" panose="020B0900000000000000" pitchFamily="50" charset="-128"/>
            </a:endParaRPr>
          </a:p>
          <a:p>
            <a:pPr eaLnBrk="1" hangingPunct="1"/>
            <a:r>
              <a:rPr lang="ja-JP" altLang="en-US" sz="1400" kern="0">
                <a:latin typeface="HGP創英角ｺﾞｼｯｸUB" panose="020B0900000000000000" pitchFamily="50" charset="-128"/>
                <a:ea typeface="HGP創英角ｺﾞｼｯｸUB" panose="020B0900000000000000" pitchFamily="50" charset="-128"/>
              </a:rPr>
              <a:t>・社会とともに発展する</a:t>
            </a:r>
          </a:p>
        </p:txBody>
      </p:sp>
      <p:sp>
        <p:nvSpPr>
          <p:cNvPr id="12309" name="右矢印 40"/>
          <p:cNvSpPr>
            <a:spLocks noChangeArrowheads="1"/>
          </p:cNvSpPr>
          <p:nvPr/>
        </p:nvSpPr>
        <p:spPr bwMode="auto">
          <a:xfrm>
            <a:off x="4440238" y="2147888"/>
            <a:ext cx="1181100" cy="285750"/>
          </a:xfrm>
          <a:prstGeom prst="rightArrow">
            <a:avLst>
              <a:gd name="adj1" fmla="val 65398"/>
              <a:gd name="adj2" fmla="val 76103"/>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310" name="右矢印 40"/>
          <p:cNvSpPr>
            <a:spLocks noChangeArrowheads="1"/>
          </p:cNvSpPr>
          <p:nvPr/>
        </p:nvSpPr>
        <p:spPr bwMode="auto">
          <a:xfrm>
            <a:off x="4513264" y="3159125"/>
            <a:ext cx="1152525" cy="285750"/>
          </a:xfrm>
          <a:prstGeom prst="rightArrow">
            <a:avLst>
              <a:gd name="adj1" fmla="val 57620"/>
              <a:gd name="adj2" fmla="val 75158"/>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311" name="右矢印 40"/>
          <p:cNvSpPr>
            <a:spLocks noChangeArrowheads="1"/>
          </p:cNvSpPr>
          <p:nvPr/>
        </p:nvSpPr>
        <p:spPr bwMode="auto">
          <a:xfrm>
            <a:off x="4729164" y="4164013"/>
            <a:ext cx="936625" cy="285750"/>
          </a:xfrm>
          <a:prstGeom prst="rightArrow">
            <a:avLst>
              <a:gd name="adj1" fmla="val 50000"/>
              <a:gd name="adj2" fmla="val 72187"/>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312" name="右矢印 40"/>
          <p:cNvSpPr>
            <a:spLocks noChangeArrowheads="1"/>
          </p:cNvSpPr>
          <p:nvPr/>
        </p:nvSpPr>
        <p:spPr bwMode="auto">
          <a:xfrm>
            <a:off x="4945064" y="5027613"/>
            <a:ext cx="720725" cy="285750"/>
          </a:xfrm>
          <a:prstGeom prst="rightArrow">
            <a:avLst>
              <a:gd name="adj1" fmla="val 57778"/>
              <a:gd name="adj2" fmla="val 74838"/>
            </a:avLst>
          </a:prstGeom>
          <a:solidFill>
            <a:srgbClr val="0033CC">
              <a:alpha val="25098"/>
            </a:srgbClr>
          </a:solidFill>
          <a:ln w="2540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313" name="右矢印 40"/>
          <p:cNvSpPr>
            <a:spLocks noChangeArrowheads="1"/>
          </p:cNvSpPr>
          <p:nvPr/>
        </p:nvSpPr>
        <p:spPr bwMode="auto">
          <a:xfrm>
            <a:off x="5087939" y="5803900"/>
            <a:ext cx="604837" cy="285750"/>
          </a:xfrm>
          <a:prstGeom prst="rightArrow">
            <a:avLst>
              <a:gd name="adj1" fmla="val 50000"/>
              <a:gd name="adj2" fmla="val 59649"/>
            </a:avLst>
          </a:prstGeom>
          <a:solidFill>
            <a:srgbClr val="0033CC">
              <a:alpha val="25098"/>
            </a:srgbClr>
          </a:solidFill>
          <a:ln w="19050" algn="ctr">
            <a:solidFill>
              <a:srgbClr val="0033CC"/>
            </a:solidFill>
            <a:miter lim="800000"/>
            <a:headEnd/>
            <a:tailEnd/>
          </a:ln>
        </p:spPr>
        <p:txBody>
          <a:bodyPr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endParaRPr lang="ja-JP" altLang="en-US" kern="0">
              <a:solidFill>
                <a:srgbClr val="FFFFFF"/>
              </a:solidFill>
              <a:latin typeface="HGP創英角ｺﾞｼｯｸUB" panose="020B0900000000000000" pitchFamily="50" charset="-128"/>
              <a:ea typeface="HGP創英角ｺﾞｼｯｸUB" panose="020B0900000000000000" pitchFamily="50" charset="-128"/>
            </a:endParaRPr>
          </a:p>
        </p:txBody>
      </p:sp>
      <p:sp>
        <p:nvSpPr>
          <p:cNvPr id="12314" name="テキスト ボックス 45"/>
          <p:cNvSpPr txBox="1">
            <a:spLocks noChangeArrowheads="1"/>
          </p:cNvSpPr>
          <p:nvPr/>
        </p:nvSpPr>
        <p:spPr bwMode="auto">
          <a:xfrm>
            <a:off x="5880100" y="6567488"/>
            <a:ext cx="4679950" cy="246062"/>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lnSpc>
                <a:spcPts val="1200"/>
              </a:lnSpc>
            </a:pPr>
            <a:r>
              <a:rPr lang="ja-JP" altLang="en-US" sz="1400" kern="0">
                <a:latin typeface="HGP創英角ｺﾞｼｯｸUB" panose="020B0900000000000000" pitchFamily="50" charset="-128"/>
                <a:ea typeface="HGP創英角ｺﾞｼｯｸUB" panose="020B0900000000000000" pitchFamily="50" charset="-128"/>
              </a:rPr>
              <a:t>諸原則・国際基準</a:t>
            </a:r>
          </a:p>
        </p:txBody>
      </p:sp>
      <p:sp>
        <p:nvSpPr>
          <p:cNvPr id="12315" name="Rectangle 28"/>
          <p:cNvSpPr>
            <a:spLocks noChangeArrowheads="1"/>
          </p:cNvSpPr>
          <p:nvPr/>
        </p:nvSpPr>
        <p:spPr bwMode="auto">
          <a:xfrm>
            <a:off x="1920876" y="6380163"/>
            <a:ext cx="3095625" cy="404812"/>
          </a:xfrm>
          <a:prstGeom prst="rect">
            <a:avLst/>
          </a:prstGeom>
          <a:solidFill>
            <a:srgbClr val="66FFFF"/>
          </a:solidFill>
          <a:ln>
            <a:noFill/>
          </a:ln>
          <a:effectLst>
            <a:outerShdw dist="45791" dir="3378596" algn="ctr" rotWithShape="0">
              <a:schemeClr val="accent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kern="0">
                <a:latin typeface="HGP創英角ｺﾞｼｯｸUB" panose="020B0900000000000000" pitchFamily="50" charset="-128"/>
                <a:ea typeface="HGP創英角ｺﾞｼｯｸUB" panose="020B0900000000000000" pitchFamily="50" charset="-128"/>
              </a:rPr>
              <a:t>社会的課題への取り組み</a:t>
            </a:r>
          </a:p>
        </p:txBody>
      </p:sp>
      <p:sp>
        <p:nvSpPr>
          <p:cNvPr id="12316" name="AutoShape 29"/>
          <p:cNvSpPr>
            <a:spLocks noChangeArrowheads="1"/>
          </p:cNvSpPr>
          <p:nvPr/>
        </p:nvSpPr>
        <p:spPr bwMode="auto">
          <a:xfrm>
            <a:off x="5087939" y="6453188"/>
            <a:ext cx="720725" cy="360362"/>
          </a:xfrm>
          <a:prstGeom prst="leftRightArrow">
            <a:avLst>
              <a:gd name="adj1" fmla="val 43611"/>
              <a:gd name="adj2" fmla="val 46259"/>
            </a:avLst>
          </a:prstGeom>
          <a:solidFill>
            <a:srgbClr val="0033CC">
              <a:alpha val="25098"/>
            </a:srgbClr>
          </a:solidFill>
          <a:ln w="19050">
            <a:solidFill>
              <a:srgbClr val="0033CC"/>
            </a:solidFill>
            <a:miter lim="800000"/>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lang="ja-JP" altLang="en-US" kern="0">
              <a:latin typeface="HGP創英角ｺﾞｼｯｸUB" panose="020B0900000000000000" pitchFamily="50" charset="-128"/>
              <a:ea typeface="HGP創英角ｺﾞｼｯｸUB" panose="020B0900000000000000" pitchFamily="50" charset="-128"/>
            </a:endParaRPr>
          </a:p>
        </p:txBody>
      </p:sp>
      <p:sp>
        <p:nvSpPr>
          <p:cNvPr id="12317" name="Rectangle 7"/>
          <p:cNvSpPr>
            <a:spLocks noChangeArrowheads="1"/>
          </p:cNvSpPr>
          <p:nvPr/>
        </p:nvSpPr>
        <p:spPr bwMode="auto">
          <a:xfrm>
            <a:off x="3071813" y="61087"/>
            <a:ext cx="6985000" cy="587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108000" rIns="90488" bIns="108000" anchor="ctr">
            <a:spAutoFit/>
          </a:bodyPr>
          <a:lstStyle>
            <a:lvl1pPr defTabSz="762000"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defTabSz="76200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defTabSz="7620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7620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eaLnBrk="1" hangingPunct="1"/>
            <a:r>
              <a:rPr lang="ja-JP" altLang="en-US" sz="2400" kern="0">
                <a:solidFill>
                  <a:srgbClr val="000099"/>
                </a:solidFill>
                <a:latin typeface="HGP創英角ｺﾞｼｯｸUB" panose="020B0900000000000000" pitchFamily="50" charset="-128"/>
                <a:ea typeface="HGP創英角ｺﾞｼｯｸUB" panose="020B0900000000000000" pitchFamily="50" charset="-128"/>
              </a:rPr>
              <a:t>コーポレートガバナンス</a:t>
            </a:r>
            <a:r>
              <a:rPr lang="en-US" altLang="ja-JP" sz="2400" kern="0">
                <a:solidFill>
                  <a:srgbClr val="000099"/>
                </a:solidFill>
                <a:latin typeface="HGP創英角ｺﾞｼｯｸUB" panose="020B0900000000000000" pitchFamily="50" charset="-128"/>
                <a:ea typeface="HGP創英角ｺﾞｼｯｸUB" panose="020B0900000000000000" pitchFamily="50" charset="-128"/>
              </a:rPr>
              <a:t>/</a:t>
            </a:r>
            <a:r>
              <a:rPr lang="ja-JP" altLang="en-US" sz="2400" kern="0">
                <a:solidFill>
                  <a:srgbClr val="000099"/>
                </a:solidFill>
                <a:latin typeface="HGP創英角ｺﾞｼｯｸUB" panose="020B0900000000000000" pitchFamily="50" charset="-128"/>
                <a:ea typeface="HGP創英角ｺﾞｼｯｸUB" panose="020B0900000000000000" pitchFamily="50" charset="-128"/>
              </a:rPr>
              <a:t>コマツウェイの位置づけ</a:t>
            </a:r>
            <a:endParaRPr lang="ja-JP" altLang="en-US" sz="2000" kern="0">
              <a:solidFill>
                <a:srgbClr val="000099"/>
              </a:solidFill>
              <a:latin typeface="HGP創英角ｺﾞｼｯｸUB" panose="020B0900000000000000" pitchFamily="50" charset="-128"/>
              <a:ea typeface="HGP創英角ｺﾞｼｯｸUB" panose="020B0900000000000000" pitchFamily="50" charset="-128"/>
            </a:endParaRPr>
          </a:p>
        </p:txBody>
      </p:sp>
      <p:sp>
        <p:nvSpPr>
          <p:cNvPr id="7" name="円/楕円 6"/>
          <p:cNvSpPr/>
          <p:nvPr/>
        </p:nvSpPr>
        <p:spPr>
          <a:xfrm>
            <a:off x="2424114" y="2924175"/>
            <a:ext cx="1944687" cy="7572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ja-JP" altLang="en-US" kern="0">
              <a:solidFill>
                <a:sysClr val="windowText" lastClr="000000"/>
              </a:solidFill>
              <a:latin typeface="HGP創英角ｺﾞｼｯｸUB" pitchFamily="50" charset="-128"/>
              <a:ea typeface="HGP創英角ｺﾞｼｯｸUB" pitchFamily="50" charset="-128"/>
            </a:endParaRPr>
          </a:p>
        </p:txBody>
      </p:sp>
      <p:sp>
        <p:nvSpPr>
          <p:cNvPr id="12319" name="Rectangle 6"/>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fld id="{17C5174B-339C-4838-9647-3577DBDEB665}" type="slidenum">
              <a:rPr lang="en-US" altLang="ja-JP" b="0" kern="0"/>
              <a:pPr eaLnBrk="1" hangingPunct="1"/>
              <a:t>26</a:t>
            </a:fld>
            <a:endParaRPr lang="en-US" altLang="ja-JP" b="0" kern="0"/>
          </a:p>
        </p:txBody>
      </p:sp>
    </p:spTree>
    <p:extLst>
      <p:ext uri="{BB962C8B-B14F-4D97-AF65-F5344CB8AC3E}">
        <p14:creationId xmlns:p14="http://schemas.microsoft.com/office/powerpoint/2010/main" val="399504945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endParaRPr>
          </a:p>
        </p:txBody>
      </p:sp>
      <p:sp>
        <p:nvSpPr>
          <p:cNvPr id="2" name="正方形/長方形 1"/>
          <p:cNvSpPr/>
          <p:nvPr/>
        </p:nvSpPr>
        <p:spPr>
          <a:xfrm>
            <a:off x="3009896" y="2812949"/>
            <a:ext cx="6340197" cy="547842"/>
          </a:xfrm>
          <a:prstGeom prst="rect">
            <a:avLst/>
          </a:prstGeom>
        </p:spPr>
        <p:txBody>
          <a:bodyPr wrap="none">
            <a:spAutoFit/>
          </a:bodyPr>
          <a:lstStyle/>
          <a:p>
            <a:pPr marL="0" marR="0" lvl="0" indent="0" algn="ctr" defTabSz="914400" eaLnBrk="1" fontAlgn="auto" latinLnBrk="0" hangingPunct="1">
              <a:lnSpc>
                <a:spcPct val="90000"/>
              </a:lnSpc>
              <a:spcBef>
                <a:spcPts val="1000"/>
              </a:spcBef>
              <a:spcAft>
                <a:spcPts val="0"/>
              </a:spcAft>
              <a:buClrTx/>
              <a:buSzTx/>
              <a:buFontTx/>
              <a:buNone/>
              <a:tabLst/>
              <a:defRPr/>
            </a:pPr>
            <a:r>
              <a:rPr kumimoji="0" lang="ja-JP" altLang="en-US" sz="3200" kern="0" dirty="0">
                <a:solidFill>
                  <a:prstClr val="black"/>
                </a:solidFill>
                <a:latin typeface="メイリオ" panose="020B0604030504040204" pitchFamily="50" charset="-128"/>
                <a:ea typeface="メイリオ" panose="020B0604030504040204" pitchFamily="50" charset="-128"/>
              </a:rPr>
              <a:t>ソーシャルマーケティングとは？</a:t>
            </a:r>
            <a:endParaRPr kumimoji="0" lang="en-US" altLang="ja-JP" sz="32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361470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43574" y="125064"/>
            <a:ext cx="8707899" cy="669235"/>
          </a:xfrm>
        </p:spPr>
        <p:txBody>
          <a:bodyPr>
            <a:normAutofit/>
          </a:bodyPr>
          <a:lstStyle/>
          <a:p>
            <a:pPr marL="0" indent="0" algn="ctr">
              <a:buNone/>
            </a:pPr>
            <a:r>
              <a:rPr lang="ja-JP" altLang="en-US" sz="4000" dirty="0"/>
              <a:t>マーケティングとは？</a:t>
            </a:r>
            <a:endParaRPr lang="en-US" altLang="ja-JP" sz="40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ja-JP" altLang="en-US" sz="1800" b="0" i="0" u="none" strike="noStrike" kern="0" cap="none" spc="0" normalizeH="0" baseline="0" noProof="0" dirty="0">
              <a:ln>
                <a:noFill/>
              </a:ln>
              <a:solidFill>
                <a:prstClr val="black"/>
              </a:solidFill>
              <a:effectLst/>
              <a:uLnTx/>
              <a:uFillTx/>
            </a:endParaRPr>
          </a:p>
        </p:txBody>
      </p:sp>
      <p:sp>
        <p:nvSpPr>
          <p:cNvPr id="2" name="正方形/長方形 1"/>
          <p:cNvSpPr/>
          <p:nvPr/>
        </p:nvSpPr>
        <p:spPr>
          <a:xfrm>
            <a:off x="586812" y="1283815"/>
            <a:ext cx="9582684" cy="440120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➣フィリップ</a:t>
            </a:r>
            <a:r>
              <a:rPr kumimoji="0" lang="en-US" altLang="ja-JP" sz="2800" b="0" i="0" u="none" strike="noStrike" kern="0" cap="none" spc="0" normalizeH="0" baseline="0" noProof="0" dirty="0">
                <a:ln>
                  <a:noFill/>
                </a:ln>
                <a:solidFill>
                  <a:sysClr val="windowText" lastClr="000000"/>
                </a:solidFill>
                <a:effectLst/>
                <a:uLnTx/>
                <a:uFillTx/>
              </a:rPr>
              <a:t>.</a:t>
            </a:r>
            <a:r>
              <a:rPr kumimoji="0" lang="ja-JP" altLang="en-US" sz="2800" b="0" i="0" u="none" strike="noStrike" kern="0" cap="none" spc="0" normalizeH="0" baseline="0" noProof="0" dirty="0">
                <a:ln>
                  <a:noFill/>
                </a:ln>
                <a:solidFill>
                  <a:sysClr val="windowText" lastClr="000000"/>
                </a:solidFill>
                <a:effectLst/>
                <a:uLnTx/>
                <a:uFillTx/>
              </a:rPr>
              <a:t>コトラー</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「マーケティングとは、製品と価値を生み出して他者と交換することによって、個人や団体が必要なものや欲しいものを手に入れるために利用する社会上・経営上のプロセス」</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「ものを売れるための仕組み」</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「ものを売れ続けるための仕組み」</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製品開発、デザイン、マーケティングリサーチ、プライシング、流通、ブランディング、宣伝、プロモーション、</a:t>
            </a:r>
            <a:r>
              <a:rPr kumimoji="0" lang="en-US" altLang="ja-JP" sz="2800" b="0" i="0" u="none" strike="noStrike" kern="0" cap="none" spc="0" normalizeH="0" baseline="0" noProof="0" dirty="0">
                <a:ln>
                  <a:noFill/>
                </a:ln>
                <a:solidFill>
                  <a:sysClr val="windowText" lastClr="000000"/>
                </a:solidFill>
                <a:effectLst/>
                <a:uLnTx/>
                <a:uFillTx/>
              </a:rPr>
              <a:t>CRM</a:t>
            </a:r>
            <a:r>
              <a:rPr kumimoji="0" lang="ja-JP" altLang="en-US" sz="2800" b="0" i="0" u="none" strike="noStrike" kern="0" cap="none" spc="0" normalizeH="0" baseline="0" noProof="0" dirty="0" err="1">
                <a:ln>
                  <a:noFill/>
                </a:ln>
                <a:solidFill>
                  <a:sysClr val="windowText" lastClr="000000"/>
                </a:solidFill>
                <a:effectLst/>
                <a:uLnTx/>
                <a:uFillTx/>
              </a:rPr>
              <a:t>、</a:t>
            </a:r>
            <a:r>
              <a:rPr kumimoji="0" lang="en-US" altLang="ja-JP" sz="2800" kern="0" dirty="0">
                <a:solidFill>
                  <a:sysClr val="windowText" lastClr="000000"/>
                </a:solidFill>
              </a:rPr>
              <a:t>CS</a:t>
            </a:r>
            <a:r>
              <a:rPr kumimoji="0" lang="ja-JP" altLang="en-US" sz="2800" kern="0" dirty="0" err="1">
                <a:solidFill>
                  <a:sysClr val="windowText" lastClr="000000"/>
                </a:solidFill>
              </a:rPr>
              <a:t>、、、、</a:t>
            </a:r>
            <a:r>
              <a:rPr kumimoji="0" lang="en-US" altLang="ja-JP" sz="2800" kern="0" dirty="0">
                <a:solidFill>
                  <a:sysClr val="windowText" lastClr="000000"/>
                </a:solidFill>
              </a:rPr>
              <a:t>etc.</a:t>
            </a:r>
            <a:endParaRPr kumimoji="0" lang="ja-JP" altLang="en-US" sz="2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27882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0" y="125064"/>
            <a:ext cx="8707899" cy="669235"/>
          </a:xfrm>
        </p:spPr>
        <p:txBody>
          <a:bodyPr>
            <a:normAutofit/>
          </a:bodyPr>
          <a:lstStyle/>
          <a:p>
            <a:pPr marL="0" indent="0" algn="ctr">
              <a:buNone/>
            </a:pPr>
            <a:r>
              <a:rPr lang="ja-JP" altLang="en-US" sz="4000" dirty="0"/>
              <a:t>ソーシャル・マーケティングとは？</a:t>
            </a:r>
            <a:endParaRPr lang="en-US" altLang="ja-JP" sz="40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ja-JP" altLang="en-US" sz="1800" b="0" i="0" u="none" strike="noStrike" kern="0" cap="none" spc="0" normalizeH="0" baseline="0" noProof="0" dirty="0">
              <a:ln>
                <a:noFill/>
              </a:ln>
              <a:solidFill>
                <a:prstClr val="black"/>
              </a:solidFill>
              <a:effectLst/>
              <a:uLnTx/>
              <a:uFillTx/>
            </a:endParaRPr>
          </a:p>
        </p:txBody>
      </p:sp>
      <p:sp>
        <p:nvSpPr>
          <p:cNvPr id="2" name="正方形/長方形 1"/>
          <p:cNvSpPr/>
          <p:nvPr/>
        </p:nvSpPr>
        <p:spPr>
          <a:xfrm>
            <a:off x="640360" y="1293002"/>
            <a:ext cx="10449886" cy="467820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a:t>
            </a:r>
            <a:r>
              <a:rPr kumimoji="0" lang="ja-JP" altLang="en-US" sz="2800" b="0" i="0" u="none" strike="noStrike" kern="0" cap="none" spc="0" normalizeH="0" baseline="0" noProof="0" dirty="0">
                <a:ln>
                  <a:noFill/>
                </a:ln>
                <a:solidFill>
                  <a:sysClr val="windowText" lastClr="000000"/>
                </a:solidFill>
                <a:effectLst/>
                <a:uLnTx/>
                <a:uFillTx/>
              </a:rPr>
              <a:t>フィリップ・コトラー・</a:t>
            </a:r>
            <a:r>
              <a:rPr kumimoji="0" lang="en-US" altLang="ja-JP" sz="2800" b="0" i="0" u="none" strike="noStrike" kern="0" cap="none" spc="0" normalizeH="0" baseline="0" noProof="0" dirty="0">
                <a:ln>
                  <a:noFill/>
                </a:ln>
                <a:solidFill>
                  <a:sysClr val="windowText" lastClr="000000"/>
                </a:solidFill>
                <a:effectLst/>
                <a:uLnTx/>
                <a:uFillTx/>
              </a:rPr>
              <a:t>G. </a:t>
            </a:r>
            <a:r>
              <a:rPr kumimoji="0" lang="ja-JP" altLang="en-US" sz="2800" b="0" i="0" u="none" strike="noStrike" kern="0" cap="none" spc="0" normalizeH="0" baseline="0" noProof="0" dirty="0">
                <a:ln>
                  <a:noFill/>
                </a:ln>
                <a:solidFill>
                  <a:sysClr val="windowText" lastClr="000000"/>
                </a:solidFill>
                <a:effectLst/>
                <a:uLnTx/>
                <a:uFillTx/>
              </a:rPr>
              <a:t>ザルトマン（</a:t>
            </a:r>
            <a:r>
              <a:rPr kumimoji="0" lang="en-US" altLang="ja-JP" sz="2800" b="0" i="0" u="none" strike="noStrike" kern="0" cap="none" spc="0" normalizeH="0" baseline="0" noProof="0" dirty="0">
                <a:ln>
                  <a:noFill/>
                </a:ln>
                <a:solidFill>
                  <a:sysClr val="windowText" lastClr="000000"/>
                </a:solidFill>
                <a:effectLst/>
                <a:uLnTx/>
                <a:uFillTx/>
              </a:rPr>
              <a:t>1971</a:t>
            </a:r>
            <a:r>
              <a:rPr kumimoji="0" lang="ja-JP" altLang="en-US" sz="2800" b="0" i="0" u="none" strike="noStrike" kern="0" cap="none" spc="0" normalizeH="0" baseline="0" noProof="0" dirty="0">
                <a:ln>
                  <a:noFill/>
                </a:ln>
                <a:solidFill>
                  <a:sysClr val="windowText" lastClr="000000"/>
                </a:solidFill>
                <a:effectLst/>
                <a:uLnTx/>
                <a:uFillTx/>
              </a:rPr>
              <a:t>年）</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 「ソーシャル・マーケティングとは、社会的なアイディアの受容性（需要）に影響を及ぼすと意図され、そして製品計画、価格決定、コミュニケーション、流通、およびマーケティング・リサーチの考察に関するプログラムの設計、実行、そして統制である。」</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a:t>
            </a:r>
            <a:r>
              <a:rPr kumimoji="0" lang="ja-JP" altLang="en-US" sz="2800" b="0" i="0" u="none" strike="noStrike" kern="0" cap="none" spc="0" normalizeH="0" baseline="0" noProof="0" dirty="0">
                <a:ln>
                  <a:noFill/>
                </a:ln>
                <a:solidFill>
                  <a:sysClr val="windowText" lastClr="000000"/>
                </a:solidFill>
                <a:effectLst/>
                <a:uLnTx/>
                <a:uFillTx/>
              </a:rPr>
              <a:t>企業活動」＝ 「顧客」　　≠　「社会」</a:t>
            </a: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「企業活動」＝ 「顧客」　＝</a:t>
            </a:r>
            <a:r>
              <a:rPr kumimoji="0" lang="ja-JP" altLang="en-US" sz="2800" b="0" i="0" u="none" strike="noStrike" kern="0" cap="none" spc="0" normalizeH="0" noProof="0" dirty="0">
                <a:ln>
                  <a:noFill/>
                </a:ln>
                <a:solidFill>
                  <a:sysClr val="windowText" lastClr="000000"/>
                </a:solidFill>
                <a:effectLst/>
                <a:uLnTx/>
                <a:uFillTx/>
              </a:rPr>
              <a:t> </a:t>
            </a:r>
            <a:r>
              <a:rPr kumimoji="0" lang="ja-JP" altLang="en-US" sz="2800" b="0" i="0" u="none" strike="noStrike" kern="0" cap="none" spc="0" normalizeH="0" baseline="0" noProof="0" dirty="0">
                <a:ln>
                  <a:noFill/>
                </a:ln>
                <a:solidFill>
                  <a:sysClr val="windowText" lastClr="000000"/>
                </a:solidFill>
                <a:effectLst/>
                <a:uLnTx/>
                <a:uFillTx/>
              </a:rPr>
              <a:t>　「社会」</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622171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A7DF98CD-DF1D-49F3-AEC3-98735DD88A8F}" type="slidenum">
              <a:rPr kumimoji="0" lang="en-US" altLang="ja-JP" sz="1200" kern="0">
                <a:latin typeface="Calibri" panose="020F0502020204030204" pitchFamily="34" charset="0"/>
              </a:rPr>
              <a:pPr>
                <a:defRPr/>
              </a:pPr>
              <a:t>3</a:t>
            </a:fld>
            <a:endParaRPr kumimoji="0" lang="en-US" altLang="ja-JP" sz="1200" kern="0">
              <a:latin typeface="Calibri" panose="020F0502020204030204" pitchFamily="34" charset="0"/>
            </a:endParaRPr>
          </a:p>
        </p:txBody>
      </p:sp>
      <p:sp>
        <p:nvSpPr>
          <p:cNvPr id="43011" name="AutoShape 4"/>
          <p:cNvSpPr>
            <a:spLocks noChangeArrowheads="1"/>
          </p:cNvSpPr>
          <p:nvPr/>
        </p:nvSpPr>
        <p:spPr bwMode="auto">
          <a:xfrm>
            <a:off x="2424114" y="1412876"/>
            <a:ext cx="7488237" cy="4010025"/>
          </a:xfrm>
          <a:prstGeom prst="cloudCallout">
            <a:avLst>
              <a:gd name="adj1" fmla="val -41421"/>
              <a:gd name="adj2" fmla="val -32773"/>
            </a:avLst>
          </a:prstGeom>
          <a:solidFill>
            <a:srgbClr val="CCFFFF"/>
          </a:solidFill>
          <a:ln w="9525">
            <a:solidFill>
              <a:srgbClr val="FFFF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endParaRPr lang="ja-JP" altLang="ja-JP" kern="0"/>
          </a:p>
        </p:txBody>
      </p:sp>
      <p:sp>
        <p:nvSpPr>
          <p:cNvPr id="43012" name="Text Box 8"/>
          <p:cNvSpPr txBox="1">
            <a:spLocks noChangeArrowheads="1"/>
          </p:cNvSpPr>
          <p:nvPr/>
        </p:nvSpPr>
        <p:spPr bwMode="auto">
          <a:xfrm>
            <a:off x="3813045" y="3049748"/>
            <a:ext cx="603823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sz="4000" b="1" kern="0" dirty="0">
                <a:latin typeface="+mj-ea"/>
                <a:ea typeface="+mj-ea"/>
              </a:rPr>
              <a:t>多くの企業の課題</a:t>
            </a:r>
            <a:endParaRPr lang="en-US" altLang="ja-JP" sz="4000" b="1" kern="0" dirty="0">
              <a:latin typeface="+mj-ea"/>
              <a:ea typeface="+mj-ea"/>
            </a:endParaRPr>
          </a:p>
          <a:p>
            <a:pPr>
              <a:defRPr/>
            </a:pPr>
            <a:endParaRPr lang="ja-JP" altLang="en-US" sz="3200" kern="0" dirty="0"/>
          </a:p>
        </p:txBody>
      </p:sp>
      <p:sp>
        <p:nvSpPr>
          <p:cNvPr id="6" name="フッター プレースホルダー 1"/>
          <p:cNvSpPr>
            <a:spLocks noGrp="1"/>
          </p:cNvSpPr>
          <p:nvPr>
            <p:ph type="ftr" sz="quarter" idx="11"/>
          </p:nvPr>
        </p:nvSpPr>
        <p:spPr/>
        <p:txBody>
          <a:bodyPr/>
          <a:lstStyle/>
          <a:p>
            <a:pPr>
              <a:defRPr/>
            </a:pPr>
            <a:endParaRPr kumimoji="0" lang="en-US" altLang="ja-JP" kern="0" dirty="0">
              <a:solidFill>
                <a:sysClr val="windowText" lastClr="000000"/>
              </a:solidFill>
            </a:endParaRPr>
          </a:p>
          <a:p>
            <a:pPr>
              <a:defRPr/>
            </a:pPr>
            <a:endParaRPr kumimoji="0" lang="en-US" altLang="ja-JP" kern="0" dirty="0">
              <a:solidFill>
                <a:sysClr val="windowText" lastClr="000000"/>
              </a:solidFill>
            </a:endParaRPr>
          </a:p>
        </p:txBody>
      </p:sp>
    </p:spTree>
    <p:extLst>
      <p:ext uri="{BB962C8B-B14F-4D97-AF65-F5344CB8AC3E}">
        <p14:creationId xmlns:p14="http://schemas.microsoft.com/office/powerpoint/2010/main" val="34949033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マーケティング３．０</a:t>
            </a:r>
          </a:p>
        </p:txBody>
      </p:sp>
      <p:sp>
        <p:nvSpPr>
          <p:cNvPr id="3" name="コンテンツ プレースホルダー 2"/>
          <p:cNvSpPr>
            <a:spLocks noGrp="1"/>
          </p:cNvSpPr>
          <p:nvPr>
            <p:ph idx="1"/>
          </p:nvPr>
        </p:nvSpPr>
        <p:spPr/>
        <p:txBody>
          <a:bodyPr/>
          <a:lstStyle/>
          <a:p>
            <a:pPr marL="0" indent="0">
              <a:buNone/>
            </a:pPr>
            <a:endParaRPr kumimoji="1" lang="en-US" altLang="ja-JP" dirty="0"/>
          </a:p>
          <a:p>
            <a:pPr marL="0" indent="0">
              <a:buNone/>
            </a:pPr>
            <a:endParaRPr lang="en-US" altLang="ja-JP" dirty="0"/>
          </a:p>
          <a:p>
            <a:pPr marL="0" indent="0">
              <a:buNone/>
            </a:pPr>
            <a:endParaRPr kumimoji="1" lang="ja-JP"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6507" y="1142238"/>
            <a:ext cx="8102501" cy="51918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475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ソーシャルマーケティングの特徴</a:t>
            </a:r>
          </a:p>
        </p:txBody>
      </p:sp>
      <p:sp>
        <p:nvSpPr>
          <p:cNvPr id="3" name="コンテンツ プレースホルダー 2"/>
          <p:cNvSpPr>
            <a:spLocks noGrp="1"/>
          </p:cNvSpPr>
          <p:nvPr>
            <p:ph idx="1"/>
          </p:nvPr>
        </p:nvSpPr>
        <p:spPr>
          <a:xfrm>
            <a:off x="402671" y="1267225"/>
            <a:ext cx="12192000" cy="4898684"/>
          </a:xfrm>
        </p:spPr>
        <p:txBody>
          <a:bodyPr>
            <a:normAutofit/>
          </a:bodyPr>
          <a:lstStyle/>
          <a:p>
            <a:pPr marL="0" indent="0">
              <a:buNone/>
            </a:pPr>
            <a:endParaRPr lang="ja-JP" altLang="en-US" dirty="0"/>
          </a:p>
          <a:p>
            <a:pPr marL="0" indent="0">
              <a:buNone/>
            </a:pPr>
            <a:r>
              <a:rPr lang="ja-JP" altLang="en-US" sz="3200" dirty="0"/>
              <a:t>➣目的は売上ではなく態度変容</a:t>
            </a:r>
            <a:endParaRPr lang="en-US" altLang="ja-JP" sz="3200" dirty="0"/>
          </a:p>
          <a:p>
            <a:pPr marL="0" indent="0">
              <a:buNone/>
            </a:pPr>
            <a:endParaRPr lang="ja-JP" altLang="en-US" sz="3200" dirty="0"/>
          </a:p>
          <a:p>
            <a:pPr marL="0" indent="0">
              <a:buNone/>
            </a:pPr>
            <a:r>
              <a:rPr lang="ja-JP" altLang="en-US" sz="3200" dirty="0"/>
              <a:t>➣顧客は無関心や否定的なニーズ</a:t>
            </a:r>
            <a:endParaRPr lang="en-US" altLang="ja-JP" sz="3200" dirty="0"/>
          </a:p>
          <a:p>
            <a:pPr marL="0" indent="0">
              <a:buNone/>
            </a:pPr>
            <a:endParaRPr lang="ja-JP" altLang="en-US" sz="3200" dirty="0"/>
          </a:p>
          <a:p>
            <a:pPr marL="0" indent="0">
              <a:buNone/>
            </a:pPr>
            <a:r>
              <a:rPr lang="ja-JP" altLang="en-US" sz="3200" dirty="0"/>
              <a:t>➣別の次元で生じる競争</a:t>
            </a:r>
          </a:p>
          <a:p>
            <a:endParaRPr kumimoji="1" lang="ja-JP" altLang="en-US" dirty="0"/>
          </a:p>
        </p:txBody>
      </p:sp>
      <p:sp>
        <p:nvSpPr>
          <p:cNvPr id="4" name="スライド番号プレースホルダー 3"/>
          <p:cNvSpPr>
            <a:spLocks noGrp="1"/>
          </p:cNvSpPr>
          <p:nvPr>
            <p:ph type="sldNum" sz="quarter" idx="12"/>
          </p:nvPr>
        </p:nvSpPr>
        <p:spPr/>
        <p:txBody>
          <a:bodyPr/>
          <a:lstStyle/>
          <a:p>
            <a:fld id="{32561E9F-1250-4501-B953-B78836680886}" type="slidenum">
              <a:rPr lang="ja-JP" altLang="en-US" smtClean="0">
                <a:solidFill>
                  <a:prstClr val="black"/>
                </a:solidFill>
              </a:rPr>
              <a:pPr/>
              <a:t>31</a:t>
            </a:fld>
            <a:endParaRPr lang="ja-JP" altLang="en-US" dirty="0">
              <a:solidFill>
                <a:prstClr val="black"/>
              </a:solidFill>
            </a:endParaRPr>
          </a:p>
        </p:txBody>
      </p:sp>
    </p:spTree>
    <p:extLst>
      <p:ext uri="{BB962C8B-B14F-4D97-AF65-F5344CB8AC3E}">
        <p14:creationId xmlns:p14="http://schemas.microsoft.com/office/powerpoint/2010/main" val="7973853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endParaRPr>
          </a:p>
        </p:txBody>
      </p:sp>
      <p:sp>
        <p:nvSpPr>
          <p:cNvPr id="2" name="正方形/長方形 1"/>
          <p:cNvSpPr/>
          <p:nvPr/>
        </p:nvSpPr>
        <p:spPr>
          <a:xfrm>
            <a:off x="4362191" y="2913617"/>
            <a:ext cx="3467617" cy="535531"/>
          </a:xfrm>
          <a:prstGeom prst="rect">
            <a:avLst/>
          </a:prstGeom>
        </p:spPr>
        <p:txBody>
          <a:bodyPr wrap="none">
            <a:spAutoFit/>
          </a:bodyPr>
          <a:lstStyle/>
          <a:p>
            <a:pPr marL="0" marR="0" lvl="0" indent="0" algn="ctr" defTabSz="914400" eaLnBrk="1" fontAlgn="auto" latinLnBrk="0" hangingPunct="1">
              <a:lnSpc>
                <a:spcPct val="90000"/>
              </a:lnSpc>
              <a:spcBef>
                <a:spcPts val="1000"/>
              </a:spcBef>
              <a:spcAft>
                <a:spcPts val="0"/>
              </a:spcAft>
              <a:buClrTx/>
              <a:buSzTx/>
              <a:buFontTx/>
              <a:buNone/>
              <a:tabLst/>
              <a:defRPr/>
            </a:pPr>
            <a:r>
              <a:rPr kumimoji="0" lang="ja-JP" altLang="en-US" sz="32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社会起業家とは？</a:t>
            </a:r>
            <a:endParaRPr kumimoji="0" lang="en-US" altLang="ja-JP" sz="32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06481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43574" y="125064"/>
            <a:ext cx="8707899" cy="669235"/>
          </a:xfrm>
        </p:spPr>
        <p:txBody>
          <a:bodyPr>
            <a:normAutofit/>
          </a:bodyPr>
          <a:lstStyle/>
          <a:p>
            <a:pPr marL="0" indent="0" algn="ctr">
              <a:buNone/>
            </a:pPr>
            <a:r>
              <a:rPr lang="ja-JP" altLang="en-US" sz="4000" dirty="0"/>
              <a:t>社会起業家</a:t>
            </a:r>
            <a:endParaRPr lang="en-US" altLang="ja-JP" sz="40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ja-JP" altLang="en-US" sz="1800" b="0" i="0" u="none" strike="noStrike" kern="0" cap="none" spc="0" normalizeH="0" baseline="0" noProof="0" dirty="0">
              <a:ln>
                <a:noFill/>
              </a:ln>
              <a:solidFill>
                <a:prstClr val="black"/>
              </a:solidFill>
              <a:effectLst/>
              <a:uLnTx/>
              <a:uFillTx/>
            </a:endParaRPr>
          </a:p>
        </p:txBody>
      </p:sp>
      <p:sp>
        <p:nvSpPr>
          <p:cNvPr id="2" name="正方形/長方形 1"/>
          <p:cNvSpPr/>
          <p:nvPr/>
        </p:nvSpPr>
        <p:spPr>
          <a:xfrm>
            <a:off x="979918" y="1454730"/>
            <a:ext cx="9582684" cy="526297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➣グラミン銀行　ムハマド・ユヌス（ノーベル賞</a:t>
            </a:r>
            <a:r>
              <a:rPr kumimoji="0" lang="en-US" altLang="ja-JP" sz="2800" kern="0" dirty="0">
                <a:solidFill>
                  <a:sysClr val="windowText" lastClr="000000"/>
                </a:solidFill>
              </a:rPr>
              <a:t>2006</a:t>
            </a:r>
            <a:r>
              <a:rPr kumimoji="0" lang="ja-JP" altLang="en-US" sz="2800" kern="0" dirty="0">
                <a:solidFill>
                  <a:sysClr val="windowText" lastClr="000000"/>
                </a:solidFill>
              </a:rPr>
              <a:t>）</a:t>
            </a: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グラミンとはベンガル語で「農村」をさす。その名の通り、主に農村部の貧困層を対象にした融資を行っていることから「貧者の銀行」とも呼ばれる。</a:t>
            </a:r>
          </a:p>
          <a:p>
            <a:pPr lvl="0">
              <a:defRPr/>
            </a:pPr>
            <a:r>
              <a:rPr kumimoji="0" lang="ja-JP" altLang="en-US" sz="2800" kern="0" dirty="0">
                <a:solidFill>
                  <a:sysClr val="windowText" lastClr="000000"/>
                </a:solidFill>
              </a:rPr>
              <a:t>　従来、貧困者に融資することはタブー。貧困者に貸しても返済率が低いからだ。</a:t>
            </a:r>
            <a:r>
              <a:rPr kumimoji="0" lang="en-US" altLang="ja-JP" sz="2800" kern="0" dirty="0">
                <a:solidFill>
                  <a:sysClr val="windowText" lastClr="000000"/>
                </a:solidFill>
              </a:rPr>
              <a:t>1983</a:t>
            </a:r>
            <a:r>
              <a:rPr kumimoji="0" lang="ja-JP" altLang="en-US" sz="2800" kern="0" dirty="0">
                <a:solidFill>
                  <a:sysClr val="windowText" lastClr="000000"/>
                </a:solidFill>
              </a:rPr>
              <a:t>年に創設されたグラミン銀行が導入した「マイクロクレジット」は、貧困層を対象にした無担保融資を前提としている。融資対象を女性に限定し、また</a:t>
            </a:r>
            <a:r>
              <a:rPr kumimoji="0" lang="en-US" altLang="ja-JP" sz="2800" kern="0" dirty="0">
                <a:solidFill>
                  <a:sysClr val="windowText" lastClr="000000"/>
                </a:solidFill>
              </a:rPr>
              <a:t>5</a:t>
            </a:r>
            <a:r>
              <a:rPr kumimoji="0" lang="ja-JP" altLang="en-US" sz="2800" kern="0" dirty="0">
                <a:solidFill>
                  <a:sysClr val="windowText" lastClr="000000"/>
                </a:solidFill>
              </a:rPr>
              <a:t>人を</a:t>
            </a:r>
            <a:r>
              <a:rPr kumimoji="0" lang="en-US" altLang="ja-JP" sz="2800" kern="0" dirty="0">
                <a:solidFill>
                  <a:sysClr val="windowText" lastClr="000000"/>
                </a:solidFill>
              </a:rPr>
              <a:t>1</a:t>
            </a:r>
            <a:r>
              <a:rPr kumimoji="0" lang="ja-JP" altLang="en-US" sz="2800" kern="0" dirty="0">
                <a:solidFill>
                  <a:sysClr val="windowText" lastClr="000000"/>
                </a:solidFill>
              </a:rPr>
              <a:t>組としたグループを編成した仕組みは、女性のつながりの薄かったバングラデシュ社会に相互扶助の働きをもたらし、貧困層の生活向上に確実に寄与している。貸し倒れ率</a:t>
            </a:r>
            <a:r>
              <a:rPr kumimoji="0" lang="en-US" altLang="ja-JP" sz="2800" kern="0" dirty="0">
                <a:solidFill>
                  <a:sysClr val="windowText" lastClr="000000"/>
                </a:solidFill>
              </a:rPr>
              <a:t>2</a:t>
            </a:r>
            <a:r>
              <a:rPr kumimoji="0" lang="ja-JP" altLang="en-US" sz="2800" kern="0" dirty="0">
                <a:solidFill>
                  <a:sysClr val="windowText" lastClr="000000"/>
                </a:solidFill>
              </a:rPr>
              <a:t>％と極めて低い。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116100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363970" y="150800"/>
            <a:ext cx="8707899" cy="669235"/>
          </a:xfrm>
        </p:spPr>
        <p:txBody>
          <a:bodyPr>
            <a:normAutofit/>
          </a:bodyPr>
          <a:lstStyle/>
          <a:p>
            <a:pPr marL="0" indent="0" algn="ctr">
              <a:buNone/>
            </a:pPr>
            <a:r>
              <a:rPr lang="ja-JP" altLang="en-US" sz="4000" dirty="0"/>
              <a:t>ケアプロ</a:t>
            </a:r>
            <a:endParaRPr lang="en-US" altLang="ja-JP" sz="40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ja-JP" altLang="en-US" sz="1800" b="0" i="0" u="none" strike="noStrike" kern="0" cap="none" spc="0" normalizeH="0" baseline="0" noProof="0" dirty="0">
              <a:ln>
                <a:noFill/>
              </a:ln>
              <a:solidFill>
                <a:prstClr val="black"/>
              </a:solidFill>
              <a:effectLst/>
              <a:uLnTx/>
              <a:uFillTx/>
            </a:endParaRPr>
          </a:p>
        </p:txBody>
      </p:sp>
      <p:sp>
        <p:nvSpPr>
          <p:cNvPr id="2" name="正方形/長方形 1"/>
          <p:cNvSpPr/>
          <p:nvPr/>
        </p:nvSpPr>
        <p:spPr>
          <a:xfrm>
            <a:off x="979918" y="1454730"/>
            <a:ext cx="9582684" cy="440120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a:t>
            </a:r>
            <a:r>
              <a:rPr kumimoji="0" lang="ja-JP" altLang="en-US" sz="2800" kern="0" dirty="0">
                <a:solidFill>
                  <a:sysClr val="windowText" lastClr="000000"/>
                </a:solidFill>
              </a:rPr>
              <a:t>川添高志氏</a:t>
            </a: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b="0" i="0" u="none" strike="noStrike" kern="0" cap="none" spc="0" normalizeH="0" baseline="0" noProof="0" dirty="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kern="0" dirty="0">
                <a:solidFill>
                  <a:sysClr val="windowText" lastClr="000000"/>
                </a:solidFill>
              </a:rPr>
              <a:t>・高校の時に起業を決意→慶應義塾大学看護医療学部</a:t>
            </a:r>
            <a:endParaRPr kumimoji="0" lang="en-US" altLang="ja-JP" sz="2800"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・米国でみたナース・プラクティショナー</a:t>
            </a:r>
            <a:endParaRPr kumimoji="0" lang="en-US" altLang="ja-JP" sz="2800" b="0" i="0" u="none" strike="noStrike" kern="0" cap="none" spc="0" normalizeH="0" baseline="0" noProof="0" dirty="0">
              <a:ln>
                <a:noFill/>
              </a:ln>
              <a:solidFill>
                <a:sysClr val="windowText" lastClr="000000"/>
              </a:solidFill>
              <a:effectLst/>
              <a:uLnTx/>
              <a:uFillTx/>
            </a:endParaRPr>
          </a:p>
          <a:p>
            <a:pPr lvl="0">
              <a:defRPr/>
            </a:pPr>
            <a:r>
              <a:rPr kumimoji="0" lang="ja-JP" altLang="en-US" sz="2800" kern="0" dirty="0">
                <a:solidFill>
                  <a:sysClr val="windowText" lastClr="000000"/>
                </a:solidFill>
              </a:rPr>
              <a:t>・東京大学病院糖尿病代謝内科病棟で勤務→糖尿病患者をみて病院では本質的な問題解決は無理と感じる</a:t>
            </a:r>
            <a:endParaRPr kumimoji="0" lang="en-US" altLang="ja-JP" sz="2800" kern="0" dirty="0">
              <a:solidFill>
                <a:sysClr val="windowText" lastClr="000000"/>
              </a:solidFill>
            </a:endParaRPr>
          </a:p>
          <a:p>
            <a:pPr lvl="0">
              <a:defRPr/>
            </a:pPr>
            <a:r>
              <a:rPr kumimoji="0" lang="ja-JP" altLang="en-US" sz="2800" kern="0" dirty="0">
                <a:solidFill>
                  <a:sysClr val="windowText" lastClr="000000"/>
                </a:solidFill>
              </a:rPr>
              <a:t>・過去</a:t>
            </a:r>
            <a:r>
              <a:rPr kumimoji="0" lang="en-US" altLang="ja-JP" sz="2800" kern="0" dirty="0">
                <a:solidFill>
                  <a:sysClr val="windowText" lastClr="000000"/>
                </a:solidFill>
              </a:rPr>
              <a:t>1</a:t>
            </a:r>
            <a:r>
              <a:rPr kumimoji="0" lang="ja-JP" altLang="en-US" sz="2800" kern="0" dirty="0">
                <a:solidFill>
                  <a:sysClr val="windowText" lastClr="000000"/>
                </a:solidFill>
              </a:rPr>
              <a:t>年以上健康診断を受けていない「健診弱者」は、全国に約</a:t>
            </a:r>
            <a:r>
              <a:rPr kumimoji="0" lang="en-US" altLang="ja-JP" sz="2800" kern="0" dirty="0">
                <a:solidFill>
                  <a:sysClr val="windowText" lastClr="000000"/>
                </a:solidFill>
              </a:rPr>
              <a:t>3300</a:t>
            </a:r>
            <a:r>
              <a:rPr kumimoji="0" lang="ja-JP" altLang="en-US" sz="2800" kern="0" dirty="0">
                <a:solidFill>
                  <a:sysClr val="windowText" lastClr="000000"/>
                </a:solidFill>
              </a:rPr>
              <a:t>万人</a:t>
            </a:r>
            <a:endParaRPr kumimoji="0" lang="en-US" altLang="ja-JP" sz="2800" kern="0" dirty="0">
              <a:solidFill>
                <a:sysClr val="windowText" lastClr="000000"/>
              </a:solidFill>
            </a:endParaRPr>
          </a:p>
          <a:p>
            <a:pPr lvl="0">
              <a:defRPr/>
            </a:pPr>
            <a:r>
              <a:rPr kumimoji="0" lang="ja-JP" altLang="en-US" sz="2800" b="0" i="0" u="none" strike="noStrike" kern="0" cap="none" spc="0" normalizeH="0" baseline="0" noProof="0" dirty="0">
                <a:ln>
                  <a:noFill/>
                </a:ln>
                <a:solidFill>
                  <a:sysClr val="windowText" lastClr="000000"/>
                </a:solidFill>
                <a:effectLst/>
                <a:uLnTx/>
                <a:uFillTx/>
              </a:rPr>
              <a:t>・</a:t>
            </a:r>
            <a:r>
              <a:rPr kumimoji="0" lang="en-US" altLang="ja-JP" sz="2800" b="0" i="0" u="none" strike="noStrike" kern="0" cap="none" spc="0" normalizeH="0" baseline="0" noProof="0" dirty="0">
                <a:ln>
                  <a:noFill/>
                </a:ln>
                <a:solidFill>
                  <a:sysClr val="windowText" lastClr="000000"/>
                </a:solidFill>
                <a:effectLst/>
                <a:uLnTx/>
                <a:uFillTx/>
              </a:rPr>
              <a:t>2007</a:t>
            </a:r>
            <a:r>
              <a:rPr kumimoji="0" lang="ja-JP" altLang="en-US" sz="2800" b="0" i="0" u="none" strike="noStrike" kern="0" cap="none" spc="0" normalizeH="0" baseline="0" noProof="0" dirty="0">
                <a:ln>
                  <a:noFill/>
                </a:ln>
                <a:solidFill>
                  <a:sysClr val="windowText" lastClr="000000"/>
                </a:solidFill>
                <a:effectLst/>
                <a:uLnTx/>
                <a:uFillTx/>
              </a:rPr>
              <a:t>年に起業</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800" b="0" i="0" u="none" strike="noStrike" kern="0" cap="none" spc="0" normalizeH="0" baseline="0" noProof="0" dirty="0">
              <a:ln>
                <a:noFill/>
              </a:ln>
              <a:solidFill>
                <a:sysClr val="windowText" lastClr="000000"/>
              </a:solidFill>
              <a:effectLst/>
              <a:uLnTx/>
              <a:uFillTx/>
            </a:endParaRPr>
          </a:p>
        </p:txBody>
      </p:sp>
      <p:graphicFrame>
        <p:nvGraphicFramePr>
          <p:cNvPr id="5" name="オブジェクト 4"/>
          <p:cNvGraphicFramePr>
            <a:graphicFrameLocks noChangeAspect="1"/>
          </p:cNvGraphicFramePr>
          <p:nvPr>
            <p:extLst>
              <p:ext uri="{D42A27DB-BD31-4B8C-83A1-F6EECF244321}">
                <p14:modId xmlns:p14="http://schemas.microsoft.com/office/powerpoint/2010/main" val="2647324277"/>
              </p:ext>
            </p:extLst>
          </p:nvPr>
        </p:nvGraphicFramePr>
        <p:xfrm>
          <a:off x="8949071" y="0"/>
          <a:ext cx="3242929" cy="1790258"/>
        </p:xfrm>
        <a:graphic>
          <a:graphicData uri="http://schemas.openxmlformats.org/presentationml/2006/ole">
            <mc:AlternateContent xmlns:mc="http://schemas.openxmlformats.org/markup-compatibility/2006">
              <mc:Choice xmlns:v="urn:schemas-microsoft-com:vml" Requires="v">
                <p:oleObj spid="_x0000_s4134" name="文書" r:id="rId4" imgW="1310640" imgH="868680" progId="Word.Document.8">
                  <p:embed/>
                </p:oleObj>
              </mc:Choice>
              <mc:Fallback>
                <p:oleObj name="文書" r:id="rId4" imgW="1310640" imgH="868680" progId="Word.Document.8">
                  <p:embed/>
                  <p:pic>
                    <p:nvPicPr>
                      <p:cNvPr id="4" name="オブジェクト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49071" y="0"/>
                        <a:ext cx="3242929" cy="179025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2471548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タイトル 2"/>
          <p:cNvSpPr>
            <a:spLocks noGrp="1"/>
          </p:cNvSpPr>
          <p:nvPr>
            <p:ph type="title"/>
          </p:nvPr>
        </p:nvSpPr>
        <p:spPr>
          <a:xfrm>
            <a:off x="1699846" y="92077"/>
            <a:ext cx="8792308" cy="307975"/>
          </a:xfrm>
        </p:spPr>
        <p:txBody>
          <a:bodyPr/>
          <a:lstStyle/>
          <a:p>
            <a:r>
              <a:rPr lang="ja-JP" altLang="en-US" dirty="0">
                <a:latin typeface="HGPｺﾞｼｯｸE" pitchFamily="50" charset="-128"/>
                <a:ea typeface="HGPｺﾞｼｯｸE" pitchFamily="50" charset="-128"/>
              </a:rPr>
              <a:t>社会的課題を解決するソーシャルビジネス</a:t>
            </a:r>
          </a:p>
        </p:txBody>
      </p:sp>
      <p:sp>
        <p:nvSpPr>
          <p:cNvPr id="8198" name="テキスト プレースホルダー 2"/>
          <p:cNvSpPr>
            <a:spLocks noGrp="1"/>
          </p:cNvSpPr>
          <p:nvPr>
            <p:ph type="body" sz="quarter" idx="10"/>
          </p:nvPr>
        </p:nvSpPr>
        <p:spPr>
          <a:xfrm>
            <a:off x="1699846" y="660402"/>
            <a:ext cx="8792308" cy="303213"/>
          </a:xfrm>
        </p:spPr>
        <p:txBody>
          <a:bodyPr/>
          <a:lstStyle/>
          <a:p>
            <a:pPr>
              <a:buFont typeface="ヒラギノ角ゴ ProN W3" pitchFamily="-84" charset="-128"/>
              <a:buNone/>
            </a:pPr>
            <a:r>
              <a:rPr lang="ja-JP" altLang="en-US" dirty="0">
                <a:latin typeface="HGPｺﾞｼｯｸE" pitchFamily="50" charset="-128"/>
                <a:ea typeface="HGPｺﾞｼｯｸE" pitchFamily="50" charset="-128"/>
              </a:rPr>
              <a:t>生活習慣病予防と医療費抑制をミッションに、ワンコイン健診を展開</a:t>
            </a:r>
          </a:p>
        </p:txBody>
      </p:sp>
      <p:sp>
        <p:nvSpPr>
          <p:cNvPr id="29" name="正方形/長方形 28"/>
          <p:cNvSpPr/>
          <p:nvPr/>
        </p:nvSpPr>
        <p:spPr>
          <a:xfrm>
            <a:off x="2041396" y="5293016"/>
            <a:ext cx="3921666" cy="374461"/>
          </a:xfrm>
          <a:prstGeom prst="rect">
            <a:avLst/>
          </a:prstGeom>
          <a:solidFill>
            <a:schemeClr val="bg1"/>
          </a:solidFill>
          <a:ln w="9525" cmpd="sng">
            <a:noFill/>
            <a:prstDash val="sysDash"/>
          </a:ln>
          <a:effectLst/>
        </p:spPr>
        <p:style>
          <a:lnRef idx="1">
            <a:schemeClr val="dk1"/>
          </a:lnRef>
          <a:fillRef idx="2">
            <a:schemeClr val="dk1"/>
          </a:fillRef>
          <a:effectRef idx="1">
            <a:schemeClr val="dk1"/>
          </a:effectRef>
          <a:fontRef idx="minor">
            <a:schemeClr val="dk1"/>
          </a:fontRef>
        </p:style>
        <p:txBody>
          <a:bodyPr wrap="square" lIns="76200" tIns="63500" rIns="76200" bIns="63500">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・生活習慣病予防と医療費抑制がミッション</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p:txBody>
      </p:sp>
      <p:sp>
        <p:nvSpPr>
          <p:cNvPr id="5" name="角丸四角形 4"/>
          <p:cNvSpPr/>
          <p:nvPr/>
        </p:nvSpPr>
        <p:spPr>
          <a:xfrm>
            <a:off x="1965723" y="1247801"/>
            <a:ext cx="3655791" cy="607791"/>
          </a:xfrm>
          <a:prstGeom prst="roundRect">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chemeClr val="bg1"/>
                </a:solidFill>
                <a:effectLst/>
                <a:uLnTx/>
                <a:uFillTx/>
                <a:latin typeface="HGPｺﾞｼｯｸE" pitchFamily="50" charset="-128"/>
                <a:ea typeface="HGPｺﾞｼｯｸE" pitchFamily="50" charset="-128"/>
                <a:cs typeface="HGPｺﾞｼｯｸE"/>
              </a:rPr>
              <a:t>社会的課題</a:t>
            </a:r>
          </a:p>
        </p:txBody>
      </p:sp>
      <p:sp>
        <p:nvSpPr>
          <p:cNvPr id="18" name="角丸四角形 17"/>
          <p:cNvSpPr/>
          <p:nvPr/>
        </p:nvSpPr>
        <p:spPr>
          <a:xfrm>
            <a:off x="6494814" y="1247007"/>
            <a:ext cx="3655791" cy="607791"/>
          </a:xfrm>
          <a:prstGeom prst="roundRect">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chemeClr val="bg1"/>
                </a:solidFill>
                <a:effectLst/>
                <a:uLnTx/>
                <a:uFillTx/>
                <a:latin typeface="HGPｺﾞｼｯｸE"/>
                <a:ea typeface="HGPｺﾞｼｯｸE"/>
                <a:cs typeface="HGPｺﾞｼｯｸE"/>
              </a:rPr>
              <a:t>ソーシャルビジネス</a:t>
            </a:r>
            <a:endParaRPr kumimoji="0" lang="en-US" altLang="ja-JP" sz="1800" b="0" i="0" u="none" strike="noStrike" kern="0" cap="none" spc="0" normalizeH="0" baseline="0" noProof="0" dirty="0">
              <a:ln>
                <a:noFill/>
              </a:ln>
              <a:solidFill>
                <a:schemeClr val="bg1"/>
              </a:solidFill>
              <a:effectLst/>
              <a:uLnTx/>
              <a:uFillTx/>
              <a:latin typeface="HGPｺﾞｼｯｸE"/>
              <a:ea typeface="HGPｺﾞｼｯｸE"/>
              <a:cs typeface="HGPｺﾞｼｯｸE"/>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chemeClr val="bg1"/>
                </a:solidFill>
                <a:effectLst/>
                <a:uLnTx/>
                <a:uFillTx/>
                <a:latin typeface="HGPｺﾞｼｯｸE"/>
                <a:ea typeface="HGPｺﾞｼｯｸE"/>
                <a:cs typeface="HGPｺﾞｼｯｸE"/>
              </a:rPr>
              <a:t>（ワンコイン健診）</a:t>
            </a:r>
          </a:p>
        </p:txBody>
      </p:sp>
      <p:sp>
        <p:nvSpPr>
          <p:cNvPr id="13" name="二等辺三角形 12"/>
          <p:cNvSpPr/>
          <p:nvPr/>
        </p:nvSpPr>
        <p:spPr>
          <a:xfrm rot="10800000" flipH="1">
            <a:off x="2639617" y="4725144"/>
            <a:ext cx="2255472" cy="222250"/>
          </a:xfrm>
          <a:prstGeom prst="triangle">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chemeClr val="tx1">
                  <a:lumMod val="75000"/>
                  <a:lumOff val="25000"/>
                </a:schemeClr>
              </a:solidFill>
              <a:effectLst/>
              <a:uLnTx/>
              <a:uFillTx/>
              <a:latin typeface="HGPｺﾞｼｯｸE"/>
              <a:ea typeface="HGPｺﾞｼｯｸE"/>
              <a:cs typeface="HGPｺﾞｼｯｸE"/>
            </a:endParaRPr>
          </a:p>
        </p:txBody>
      </p:sp>
      <p:sp>
        <p:nvSpPr>
          <p:cNvPr id="14" name="正方形/長方形 13"/>
          <p:cNvSpPr/>
          <p:nvPr/>
        </p:nvSpPr>
        <p:spPr>
          <a:xfrm>
            <a:off x="2041396" y="1988842"/>
            <a:ext cx="3921666" cy="2367315"/>
          </a:xfrm>
          <a:prstGeom prst="rect">
            <a:avLst/>
          </a:prstGeom>
          <a:solidFill>
            <a:schemeClr val="bg1"/>
          </a:solidFill>
          <a:ln w="9525" cmpd="sng">
            <a:noFill/>
            <a:prstDash val="sysDash"/>
          </a:ln>
          <a:effectLst/>
        </p:spPr>
        <p:style>
          <a:lnRef idx="1">
            <a:schemeClr val="dk1"/>
          </a:lnRef>
          <a:fillRef idx="2">
            <a:schemeClr val="dk1"/>
          </a:fillRef>
          <a:effectRef idx="1">
            <a:schemeClr val="dk1"/>
          </a:effectRef>
          <a:fontRef idx="minor">
            <a:schemeClr val="dk1"/>
          </a:fontRef>
        </p:style>
        <p:txBody>
          <a:bodyPr wrap="square" lIns="76200" tIns="63500" rIns="76200" bIns="63500">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・医療費</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40</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兆円</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・生活習慣病が死因</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6</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割</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・健診弱者</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3,300</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万人</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　「面倒」</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　「費用が高い」　</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　「機会がない」</a:t>
            </a:r>
          </a:p>
        </p:txBody>
      </p:sp>
      <p:sp>
        <p:nvSpPr>
          <p:cNvPr id="15" name="二等辺三角形 14"/>
          <p:cNvSpPr/>
          <p:nvPr/>
        </p:nvSpPr>
        <p:spPr>
          <a:xfrm rot="5400000" flipH="1">
            <a:off x="4905098" y="3478853"/>
            <a:ext cx="2448272" cy="332345"/>
          </a:xfrm>
          <a:prstGeom prst="triangle">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chemeClr val="tx1">
                  <a:lumMod val="75000"/>
                  <a:lumOff val="25000"/>
                </a:schemeClr>
              </a:solidFill>
              <a:effectLst/>
              <a:uLnTx/>
              <a:uFillTx/>
              <a:latin typeface="HGPｺﾞｼｯｸE"/>
              <a:ea typeface="HGPｺﾞｼｯｸE"/>
              <a:cs typeface="HGPｺﾞｼｯｸE"/>
            </a:endParaRPr>
          </a:p>
        </p:txBody>
      </p:sp>
      <p:pic>
        <p:nvPicPr>
          <p:cNvPr id="4098" name="Picture 2" descr="C:\Users\PC\Dropbox\201108～carepro\画像\東大病院　糖尿病患者さんの足.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3016" y="2307047"/>
            <a:ext cx="1364146" cy="886836"/>
          </a:xfrm>
          <a:prstGeom prst="rect">
            <a:avLst/>
          </a:prstGeom>
          <a:noFill/>
          <a:extLst>
            <a:ext uri="{909E8E84-426E-40DD-AFC4-6F175D3DCCD1}">
              <a14:hiddenFill xmlns:a14="http://schemas.microsoft.com/office/drawing/2010/main">
                <a:solidFill>
                  <a:srgbClr val="FFFFFF"/>
                </a:solidFill>
              </a14:hiddenFill>
            </a:ext>
          </a:extLst>
        </p:spPr>
      </p:pic>
      <p:pic>
        <p:nvPicPr>
          <p:cNvPr id="20" name="図 11" descr="090907delimage.gif"/>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60690" y="2002162"/>
            <a:ext cx="1821540" cy="1498846"/>
          </a:xfrm>
          <a:prstGeom prst="rect">
            <a:avLst/>
          </a:prstGeom>
          <a:solidFill>
            <a:schemeClr val="bg1"/>
          </a:solidFill>
          <a:ln>
            <a:noFill/>
          </a:ln>
          <a:effectLst>
            <a:outerShdw blurRad="50800" dist="38100" dir="2700000" algn="tl" rotWithShape="0">
              <a:prstClr val="black">
                <a:alpha val="40000"/>
              </a:prstClr>
            </a:outerShdw>
          </a:effectLst>
          <a:extLst/>
        </p:spPr>
      </p:pic>
      <p:sp>
        <p:nvSpPr>
          <p:cNvPr id="21" name="正方形/長方形 20"/>
          <p:cNvSpPr/>
          <p:nvPr/>
        </p:nvSpPr>
        <p:spPr>
          <a:xfrm>
            <a:off x="6467374" y="3573018"/>
            <a:ext cx="3550292" cy="3182923"/>
          </a:xfrm>
          <a:prstGeom prst="rect">
            <a:avLst/>
          </a:prstGeom>
          <a:noFill/>
          <a:ln w="9525" cmpd="sng">
            <a:noFill/>
            <a:prstDash val="sysDash"/>
          </a:ln>
          <a:effectLst/>
        </p:spPr>
        <p:style>
          <a:lnRef idx="1">
            <a:schemeClr val="dk1"/>
          </a:lnRef>
          <a:fillRef idx="2">
            <a:schemeClr val="dk1"/>
          </a:fillRef>
          <a:effectRef idx="1">
            <a:schemeClr val="dk1"/>
          </a:effectRef>
          <a:fontRef idx="minor">
            <a:schemeClr val="dk1"/>
          </a:fontRef>
        </p:style>
        <p:txBody>
          <a:bodyPr wrap="square" lIns="76200" tIns="63500" rIns="76200" bIns="63500">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＜特長＞</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・早い（予約なし、</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5</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分で結果）</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・誰でも（保険証不要）</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・安い（</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500</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円～）</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・ずっと（データ管理）</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・安心（看護師、使い捨て針）</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＜メニュー＞</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・血糖値、総コレ、</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HDL</a:t>
            </a:r>
            <a:r>
              <a:rPr kumimoji="0" lang="ja-JP" altLang="en-US" sz="1600" b="0" i="0" u="none" strike="noStrike" kern="0" cap="none" spc="0" normalizeH="0" baseline="0" noProof="0" dirty="0" err="1">
                <a:ln>
                  <a:noFill/>
                </a:ln>
                <a:solidFill>
                  <a:schemeClr val="tx1"/>
                </a:solidFill>
                <a:effectLst/>
                <a:uLnTx/>
                <a:uFillTx/>
                <a:latin typeface="HGPｺﾞｼｯｸE" pitchFamily="50" charset="-128"/>
                <a:ea typeface="HGPｺﾞｼｯｸE" pitchFamily="50" charset="-128"/>
                <a:cs typeface="HGPｺﾞｼｯｸE"/>
              </a:rPr>
              <a:t>、</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LDL</a:t>
            </a:r>
            <a:r>
              <a:rPr kumimoji="0" lang="ja-JP" altLang="en-US" sz="1600" b="0" i="0" u="none" strike="noStrike" kern="0" cap="none" spc="0" normalizeH="0" baseline="0" noProof="0" dirty="0" err="1">
                <a:ln>
                  <a:noFill/>
                </a:ln>
                <a:solidFill>
                  <a:schemeClr val="tx1"/>
                </a:solidFill>
                <a:effectLst/>
                <a:uLnTx/>
                <a:uFillTx/>
                <a:latin typeface="HGPｺﾞｼｯｸE" pitchFamily="50" charset="-128"/>
                <a:ea typeface="HGPｺﾞｼｯｸE" pitchFamily="50" charset="-128"/>
                <a:cs typeface="HGPｺﾞｼｯｸE"/>
              </a:rPr>
              <a:t>、</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中性脂肪、</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　肝機能、肺年齢、ドライアイ、骨密度など</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p:txBody>
      </p:sp>
      <p:pic>
        <p:nvPicPr>
          <p:cNvPr id="22" name="図 2"/>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rot="16200000">
            <a:off x="8581267" y="2284328"/>
            <a:ext cx="1376261" cy="92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3" descr="携帯画面"/>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rcRect/>
          <a:stretch>
            <a:fillRect/>
          </a:stretch>
        </p:blipFill>
        <p:spPr bwMode="auto">
          <a:xfrm>
            <a:off x="9011002" y="3908084"/>
            <a:ext cx="727236" cy="124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p:nvPr/>
        </p:nvSpPr>
        <p:spPr>
          <a:xfrm>
            <a:off x="0" y="6287548"/>
            <a:ext cx="3800213" cy="570452"/>
          </a:xfrm>
          <a:prstGeom prst="rect">
            <a:avLst/>
          </a:prstGeom>
          <a:solidFill>
            <a:schemeClr val="bg1"/>
          </a:solidFill>
        </p:spPr>
        <p:txBody>
          <a:bodyPr wrap="square" rtlCol="0">
            <a:spAutoFit/>
          </a:bodyPr>
          <a:lstStyle/>
          <a:p>
            <a:endParaRPr kumimoji="1" lang="ja-JP" altLang="en-US" dirty="0"/>
          </a:p>
        </p:txBody>
      </p:sp>
      <p:sp>
        <p:nvSpPr>
          <p:cNvPr id="3" name="テキスト ボックス 2"/>
          <p:cNvSpPr txBox="1"/>
          <p:nvPr/>
        </p:nvSpPr>
        <p:spPr>
          <a:xfrm>
            <a:off x="10150605" y="6568580"/>
            <a:ext cx="2041395" cy="369332"/>
          </a:xfrm>
          <a:prstGeom prst="rect">
            <a:avLst/>
          </a:prstGeom>
          <a:solidFill>
            <a:schemeClr val="bg1"/>
          </a:solidFill>
        </p:spPr>
        <p:txBody>
          <a:bodyPr wrap="square" rtlCol="0">
            <a:spAutoFit/>
          </a:bodyPr>
          <a:lstStyle/>
          <a:p>
            <a:endParaRPr kumimoji="1" lang="ja-JP" altLang="en-US" dirty="0"/>
          </a:p>
        </p:txBody>
      </p:sp>
    </p:spTree>
    <p:extLst>
      <p:ext uri="{BB962C8B-B14F-4D97-AF65-F5344CB8AC3E}">
        <p14:creationId xmlns:p14="http://schemas.microsoft.com/office/powerpoint/2010/main" val="30653419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タイトル 2"/>
          <p:cNvSpPr>
            <a:spLocks noGrp="1"/>
          </p:cNvSpPr>
          <p:nvPr>
            <p:ph type="title"/>
          </p:nvPr>
        </p:nvSpPr>
        <p:spPr>
          <a:xfrm>
            <a:off x="1699846" y="92077"/>
            <a:ext cx="8792308" cy="307975"/>
          </a:xfrm>
        </p:spPr>
        <p:txBody>
          <a:bodyPr/>
          <a:lstStyle/>
          <a:p>
            <a:r>
              <a:rPr lang="ja-JP" altLang="en-US" dirty="0">
                <a:latin typeface="HGPｺﾞｼｯｸE" pitchFamily="50" charset="-128"/>
                <a:ea typeface="HGPｺﾞｼｯｸE" pitchFamily="50" charset="-128"/>
              </a:rPr>
              <a:t>ビジネスモデルとインパクト</a:t>
            </a:r>
          </a:p>
        </p:txBody>
      </p:sp>
      <p:sp>
        <p:nvSpPr>
          <p:cNvPr id="8198" name="テキスト プレースホルダー 2"/>
          <p:cNvSpPr>
            <a:spLocks noGrp="1"/>
          </p:cNvSpPr>
          <p:nvPr>
            <p:ph type="body" sz="quarter" idx="10"/>
          </p:nvPr>
        </p:nvSpPr>
        <p:spPr>
          <a:xfrm>
            <a:off x="1699846" y="660402"/>
            <a:ext cx="8792308" cy="303213"/>
          </a:xfrm>
        </p:spPr>
        <p:txBody>
          <a:bodyPr/>
          <a:lstStyle/>
          <a:p>
            <a:r>
              <a:rPr lang="ja-JP" altLang="en-US" dirty="0">
                <a:latin typeface="HGPｺﾞｼｯｸE" pitchFamily="50" charset="-128"/>
                <a:ea typeface="HGPｺﾞｼｯｸE" pitchFamily="50" charset="-128"/>
              </a:rPr>
              <a:t>ヘルスケア産業にインパクトを与えるためのビジネスモデルの構築</a:t>
            </a:r>
          </a:p>
        </p:txBody>
      </p:sp>
      <p:sp>
        <p:nvSpPr>
          <p:cNvPr id="5" name="角丸四角形 4"/>
          <p:cNvSpPr/>
          <p:nvPr/>
        </p:nvSpPr>
        <p:spPr>
          <a:xfrm>
            <a:off x="1965723" y="1247801"/>
            <a:ext cx="3655791" cy="607791"/>
          </a:xfrm>
          <a:prstGeom prst="roundRect">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chemeClr val="bg1"/>
                </a:solidFill>
                <a:effectLst/>
                <a:uLnTx/>
                <a:uFillTx/>
                <a:latin typeface="HGPｺﾞｼｯｸE" pitchFamily="50" charset="-128"/>
                <a:ea typeface="HGPｺﾞｼｯｸE" pitchFamily="50" charset="-128"/>
                <a:cs typeface="HGPｺﾞｼｯｸE"/>
              </a:rPr>
              <a:t>ビジネスモデルの構築</a:t>
            </a:r>
          </a:p>
        </p:txBody>
      </p:sp>
      <p:sp>
        <p:nvSpPr>
          <p:cNvPr id="18" name="角丸四角形 17"/>
          <p:cNvSpPr/>
          <p:nvPr/>
        </p:nvSpPr>
        <p:spPr>
          <a:xfrm>
            <a:off x="6494814" y="1247007"/>
            <a:ext cx="3655791" cy="607791"/>
          </a:xfrm>
          <a:prstGeom prst="roundRect">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chemeClr val="bg1"/>
                </a:solidFill>
                <a:effectLst/>
                <a:uLnTx/>
                <a:uFillTx/>
                <a:latin typeface="HGPｺﾞｼｯｸE"/>
                <a:ea typeface="HGPｺﾞｼｯｸE"/>
                <a:cs typeface="HGPｺﾞｼｯｸE"/>
              </a:rPr>
              <a:t>ヘルスケア産業へのインパクト</a:t>
            </a:r>
          </a:p>
        </p:txBody>
      </p:sp>
      <p:sp>
        <p:nvSpPr>
          <p:cNvPr id="13" name="二等辺三角形 12"/>
          <p:cNvSpPr/>
          <p:nvPr/>
        </p:nvSpPr>
        <p:spPr>
          <a:xfrm rot="10800000" flipH="1">
            <a:off x="2639617" y="3782813"/>
            <a:ext cx="2255472" cy="222250"/>
          </a:xfrm>
          <a:prstGeom prst="triangle">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chemeClr val="tx1">
                  <a:lumMod val="75000"/>
                  <a:lumOff val="25000"/>
                </a:schemeClr>
              </a:solidFill>
              <a:effectLst/>
              <a:uLnTx/>
              <a:uFillTx/>
              <a:latin typeface="HGPｺﾞｼｯｸE"/>
              <a:ea typeface="HGPｺﾞｼｯｸE"/>
              <a:cs typeface="HGPｺﾞｼｯｸE"/>
            </a:endParaRPr>
          </a:p>
        </p:txBody>
      </p:sp>
      <p:sp>
        <p:nvSpPr>
          <p:cNvPr id="14" name="正方形/長方形 13"/>
          <p:cNvSpPr/>
          <p:nvPr/>
        </p:nvSpPr>
        <p:spPr>
          <a:xfrm>
            <a:off x="2041396" y="1916832"/>
            <a:ext cx="3921666" cy="3506088"/>
          </a:xfrm>
          <a:prstGeom prst="rect">
            <a:avLst/>
          </a:prstGeom>
          <a:solidFill>
            <a:schemeClr val="bg1"/>
          </a:solidFill>
          <a:ln w="9525" cmpd="sng">
            <a:noFill/>
            <a:prstDash val="sysDash"/>
          </a:ln>
          <a:effectLst/>
        </p:spPr>
        <p:style>
          <a:lnRef idx="1">
            <a:schemeClr val="dk1"/>
          </a:lnRef>
          <a:fillRef idx="2">
            <a:schemeClr val="dk1"/>
          </a:fillRef>
          <a:effectRef idx="1">
            <a:schemeClr val="dk1"/>
          </a:effectRef>
          <a:fontRef idx="minor">
            <a:schemeClr val="dk1"/>
          </a:fontRef>
        </p:style>
        <p:txBody>
          <a:bodyPr wrap="square" lIns="76200" tIns="63500" rIns="76200" bIns="63500">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・店舗</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・催事（</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BTC</a:t>
            </a:r>
            <a:r>
              <a:rPr kumimoji="0" lang="ja-JP" altLang="en-US" sz="1600" b="0" i="0" u="none" strike="noStrike" kern="0" cap="none" spc="0" normalizeH="0" baseline="0" noProof="0" dirty="0" err="1">
                <a:ln>
                  <a:noFill/>
                </a:ln>
                <a:solidFill>
                  <a:schemeClr val="tx1"/>
                </a:solidFill>
                <a:effectLst/>
                <a:uLnTx/>
                <a:uFillTx/>
                <a:latin typeface="HGPｺﾞｼｯｸE" pitchFamily="50" charset="-128"/>
                <a:ea typeface="HGPｺﾞｼｯｸE" pitchFamily="50" charset="-128"/>
                <a:cs typeface="HGPｺﾞｼｯｸE"/>
              </a:rPr>
              <a:t>、</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BTB</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・フランチャイズ</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p:txBody>
      </p:sp>
      <p:sp>
        <p:nvSpPr>
          <p:cNvPr id="15" name="二等辺三角形 14"/>
          <p:cNvSpPr/>
          <p:nvPr/>
        </p:nvSpPr>
        <p:spPr>
          <a:xfrm rot="5400000" flipH="1">
            <a:off x="4905098" y="3334836"/>
            <a:ext cx="2448272" cy="332345"/>
          </a:xfrm>
          <a:prstGeom prst="triangle">
            <a:avLst/>
          </a:prstGeom>
          <a:solidFill>
            <a:schemeClr val="bg1">
              <a:lumMod val="50000"/>
            </a:schemeClr>
          </a:solidFill>
          <a:ln w="19050">
            <a:noFill/>
          </a:ln>
          <a:effectLst/>
        </p:spPr>
        <p:style>
          <a:lnRef idx="1">
            <a:schemeClr val="dk1"/>
          </a:lnRef>
          <a:fillRef idx="2">
            <a:schemeClr val="dk1"/>
          </a:fillRef>
          <a:effectRef idx="1">
            <a:schemeClr val="dk1"/>
          </a:effectRef>
          <a:fontRef idx="minor">
            <a:schemeClr val="dk1"/>
          </a:fontRef>
        </p:style>
        <p:txBody>
          <a:bodyPr lIns="76200" tIns="38100" rIns="76200" bIns="3810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chemeClr val="tx1">
                  <a:lumMod val="75000"/>
                  <a:lumOff val="25000"/>
                </a:schemeClr>
              </a:solidFill>
              <a:effectLst/>
              <a:uLnTx/>
              <a:uFillTx/>
              <a:latin typeface="HGPｺﾞｼｯｸE"/>
              <a:ea typeface="HGPｺﾞｼｯｸE"/>
              <a:cs typeface="HGPｺﾞｼｯｸE"/>
            </a:endParaRPr>
          </a:p>
        </p:txBody>
      </p:sp>
      <p:pic>
        <p:nvPicPr>
          <p:cNvPr id="19" name="Picture 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9024" y="2125552"/>
            <a:ext cx="1528785" cy="988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 descr="C:\Users\moriya\Desktop\仕掛中\20101130_イオン与野SC 店写真.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7216" y="2276874"/>
            <a:ext cx="925345" cy="57594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5" name="図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bwMode="auto">
          <a:xfrm>
            <a:off x="2772554" y="5445226"/>
            <a:ext cx="1211144" cy="99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図 4"/>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05960" y="3870151"/>
            <a:ext cx="1404270" cy="85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乗算記号 3"/>
          <p:cNvSpPr/>
          <p:nvPr/>
        </p:nvSpPr>
        <p:spPr>
          <a:xfrm>
            <a:off x="4210230" y="1844824"/>
            <a:ext cx="1720073" cy="1490464"/>
          </a:xfrm>
          <a:prstGeom prst="mathMultiply">
            <a:avLst>
              <a:gd name="adj1" fmla="val 6110"/>
            </a:avLst>
          </a:prstGeom>
          <a:solidFill>
            <a:srgbClr val="FF0000"/>
          </a:solidFill>
          <a:ln w="19050">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chemeClr val="tx1">
                  <a:lumMod val="75000"/>
                  <a:lumOff val="25000"/>
                </a:schemeClr>
              </a:solidFill>
              <a:effectLst/>
              <a:uLnTx/>
              <a:uFillTx/>
              <a:latin typeface="HGP創英角ｺﾞｼｯｸUB"/>
              <a:ea typeface="HGP創英角ｺﾞｼｯｸUB"/>
              <a:cs typeface="HGP創英角ｺﾞｼｯｸUB"/>
            </a:endParaRPr>
          </a:p>
        </p:txBody>
      </p:sp>
      <p:sp>
        <p:nvSpPr>
          <p:cNvPr id="7" name="正方形/長方形 6"/>
          <p:cNvSpPr/>
          <p:nvPr/>
        </p:nvSpPr>
        <p:spPr>
          <a:xfrm>
            <a:off x="4434277" y="3501010"/>
            <a:ext cx="1404552" cy="1946687"/>
          </a:xfrm>
          <a:prstGeom prst="rect">
            <a:avLst/>
          </a:prstGeom>
        </p:spPr>
        <p:txBody>
          <a:bodyPr wrap="none">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＜連携先＞</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・鉄道、流通</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・保険、製薬</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・フィットネス</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・薬局、行政</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rPr>
              <a:t>・パチンコ</a:t>
            </a:r>
            <a:endParaRPr kumimoji="0" lang="en-US" altLang="ja-JP" sz="1800" b="0" i="0" u="none" strike="noStrike" kern="0" cap="none" spc="0" normalizeH="0" baseline="0" noProof="0" dirty="0">
              <a:ln>
                <a:noFill/>
              </a:ln>
              <a:solidFill>
                <a:sysClr val="windowText" lastClr="000000"/>
              </a:solidFill>
              <a:effectLst/>
              <a:uLnTx/>
              <a:uFillTx/>
              <a:latin typeface="HGPｺﾞｼｯｸE" pitchFamily="50" charset="-128"/>
              <a:ea typeface="HGPｺﾞｼｯｸE" pitchFamily="50" charset="-128"/>
              <a:cs typeface="HGPｺﾞｼｯｸE"/>
            </a:endParaRPr>
          </a:p>
        </p:txBody>
      </p:sp>
      <p:pic>
        <p:nvPicPr>
          <p:cNvPr id="21" name="図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67808" y="5157721"/>
            <a:ext cx="842494" cy="11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正方形/長方形 21"/>
          <p:cNvSpPr/>
          <p:nvPr/>
        </p:nvSpPr>
        <p:spPr>
          <a:xfrm>
            <a:off x="6504019" y="1883823"/>
            <a:ext cx="3921666" cy="4075475"/>
          </a:xfrm>
          <a:prstGeom prst="rect">
            <a:avLst/>
          </a:prstGeom>
          <a:noFill/>
          <a:ln w="9525" cmpd="sng">
            <a:noFill/>
            <a:prstDash val="sysDash"/>
          </a:ln>
          <a:effectLst/>
        </p:spPr>
        <p:style>
          <a:lnRef idx="1">
            <a:schemeClr val="dk1"/>
          </a:lnRef>
          <a:fillRef idx="2">
            <a:schemeClr val="dk1"/>
          </a:fillRef>
          <a:effectRef idx="1">
            <a:schemeClr val="dk1"/>
          </a:effectRef>
          <a:fontRef idx="minor">
            <a:schemeClr val="dk1"/>
          </a:fontRef>
        </p:style>
        <p:txBody>
          <a:bodyPr wrap="square" lIns="76200" tIns="63500" rIns="76200" bIns="63500">
            <a:spAutoFit/>
          </a:bodyPr>
          <a:lstStyle/>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・利用者　約</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18</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万人　ビッグデータ</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a:t>
            </a:r>
            <a:r>
              <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3</a:t>
            </a: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割以上が異常値</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r>
              <a:rPr kumimoji="0" lang="ja-JP" altLang="en-US"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rPr>
              <a:t>・政策への反映</a:t>
            </a: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a:p>
            <a:pPr marL="0" marR="0" lvl="0" indent="0" defTabSz="914400" eaLnBrk="1" fontAlgn="auto" latinLnBrk="0" hangingPunct="1">
              <a:lnSpc>
                <a:spcPct val="100000"/>
              </a:lnSpc>
              <a:spcBef>
                <a:spcPts val="300"/>
              </a:spcBef>
              <a:spcAft>
                <a:spcPts val="0"/>
              </a:spcAft>
              <a:buClrTx/>
              <a:buSzTx/>
              <a:buFontTx/>
              <a:buNone/>
              <a:tabLst/>
              <a:defRPr/>
            </a:pPr>
            <a:endParaRPr kumimoji="0" lang="en-US" altLang="ja-JP" sz="1600" b="0" i="0" u="none" strike="noStrike" kern="0" cap="none" spc="0" normalizeH="0" baseline="0" noProof="0" dirty="0">
              <a:ln>
                <a:noFill/>
              </a:ln>
              <a:solidFill>
                <a:schemeClr val="tx1"/>
              </a:solidFill>
              <a:effectLst/>
              <a:uLnTx/>
              <a:uFillTx/>
              <a:latin typeface="HGPｺﾞｼｯｸE" pitchFamily="50" charset="-128"/>
              <a:ea typeface="HGPｺﾞｼｯｸE" pitchFamily="50" charset="-128"/>
              <a:cs typeface="HGPｺﾞｼｯｸE"/>
            </a:endParaRPr>
          </a:p>
        </p:txBody>
      </p:sp>
      <p:pic>
        <p:nvPicPr>
          <p:cNvPr id="23" name="Picture 2" descr="C:\Users\PC\Dropbox\201108～carepro\画像\ワンコインさん.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954434" y="3356994"/>
            <a:ext cx="2330288" cy="122413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産業競争力会議であいさつする安倍総理１"/>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893628" y="5085184"/>
            <a:ext cx="1669395" cy="105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p:nvPr/>
        </p:nvSpPr>
        <p:spPr>
          <a:xfrm>
            <a:off x="0" y="6560191"/>
            <a:ext cx="3749879" cy="369332"/>
          </a:xfrm>
          <a:prstGeom prst="rect">
            <a:avLst/>
          </a:prstGeom>
          <a:solidFill>
            <a:schemeClr val="bg1"/>
          </a:solidFill>
        </p:spPr>
        <p:txBody>
          <a:bodyPr wrap="square" rtlCol="0">
            <a:spAutoFit/>
          </a:bodyPr>
          <a:lstStyle/>
          <a:p>
            <a:endParaRPr kumimoji="1" lang="ja-JP" altLang="en-US" dirty="0"/>
          </a:p>
        </p:txBody>
      </p:sp>
      <p:sp>
        <p:nvSpPr>
          <p:cNvPr id="3" name="テキスト ボックス 2"/>
          <p:cNvSpPr txBox="1"/>
          <p:nvPr/>
        </p:nvSpPr>
        <p:spPr>
          <a:xfrm>
            <a:off x="10050011" y="6560191"/>
            <a:ext cx="2206305" cy="369332"/>
          </a:xfrm>
          <a:prstGeom prst="rect">
            <a:avLst/>
          </a:prstGeom>
          <a:solidFill>
            <a:schemeClr val="bg1"/>
          </a:solidFill>
        </p:spPr>
        <p:txBody>
          <a:bodyPr wrap="square" rtlCol="0">
            <a:spAutoFit/>
          </a:bodyPr>
          <a:lstStyle/>
          <a:p>
            <a:endParaRPr kumimoji="1" lang="ja-JP" altLang="en-US" dirty="0"/>
          </a:p>
        </p:txBody>
      </p:sp>
    </p:spTree>
    <p:extLst>
      <p:ext uri="{BB962C8B-B14F-4D97-AF65-F5344CB8AC3E}">
        <p14:creationId xmlns:p14="http://schemas.microsoft.com/office/powerpoint/2010/main" val="128159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422844" y="2808605"/>
            <a:ext cx="7467600"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地方創生</a:t>
            </a:r>
            <a:r>
              <a:rPr kumimoji="0" lang="en-US" altLang="ja-JP"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人口減少とは？</a:t>
            </a:r>
          </a:p>
        </p:txBody>
      </p:sp>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val="1185417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日本の超長期の人口推移</a:t>
            </a:r>
          </a:p>
        </p:txBody>
      </p:sp>
      <p:sp>
        <p:nvSpPr>
          <p:cNvPr id="3" name="コンテンツ プレースホルダー 2"/>
          <p:cNvSpPr>
            <a:spLocks noGrp="1"/>
          </p:cNvSpPr>
          <p:nvPr>
            <p:ph idx="1"/>
          </p:nvPr>
        </p:nvSpPr>
        <p:spPr/>
        <p:txBody>
          <a:bodyPr>
            <a:normAutofit/>
          </a:bodyPr>
          <a:lstStyle/>
          <a:p>
            <a:r>
              <a:rPr lang="ja-JP" altLang="en-US" dirty="0"/>
              <a:t>日本の人口は、明治維新以降の１４０年間で人口が４倍近く増加しました。しかしながら、２００８年をピークとして人口が急減するという推計となっています</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32561E9F-1250-4501-B953-B78836680886}" type="slidenum">
              <a:rPr lang="ja-JP" altLang="en-US">
                <a:solidFill>
                  <a:prstClr val="black"/>
                </a:solidFill>
              </a:rPr>
              <a:pPr>
                <a:defRPr/>
              </a:pPr>
              <a:t>38</a:t>
            </a:fld>
            <a:endParaRPr lang="ja-JP" altLang="en-US" dirty="0">
              <a:solidFill>
                <a:prstClr val="black"/>
              </a:solidFill>
            </a:endParaRPr>
          </a:p>
        </p:txBody>
      </p:sp>
      <p:sp>
        <p:nvSpPr>
          <p:cNvPr id="9" name="テキスト ボックス 8"/>
          <p:cNvSpPr txBox="1"/>
          <p:nvPr/>
        </p:nvSpPr>
        <p:spPr>
          <a:xfrm>
            <a:off x="8168023" y="5894687"/>
            <a:ext cx="2110265" cy="461665"/>
          </a:xfrm>
          <a:prstGeom prst="rect">
            <a:avLst/>
          </a:prstGeom>
          <a:noFill/>
        </p:spPr>
        <p:txBody>
          <a:bodyPr wrap="square" rtlCol="0">
            <a:spAutoFit/>
          </a:bodyPr>
          <a:lstStyle/>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出典：人口減少</a:t>
            </a:r>
            <a:r>
              <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デザイン</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著　筧　裕介</a:t>
            </a:r>
          </a:p>
        </p:txBody>
      </p:sp>
      <p:pic>
        <p:nvPicPr>
          <p:cNvPr id="11" name="図 10"/>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2694221" y="1778706"/>
            <a:ext cx="5473802" cy="5079294"/>
          </a:xfrm>
          <a:prstGeom prst="rect">
            <a:avLst/>
          </a:prstGeom>
        </p:spPr>
      </p:pic>
      <p:pic>
        <p:nvPicPr>
          <p:cNvPr id="12" name="図 11"/>
          <p:cNvPicPr>
            <a:picLocks noChangeAspect="1"/>
          </p:cNvPicPr>
          <p:nvPr/>
        </p:nvPicPr>
        <p:blipFill>
          <a:blip r:embed="rId4"/>
          <a:stretch>
            <a:fillRect/>
          </a:stretch>
        </p:blipFill>
        <p:spPr>
          <a:xfrm>
            <a:off x="3241527" y="1553924"/>
            <a:ext cx="2875574" cy="449564"/>
          </a:xfrm>
          <a:prstGeom prst="rect">
            <a:avLst/>
          </a:prstGeom>
        </p:spPr>
      </p:pic>
    </p:spTree>
    <p:extLst>
      <p:ext uri="{BB962C8B-B14F-4D97-AF65-F5344CB8AC3E}">
        <p14:creationId xmlns:p14="http://schemas.microsoft.com/office/powerpoint/2010/main" val="17706296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ja-JP" altLang="en-US" dirty="0"/>
              <a:t>日本の人口推移（３区分年代別）</a:t>
            </a:r>
          </a:p>
        </p:txBody>
      </p:sp>
      <p:sp>
        <p:nvSpPr>
          <p:cNvPr id="6" name="コンテンツ プレースホルダー 5"/>
          <p:cNvSpPr>
            <a:spLocks noGrp="1"/>
          </p:cNvSpPr>
          <p:nvPr>
            <p:ph idx="1"/>
          </p:nvPr>
        </p:nvSpPr>
        <p:spPr/>
        <p:txBody>
          <a:bodyPr/>
          <a:lstStyle/>
          <a:p>
            <a:r>
              <a:rPr lang="ja-JP" altLang="en-US" dirty="0"/>
              <a:t>日本の人口全体は２００８年にピークを迎えていますが、６５歳以上年齢人口は２０４０年頃にピークを迎えます</a:t>
            </a:r>
          </a:p>
        </p:txBody>
      </p:sp>
      <p:sp>
        <p:nvSpPr>
          <p:cNvPr id="4" name="スライド番号プレースホルダー 3"/>
          <p:cNvSpPr>
            <a:spLocks noGrp="1"/>
          </p:cNvSpPr>
          <p:nvPr>
            <p:ph type="sldNum" sz="quarter" idx="12"/>
          </p:nvPr>
        </p:nvSpPr>
        <p:spPr/>
        <p:txBody>
          <a:bodyPr/>
          <a:lstStyle/>
          <a:p>
            <a:pPr>
              <a:defRPr/>
            </a:pPr>
            <a:fld id="{B512F27D-09D6-4977-AE95-BAC54F89FAB8}" type="slidenum">
              <a:rPr lang="ja-JP" altLang="en-US">
                <a:solidFill>
                  <a:prstClr val="black"/>
                </a:solidFill>
              </a:rPr>
              <a:pPr>
                <a:defRPr/>
              </a:pPr>
              <a:t>39</a:t>
            </a:fld>
            <a:endParaRPr lang="ja-JP" altLang="en-US" dirty="0">
              <a:solidFill>
                <a:prstClr val="black"/>
              </a:solidFill>
            </a:endParaRPr>
          </a:p>
        </p:txBody>
      </p:sp>
      <p:pic>
        <p:nvPicPr>
          <p:cNvPr id="1026"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t="11043"/>
          <a:stretch/>
        </p:blipFill>
        <p:spPr bwMode="auto">
          <a:xfrm>
            <a:off x="3426038" y="1569720"/>
            <a:ext cx="4952695" cy="5318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テキスト ボックス 6"/>
          <p:cNvSpPr txBox="1"/>
          <p:nvPr/>
        </p:nvSpPr>
        <p:spPr>
          <a:xfrm>
            <a:off x="8360787" y="5894687"/>
            <a:ext cx="2110265" cy="461665"/>
          </a:xfrm>
          <a:prstGeom prst="rect">
            <a:avLst/>
          </a:prstGeom>
          <a:noFill/>
        </p:spPr>
        <p:txBody>
          <a:bodyPr wrap="square" rtlCol="0">
            <a:spAutoFit/>
          </a:bodyPr>
          <a:lstStyle/>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出典：人口減少</a:t>
            </a:r>
            <a:r>
              <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デザイン</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著　筧　裕介</a:t>
            </a:r>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42338" b="94337"/>
          <a:stretch/>
        </p:blipFill>
        <p:spPr bwMode="auto">
          <a:xfrm>
            <a:off x="3426038" y="1569720"/>
            <a:ext cx="2855823" cy="3385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2655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229038"/>
            <a:ext cx="9144000" cy="261681"/>
          </a:xfrm>
        </p:spPr>
        <p:txBody>
          <a:bodyPr/>
          <a:lstStyle/>
          <a:p>
            <a:r>
              <a:rPr lang="ja-JP" altLang="en-US" dirty="0"/>
              <a:t>よく</a:t>
            </a:r>
            <a:r>
              <a:rPr lang="ja-JP" altLang="en-US" dirty="0" smtClean="0"/>
              <a:t>聞く話</a:t>
            </a:r>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32561E9F-1250-4501-B953-B78836680886}" type="slidenum">
              <a:rPr kumimoji="0" lang="ja-JP" altLang="en-US" sz="1800" kern="0">
                <a:solidFill>
                  <a:prstClr val="black"/>
                </a:solidFill>
              </a:rPr>
              <a:pPr>
                <a:defRPr/>
              </a:pPr>
              <a:t>4</a:t>
            </a:fld>
            <a:endParaRPr kumimoji="0" lang="ja-JP" altLang="en-US" sz="1800" kern="0" dirty="0">
              <a:solidFill>
                <a:prstClr val="black"/>
              </a:solidFill>
            </a:endParaRPr>
          </a:p>
        </p:txBody>
      </p:sp>
      <p:sp>
        <p:nvSpPr>
          <p:cNvPr id="5" name="コンテンツ プレースホルダー 4"/>
          <p:cNvSpPr>
            <a:spLocks noGrp="1"/>
          </p:cNvSpPr>
          <p:nvPr>
            <p:ph idx="1"/>
          </p:nvPr>
        </p:nvSpPr>
        <p:spPr>
          <a:xfrm>
            <a:off x="0" y="1007166"/>
            <a:ext cx="12192000" cy="5690196"/>
          </a:xfrm>
        </p:spPr>
        <p:txBody>
          <a:bodyPr>
            <a:normAutofit/>
          </a:bodyPr>
          <a:lstStyle/>
          <a:p>
            <a:pPr marL="0" indent="0">
              <a:buNone/>
            </a:pPr>
            <a:r>
              <a:rPr lang="ja-JP" altLang="en-US" sz="2800" dirty="0"/>
              <a:t>➣中計の軸はグローバル＆イノベーション</a:t>
            </a:r>
          </a:p>
          <a:p>
            <a:pPr marL="0" indent="0">
              <a:buNone/>
            </a:pPr>
            <a:r>
              <a:rPr lang="ja-JP" altLang="en-US" sz="2800" dirty="0"/>
              <a:t>➣グローバル戦略が上手くいっていない</a:t>
            </a:r>
          </a:p>
          <a:p>
            <a:pPr marL="0" indent="0">
              <a:buNone/>
            </a:pPr>
            <a:r>
              <a:rPr lang="ja-JP" altLang="en-US" sz="2800" dirty="0"/>
              <a:t>➣イノベーションが</a:t>
            </a:r>
            <a:r>
              <a:rPr lang="ja-JP" altLang="en-US" sz="2800" dirty="0" smtClean="0"/>
              <a:t>起きない</a:t>
            </a:r>
            <a:endParaRPr lang="en-US" altLang="ja-JP" sz="2800" dirty="0" smtClean="0"/>
          </a:p>
          <a:p>
            <a:pPr marL="0" indent="0">
              <a:buNone/>
            </a:pPr>
            <a:r>
              <a:rPr lang="ja-JP" altLang="en-US" sz="2800" dirty="0" smtClean="0"/>
              <a:t>➣ソリューション、</a:t>
            </a:r>
            <a:r>
              <a:rPr lang="en-US" altLang="ja-JP" sz="2800" dirty="0" smtClean="0"/>
              <a:t>IOT</a:t>
            </a:r>
            <a:r>
              <a:rPr lang="ja-JP" altLang="en-US" sz="2800" dirty="0" err="1" smtClean="0"/>
              <a:t>、</a:t>
            </a:r>
            <a:r>
              <a:rPr lang="en-US" altLang="ja-JP" sz="2800" dirty="0" smtClean="0"/>
              <a:t>AI</a:t>
            </a:r>
            <a:r>
              <a:rPr lang="ja-JP" altLang="en-US" sz="2800" dirty="0" smtClean="0"/>
              <a:t>の戦略はどうしたらいいか？</a:t>
            </a:r>
            <a:endParaRPr lang="ja-JP" altLang="en-US" sz="2800" dirty="0"/>
          </a:p>
          <a:p>
            <a:pPr marL="0" indent="0">
              <a:buNone/>
            </a:pPr>
            <a:r>
              <a:rPr lang="ja-JP" altLang="en-US" sz="2800" dirty="0"/>
              <a:t>➣</a:t>
            </a:r>
            <a:r>
              <a:rPr lang="en-US" altLang="ja-JP" sz="2800" dirty="0"/>
              <a:t>OKY</a:t>
            </a:r>
            <a:r>
              <a:rPr lang="ja-JP" altLang="en-US" sz="2800" dirty="0"/>
              <a:t>！（組織の課題、人材の課題、</a:t>
            </a:r>
            <a:r>
              <a:rPr lang="en-US" altLang="ja-JP" sz="2800" dirty="0"/>
              <a:t>make or buy</a:t>
            </a:r>
            <a:r>
              <a:rPr lang="ja-JP" altLang="en-US" sz="2800" dirty="0"/>
              <a:t>）</a:t>
            </a:r>
          </a:p>
          <a:p>
            <a:pPr marL="0" indent="0">
              <a:buNone/>
            </a:pPr>
            <a:r>
              <a:rPr lang="ja-JP" altLang="en-US" sz="2800" dirty="0"/>
              <a:t>➣</a:t>
            </a:r>
            <a:r>
              <a:rPr lang="en-US" altLang="ja-JP" sz="2800" dirty="0"/>
              <a:t>M&amp;A</a:t>
            </a:r>
            <a:r>
              <a:rPr lang="ja-JP" altLang="en-US" sz="2800" dirty="0"/>
              <a:t>や業務拡大、ダイバーシティ化により増えた社員の価値観</a:t>
            </a:r>
            <a:r>
              <a:rPr lang="en-US" altLang="ja-JP" sz="2800" dirty="0"/>
              <a:t>､</a:t>
            </a:r>
            <a:r>
              <a:rPr lang="ja-JP" altLang="en-US" sz="2800" dirty="0"/>
              <a:t>仕事の仕方がバラバラ</a:t>
            </a:r>
          </a:p>
          <a:p>
            <a:pPr marL="0" indent="0">
              <a:buNone/>
            </a:pPr>
            <a:r>
              <a:rPr lang="ja-JP" altLang="en-US" sz="2800" dirty="0"/>
              <a:t>➣</a:t>
            </a:r>
            <a:r>
              <a:rPr lang="en-US" altLang="ja-JP" sz="2800" dirty="0"/>
              <a:t>VUCA</a:t>
            </a:r>
            <a:r>
              <a:rPr lang="ja-JP" altLang="en-US" sz="2800" dirty="0"/>
              <a:t>時代、「</a:t>
            </a:r>
            <a:r>
              <a:rPr lang="en-US" altLang="ja-JP" sz="2800" dirty="0"/>
              <a:t>Volatility</a:t>
            </a:r>
            <a:r>
              <a:rPr lang="ja-JP" altLang="en-US" sz="2800" dirty="0"/>
              <a:t>（変動性）」「</a:t>
            </a:r>
            <a:r>
              <a:rPr lang="en-US" altLang="ja-JP" sz="2800" dirty="0"/>
              <a:t>Uncertainty</a:t>
            </a:r>
            <a:r>
              <a:rPr lang="ja-JP" altLang="en-US" sz="2800" dirty="0"/>
              <a:t>（不確実性）」「</a:t>
            </a:r>
            <a:r>
              <a:rPr lang="en-US" altLang="ja-JP" sz="2800" dirty="0"/>
              <a:t>Complexity</a:t>
            </a:r>
            <a:r>
              <a:rPr lang="ja-JP" altLang="en-US" sz="2800" dirty="0"/>
              <a:t>（複雑性）」「</a:t>
            </a:r>
            <a:r>
              <a:rPr lang="en-US" altLang="ja-JP" sz="2800" dirty="0"/>
              <a:t>Ambiguity</a:t>
            </a:r>
            <a:r>
              <a:rPr lang="ja-JP" altLang="en-US" sz="2800" dirty="0"/>
              <a:t>（曖昧さ）」の時代にどう</a:t>
            </a:r>
            <a:r>
              <a:rPr lang="ja-JP" altLang="en-US" sz="2800" dirty="0" smtClean="0"/>
              <a:t>したら</a:t>
            </a:r>
            <a:r>
              <a:rPr lang="ja-JP" altLang="en-US" sz="2800" dirty="0"/>
              <a:t>生き残れるか</a:t>
            </a:r>
            <a:r>
              <a:rPr lang="ja-JP" altLang="en-US" sz="2800" dirty="0" smtClean="0"/>
              <a:t>？</a:t>
            </a:r>
            <a:endParaRPr lang="ja-JP" altLang="en-US" sz="2800" dirty="0"/>
          </a:p>
          <a:p>
            <a:endParaRPr kumimoji="1" lang="ja-JP" altLang="en-US" sz="2800" dirty="0"/>
          </a:p>
        </p:txBody>
      </p:sp>
    </p:spTree>
    <p:extLst>
      <p:ext uri="{BB962C8B-B14F-4D97-AF65-F5344CB8AC3E}">
        <p14:creationId xmlns:p14="http://schemas.microsoft.com/office/powerpoint/2010/main" val="23092743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kumimoji="1" lang="ja-JP" altLang="en-US" dirty="0"/>
              <a:t>２０５０年</a:t>
            </a:r>
            <a:r>
              <a:rPr lang="ja-JP" altLang="en-US" dirty="0"/>
              <a:t>における</a:t>
            </a:r>
            <a:r>
              <a:rPr kumimoji="1" lang="ja-JP" altLang="en-US" dirty="0"/>
              <a:t>都道府県別の人口増減率比較</a:t>
            </a:r>
          </a:p>
        </p:txBody>
      </p:sp>
      <p:sp>
        <p:nvSpPr>
          <p:cNvPr id="5" name="コンテンツ プレースホルダー 4"/>
          <p:cNvSpPr>
            <a:spLocks noGrp="1"/>
          </p:cNvSpPr>
          <p:nvPr>
            <p:ph idx="1"/>
          </p:nvPr>
        </p:nvSpPr>
        <p:spPr/>
        <p:txBody>
          <a:bodyPr/>
          <a:lstStyle/>
          <a:p>
            <a:r>
              <a:rPr kumimoji="1" lang="ja-JP" altLang="en-US" dirty="0"/>
              <a:t>２０１０年と比較した場合の２０５０年の都道府県別人口は、東北エリアで減少率が大きいです</a:t>
            </a:r>
          </a:p>
        </p:txBody>
      </p:sp>
      <p:sp>
        <p:nvSpPr>
          <p:cNvPr id="4" name="スライド番号プレースホルダー 3"/>
          <p:cNvSpPr>
            <a:spLocks noGrp="1"/>
          </p:cNvSpPr>
          <p:nvPr>
            <p:ph type="sldNum" sz="quarter" idx="12"/>
          </p:nvPr>
        </p:nvSpPr>
        <p:spPr/>
        <p:txBody>
          <a:bodyPr/>
          <a:lstStyle/>
          <a:p>
            <a:pPr>
              <a:defRPr/>
            </a:pPr>
            <a:fld id="{B512F27D-09D6-4977-AE95-BAC54F89FAB8}" type="slidenum">
              <a:rPr lang="ja-JP" altLang="en-US">
                <a:solidFill>
                  <a:prstClr val="black"/>
                </a:solidFill>
              </a:rPr>
              <a:pPr>
                <a:defRPr/>
              </a:pPr>
              <a:t>40</a:t>
            </a:fld>
            <a:endParaRPr lang="ja-JP" altLang="en-US" dirty="0">
              <a:solidFill>
                <a:prstClr val="black"/>
              </a:solidFill>
            </a:endParaRPr>
          </a:p>
        </p:txBody>
      </p:sp>
      <p:pic>
        <p:nvPicPr>
          <p:cNvPr id="2050"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r="55603"/>
          <a:stretch/>
        </p:blipFill>
        <p:spPr bwMode="auto">
          <a:xfrm>
            <a:off x="1692302" y="1857794"/>
            <a:ext cx="4043658" cy="4481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テキスト ボックス 5"/>
          <p:cNvSpPr txBox="1"/>
          <p:nvPr/>
        </p:nvSpPr>
        <p:spPr>
          <a:xfrm>
            <a:off x="4511824" y="6384708"/>
            <a:ext cx="5328592" cy="276999"/>
          </a:xfrm>
          <a:prstGeom prst="rect">
            <a:avLst/>
          </a:prstGeom>
          <a:noFill/>
        </p:spPr>
        <p:txBody>
          <a:bodyPr wrap="square" rtlCol="0">
            <a:spAutoFit/>
          </a:bodyPr>
          <a:lstStyle/>
          <a:p>
            <a:pPr algn="r">
              <a:defRPr/>
            </a:pPr>
            <a:r>
              <a:rPr lang="ja-JP" altLang="en-US" sz="1200" dirty="0">
                <a:solidFill>
                  <a:prstClr val="black"/>
                </a:solidFill>
                <a:latin typeface="HG丸ｺﾞｼｯｸM-PRO" panose="020F0600000000000000" pitchFamily="50" charset="-128"/>
                <a:ea typeface="HG丸ｺﾞｼｯｸM-PRO" panose="020F0600000000000000" pitchFamily="50" charset="-128"/>
              </a:rPr>
              <a:t>出典：人口減少</a:t>
            </a:r>
            <a:r>
              <a:rPr lang="en-US" altLang="ja-JP" sz="1200" dirty="0">
                <a:solidFill>
                  <a:prstClr val="black"/>
                </a:solidFill>
                <a:latin typeface="HG丸ｺﾞｼｯｸM-PRO" panose="020F0600000000000000" pitchFamily="50" charset="-128"/>
                <a:ea typeface="HG丸ｺﾞｼｯｸM-PRO" panose="020F0600000000000000" pitchFamily="50" charset="-128"/>
              </a:rPr>
              <a:t>×</a:t>
            </a:r>
            <a:r>
              <a:rPr lang="ja-JP" altLang="en-US" sz="1200" dirty="0">
                <a:solidFill>
                  <a:prstClr val="black"/>
                </a:solidFill>
                <a:latin typeface="HG丸ｺﾞｼｯｸM-PRO" panose="020F0600000000000000" pitchFamily="50" charset="-128"/>
                <a:ea typeface="HG丸ｺﾞｼｯｸM-PRO" panose="020F0600000000000000" pitchFamily="50" charset="-128"/>
              </a:rPr>
              <a:t>デザイン　著　筧　裕介</a:t>
            </a:r>
          </a:p>
        </p:txBody>
      </p:sp>
      <p:cxnSp>
        <p:nvCxnSpPr>
          <p:cNvPr id="7" name="直線矢印コネクタ 6"/>
          <p:cNvCxnSpPr/>
          <p:nvPr/>
        </p:nvCxnSpPr>
        <p:spPr>
          <a:xfrm flipH="1" flipV="1">
            <a:off x="8506173" y="5432485"/>
            <a:ext cx="856903" cy="6794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テキスト ボックス 9"/>
          <p:cNvSpPr txBox="1"/>
          <p:nvPr/>
        </p:nvSpPr>
        <p:spPr>
          <a:xfrm>
            <a:off x="9363075" y="5964271"/>
            <a:ext cx="792088" cy="369332"/>
          </a:xfrm>
          <a:prstGeom prst="rect">
            <a:avLst/>
          </a:prstGeom>
          <a:noFill/>
        </p:spPr>
        <p:txBody>
          <a:bodyPr wrap="square" rtlCol="0">
            <a:spAutoFit/>
          </a:bodyPr>
          <a:lstStyle/>
          <a:p>
            <a:pPr>
              <a:defRPr/>
            </a:pPr>
            <a:r>
              <a:rPr lang="ja-JP" altLang="en-US" dirty="0">
                <a:solidFill>
                  <a:srgbClr val="FF0000"/>
                </a:solidFill>
                <a:latin typeface="Calibri"/>
                <a:ea typeface="ＭＳ Ｐゴシック" panose="020B0600070205080204" pitchFamily="50" charset="-128"/>
              </a:rPr>
              <a:t>富山</a:t>
            </a:r>
          </a:p>
        </p:txBody>
      </p:sp>
      <p:pic>
        <p:nvPicPr>
          <p:cNvPr id="9"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46675" r="5098"/>
          <a:stretch/>
        </p:blipFill>
        <p:spPr bwMode="auto">
          <a:xfrm>
            <a:off x="5951984" y="1844825"/>
            <a:ext cx="4392488" cy="44814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2402" t="37149" r="69136" b="25977"/>
          <a:stretch/>
        </p:blipFill>
        <p:spPr bwMode="auto">
          <a:xfrm>
            <a:off x="1823242" y="2492896"/>
            <a:ext cx="3840710" cy="2448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フリーフォーム 7"/>
          <p:cNvSpPr/>
          <p:nvPr/>
        </p:nvSpPr>
        <p:spPr>
          <a:xfrm>
            <a:off x="2207568" y="2665010"/>
            <a:ext cx="7748380" cy="2924231"/>
          </a:xfrm>
          <a:custGeom>
            <a:avLst/>
            <a:gdLst>
              <a:gd name="connsiteX0" fmla="*/ 8118764 w 8118764"/>
              <a:gd name="connsiteY0" fmla="*/ 0 h 2923309"/>
              <a:gd name="connsiteX1" fmla="*/ 4807527 w 8118764"/>
              <a:gd name="connsiteY1" fmla="*/ 651163 h 2923309"/>
              <a:gd name="connsiteX2" fmla="*/ 7467600 w 8118764"/>
              <a:gd name="connsiteY2" fmla="*/ 2327563 h 2923309"/>
              <a:gd name="connsiteX3" fmla="*/ 0 w 8118764"/>
              <a:gd name="connsiteY3" fmla="*/ 2923309 h 2923309"/>
              <a:gd name="connsiteX4" fmla="*/ 0 w 8118764"/>
              <a:gd name="connsiteY4" fmla="*/ 2923309 h 292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8764" h="2923309">
                <a:moveTo>
                  <a:pt x="8118764" y="0"/>
                </a:moveTo>
                <a:cubicBezTo>
                  <a:pt x="6517409" y="131618"/>
                  <a:pt x="4916054" y="263236"/>
                  <a:pt x="4807527" y="651163"/>
                </a:cubicBezTo>
                <a:cubicBezTo>
                  <a:pt x="4699000" y="1039090"/>
                  <a:pt x="8268854" y="1948872"/>
                  <a:pt x="7467600" y="2327563"/>
                </a:cubicBezTo>
                <a:cubicBezTo>
                  <a:pt x="6666346" y="2706254"/>
                  <a:pt x="0" y="2923309"/>
                  <a:pt x="0" y="2923309"/>
                </a:cubicBezTo>
                <a:lnTo>
                  <a:pt x="0" y="2923309"/>
                </a:lnTo>
              </a:path>
            </a:pathLst>
          </a:custGeom>
          <a:noFill/>
          <a:ln w="889000" cap="rnd">
            <a:gradFill flip="none" rotWithShape="1">
              <a:gsLst>
                <a:gs pos="0">
                  <a:schemeClr val="accent4">
                    <a:lumMod val="40000"/>
                    <a:lumOff val="60000"/>
                    <a:alpha val="50000"/>
                  </a:schemeClr>
                </a:gs>
                <a:gs pos="74000">
                  <a:schemeClr val="accent4">
                    <a:alpha val="50000"/>
                  </a:schemeClr>
                </a:gs>
                <a:gs pos="19000">
                  <a:schemeClr val="accent4">
                    <a:lumMod val="60000"/>
                    <a:lumOff val="40000"/>
                    <a:alpha val="50000"/>
                  </a:schemeClr>
                </a:gs>
                <a:gs pos="100000">
                  <a:schemeClr val="accent4">
                    <a:lumMod val="75000"/>
                    <a:alpha val="5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kern="0">
              <a:solidFill>
                <a:sysClr val="windowText" lastClr="000000"/>
              </a:solidFill>
            </a:endParaRPr>
          </a:p>
        </p:txBody>
      </p:sp>
      <p:sp>
        <p:nvSpPr>
          <p:cNvPr id="12" name="楕円 11"/>
          <p:cNvSpPr/>
          <p:nvPr/>
        </p:nvSpPr>
        <p:spPr>
          <a:xfrm>
            <a:off x="8472264" y="2320784"/>
            <a:ext cx="509736" cy="460145"/>
          </a:xfrm>
          <a:prstGeom prst="ellipse">
            <a:avLst/>
          </a:prstGeom>
          <a:noFill/>
          <a:ln w="444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kern="0">
              <a:solidFill>
                <a:sysClr val="windowText" lastClr="000000"/>
              </a:solidFill>
            </a:endParaRPr>
          </a:p>
        </p:txBody>
      </p:sp>
      <p:sp>
        <p:nvSpPr>
          <p:cNvPr id="13" name="テキスト ボックス 12"/>
          <p:cNvSpPr txBox="1"/>
          <p:nvPr/>
        </p:nvSpPr>
        <p:spPr>
          <a:xfrm>
            <a:off x="8847628" y="2679269"/>
            <a:ext cx="543739" cy="307777"/>
          </a:xfrm>
          <a:prstGeom prst="rect">
            <a:avLst/>
          </a:prstGeom>
          <a:noFill/>
        </p:spPr>
        <p:txBody>
          <a:bodyPr wrap="none" rtlCol="0">
            <a:spAutoFit/>
          </a:bodyPr>
          <a:lstStyle/>
          <a:p>
            <a:r>
              <a:rPr lang="ja-JP" altLang="en-US" sz="1400" b="1" kern="0" dirty="0">
                <a:solidFill>
                  <a:srgbClr val="FF0000"/>
                </a:solidFill>
                <a:latin typeface="メイリオ" panose="020B0604030504040204" pitchFamily="50" charset="-128"/>
                <a:ea typeface="メイリオ" panose="020B0604030504040204" pitchFamily="50" charset="-128"/>
              </a:rPr>
              <a:t>沖縄</a:t>
            </a:r>
          </a:p>
        </p:txBody>
      </p:sp>
      <p:sp>
        <p:nvSpPr>
          <p:cNvPr id="15" name="楕円 14"/>
          <p:cNvSpPr/>
          <p:nvPr/>
        </p:nvSpPr>
        <p:spPr>
          <a:xfrm>
            <a:off x="2656618" y="5276992"/>
            <a:ext cx="509736" cy="460145"/>
          </a:xfrm>
          <a:prstGeom prst="ellipse">
            <a:avLst/>
          </a:prstGeom>
          <a:noFill/>
          <a:ln w="444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kern="0">
              <a:solidFill>
                <a:sysClr val="windowText" lastClr="000000"/>
              </a:solidFill>
            </a:endParaRPr>
          </a:p>
        </p:txBody>
      </p:sp>
      <p:sp>
        <p:nvSpPr>
          <p:cNvPr id="16" name="テキスト ボックス 15"/>
          <p:cNvSpPr txBox="1"/>
          <p:nvPr/>
        </p:nvSpPr>
        <p:spPr>
          <a:xfrm>
            <a:off x="3031982" y="5635477"/>
            <a:ext cx="543739" cy="307777"/>
          </a:xfrm>
          <a:prstGeom prst="rect">
            <a:avLst/>
          </a:prstGeom>
          <a:noFill/>
        </p:spPr>
        <p:txBody>
          <a:bodyPr wrap="none" rtlCol="0">
            <a:spAutoFit/>
          </a:bodyPr>
          <a:lstStyle/>
          <a:p>
            <a:r>
              <a:rPr kumimoji="0" lang="ja-JP" altLang="en-US" sz="1400" b="1" kern="0" dirty="0">
                <a:solidFill>
                  <a:srgbClr val="FF0000"/>
                </a:solidFill>
                <a:latin typeface="メイリオ" panose="020B0604030504040204" pitchFamily="50" charset="-128"/>
                <a:ea typeface="メイリオ" panose="020B0604030504040204" pitchFamily="50" charset="-128"/>
              </a:rPr>
              <a:t>秋田</a:t>
            </a:r>
            <a:endParaRPr lang="ja-JP" altLang="en-US" sz="1400" b="1" kern="0" dirty="0">
              <a:solidFill>
                <a:srgbClr val="FF0000"/>
              </a:solidFill>
              <a:latin typeface="メイリオ" panose="020B0604030504040204" pitchFamily="50" charset="-128"/>
              <a:ea typeface="メイリオ" panose="020B0604030504040204" pitchFamily="50" charset="-128"/>
            </a:endParaRPr>
          </a:p>
        </p:txBody>
      </p:sp>
      <p:sp>
        <p:nvSpPr>
          <p:cNvPr id="17" name="楕円 16"/>
          <p:cNvSpPr/>
          <p:nvPr/>
        </p:nvSpPr>
        <p:spPr>
          <a:xfrm>
            <a:off x="7139002" y="2526901"/>
            <a:ext cx="509736" cy="460145"/>
          </a:xfrm>
          <a:prstGeom prst="ellipse">
            <a:avLst/>
          </a:prstGeom>
          <a:noFill/>
          <a:ln w="444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kern="0">
              <a:solidFill>
                <a:sysClr val="windowText" lastClr="000000"/>
              </a:solidFill>
            </a:endParaRPr>
          </a:p>
        </p:txBody>
      </p:sp>
      <p:sp>
        <p:nvSpPr>
          <p:cNvPr id="18" name="テキスト ボックス 17"/>
          <p:cNvSpPr txBox="1"/>
          <p:nvPr/>
        </p:nvSpPr>
        <p:spPr>
          <a:xfrm>
            <a:off x="7514366" y="2885386"/>
            <a:ext cx="543739" cy="307777"/>
          </a:xfrm>
          <a:prstGeom prst="rect">
            <a:avLst/>
          </a:prstGeom>
          <a:noFill/>
        </p:spPr>
        <p:txBody>
          <a:bodyPr wrap="none" rtlCol="0">
            <a:spAutoFit/>
          </a:bodyPr>
          <a:lstStyle/>
          <a:p>
            <a:r>
              <a:rPr kumimoji="0" lang="ja-JP" altLang="en-US" sz="1400" b="1" kern="0" dirty="0">
                <a:solidFill>
                  <a:srgbClr val="FF0000"/>
                </a:solidFill>
                <a:latin typeface="メイリオ" panose="020B0604030504040204" pitchFamily="50" charset="-128"/>
                <a:ea typeface="メイリオ" panose="020B0604030504040204" pitchFamily="50" charset="-128"/>
              </a:rPr>
              <a:t>東京</a:t>
            </a:r>
            <a:endParaRPr lang="ja-JP" altLang="en-US" sz="1400" b="1" kern="0" dirty="0">
              <a:solidFill>
                <a:srgbClr val="FF0000"/>
              </a:solidFill>
              <a:latin typeface="メイリオ" panose="020B0604030504040204" pitchFamily="50" charset="-128"/>
              <a:ea typeface="メイリオ" panose="020B0604030504040204" pitchFamily="50" charset="-128"/>
            </a:endParaRPr>
          </a:p>
        </p:txBody>
      </p:sp>
      <p:sp>
        <p:nvSpPr>
          <p:cNvPr id="19" name="楕円 18"/>
          <p:cNvSpPr/>
          <p:nvPr/>
        </p:nvSpPr>
        <p:spPr>
          <a:xfrm>
            <a:off x="8400256" y="5143947"/>
            <a:ext cx="509736" cy="460145"/>
          </a:xfrm>
          <a:prstGeom prst="ellipse">
            <a:avLst/>
          </a:prstGeom>
          <a:noFill/>
          <a:ln w="444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kern="0">
              <a:solidFill>
                <a:sysClr val="windowText" lastClr="000000"/>
              </a:solidFill>
            </a:endParaRPr>
          </a:p>
        </p:txBody>
      </p:sp>
      <p:sp>
        <p:nvSpPr>
          <p:cNvPr id="20" name="テキスト ボックス 19"/>
          <p:cNvSpPr txBox="1"/>
          <p:nvPr/>
        </p:nvSpPr>
        <p:spPr>
          <a:xfrm>
            <a:off x="8775620" y="5502432"/>
            <a:ext cx="543739" cy="307777"/>
          </a:xfrm>
          <a:prstGeom prst="rect">
            <a:avLst/>
          </a:prstGeom>
          <a:noFill/>
        </p:spPr>
        <p:txBody>
          <a:bodyPr wrap="none" rtlCol="0">
            <a:spAutoFit/>
          </a:bodyPr>
          <a:lstStyle/>
          <a:p>
            <a:r>
              <a:rPr kumimoji="0" lang="ja-JP" altLang="en-US" sz="1400" b="1" kern="0" dirty="0">
                <a:solidFill>
                  <a:srgbClr val="FF0000"/>
                </a:solidFill>
                <a:latin typeface="メイリオ" panose="020B0604030504040204" pitchFamily="50" charset="-128"/>
                <a:ea typeface="メイリオ" panose="020B0604030504040204" pitchFamily="50" charset="-128"/>
              </a:rPr>
              <a:t>富山</a:t>
            </a:r>
            <a:endParaRPr lang="ja-JP" altLang="en-US" sz="1400" b="1" kern="0"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734961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都道府県別合計特殊出生率</a:t>
            </a:r>
          </a:p>
        </p:txBody>
      </p:sp>
      <p:sp>
        <p:nvSpPr>
          <p:cNvPr id="3" name="コンテンツ プレースホルダー 2"/>
          <p:cNvSpPr>
            <a:spLocks noGrp="1"/>
          </p:cNvSpPr>
          <p:nvPr>
            <p:ph idx="1"/>
          </p:nvPr>
        </p:nvSpPr>
        <p:spPr/>
        <p:txBody>
          <a:bodyPr/>
          <a:lstStyle/>
          <a:p>
            <a:r>
              <a:rPr lang="ja-JP" altLang="en-US" dirty="0"/>
              <a:t>２０１３年の都道府県別の合計特殊出生率は、九州エリアが相対的に高く、大都市圏および東日本エリアが相対的に低いです</a:t>
            </a:r>
          </a:p>
        </p:txBody>
      </p:sp>
      <p:sp>
        <p:nvSpPr>
          <p:cNvPr id="4" name="スライド番号プレースホルダー 3"/>
          <p:cNvSpPr>
            <a:spLocks noGrp="1"/>
          </p:cNvSpPr>
          <p:nvPr>
            <p:ph type="sldNum" sz="quarter" idx="12"/>
          </p:nvPr>
        </p:nvSpPr>
        <p:spPr/>
        <p:txBody>
          <a:bodyPr/>
          <a:lstStyle/>
          <a:p>
            <a:pPr>
              <a:defRPr/>
            </a:pPr>
            <a:fld id="{32561E9F-1250-4501-B953-B78836680886}" type="slidenum">
              <a:rPr lang="ja-JP" altLang="en-US">
                <a:solidFill>
                  <a:prstClr val="black"/>
                </a:solidFill>
              </a:rPr>
              <a:pPr>
                <a:defRPr/>
              </a:pPr>
              <a:t>41</a:t>
            </a:fld>
            <a:endParaRPr lang="ja-JP" altLang="en-US" dirty="0">
              <a:solidFill>
                <a:prstClr val="black"/>
              </a:solidFill>
            </a:endParaRPr>
          </a:p>
        </p:txBody>
      </p:sp>
      <p:pic>
        <p:nvPicPr>
          <p:cNvPr id="7" name="図 6"/>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t="10703"/>
          <a:stretch/>
        </p:blipFill>
        <p:spPr>
          <a:xfrm>
            <a:off x="4033031" y="1556792"/>
            <a:ext cx="4577569" cy="5268368"/>
          </a:xfrm>
          <a:prstGeom prst="rect">
            <a:avLst/>
          </a:prstGeom>
        </p:spPr>
      </p:pic>
      <p:sp>
        <p:nvSpPr>
          <p:cNvPr id="8" name="テキスト ボックス 7"/>
          <p:cNvSpPr txBox="1"/>
          <p:nvPr/>
        </p:nvSpPr>
        <p:spPr>
          <a:xfrm>
            <a:off x="8360787" y="5894687"/>
            <a:ext cx="2110265" cy="461665"/>
          </a:xfrm>
          <a:prstGeom prst="rect">
            <a:avLst/>
          </a:prstGeom>
          <a:noFill/>
        </p:spPr>
        <p:txBody>
          <a:bodyPr wrap="square" rtlCol="0">
            <a:spAutoFit/>
          </a:bodyPr>
          <a:lstStyle/>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出典：人口減少</a:t>
            </a:r>
            <a:r>
              <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デザイン</a:t>
            </a:r>
            <a:endParaRPr lang="en-US" altLang="ja-JP"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r">
              <a:defRPr/>
            </a:pPr>
            <a:r>
              <a:rPr lang="ja-JP" altLang="en-US" sz="12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著　筧　裕介</a:t>
            </a:r>
          </a:p>
        </p:txBody>
      </p:sp>
      <p:pic>
        <p:nvPicPr>
          <p:cNvPr id="9" name="図 8"/>
          <p:cNvPicPr>
            <a:picLocks noChangeAspect="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Lst>
          </a:blip>
          <a:srcRect r="45525" b="94815"/>
          <a:stretch/>
        </p:blipFill>
        <p:spPr>
          <a:xfrm>
            <a:off x="1809168" y="1556792"/>
            <a:ext cx="2270609" cy="278532"/>
          </a:xfrm>
          <a:prstGeom prst="rect">
            <a:avLst/>
          </a:prstGeom>
        </p:spPr>
      </p:pic>
    </p:spTree>
    <p:extLst>
      <p:ext uri="{BB962C8B-B14F-4D97-AF65-F5344CB8AC3E}">
        <p14:creationId xmlns:p14="http://schemas.microsoft.com/office/powerpoint/2010/main" val="4113725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NHK</a:t>
            </a:r>
            <a:r>
              <a:rPr kumimoji="1" lang="ja-JP" altLang="en-US" dirty="0"/>
              <a:t>スペシャル</a:t>
            </a:r>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42</a:t>
            </a:fld>
            <a:endParaRPr kumimoji="0" lang="ja-JP" altLang="en-US" sz="1800" b="0" i="0" u="none" strike="noStrike" kern="0" cap="none" spc="0" normalizeH="0" baseline="0" noProof="0" dirty="0">
              <a:ln>
                <a:noFill/>
              </a:ln>
              <a:solidFill>
                <a:prstClr val="black"/>
              </a:solidFill>
              <a:effectLst/>
              <a:uLnTx/>
              <a:uFillTx/>
            </a:endParaRPr>
          </a:p>
        </p:txBody>
      </p:sp>
      <p:pic>
        <p:nvPicPr>
          <p:cNvPr id="5" name="図 4"/>
          <p:cNvPicPr>
            <a:picLocks noChangeAspect="1"/>
          </p:cNvPicPr>
          <p:nvPr/>
        </p:nvPicPr>
        <p:blipFill rotWithShape="1">
          <a:blip r:embed="rId2"/>
          <a:srcRect l="21055" t="10186" r="17569" b="3575"/>
          <a:stretch/>
        </p:blipFill>
        <p:spPr>
          <a:xfrm>
            <a:off x="2457975" y="943760"/>
            <a:ext cx="7482980" cy="5914240"/>
          </a:xfrm>
          <a:prstGeom prst="rect">
            <a:avLst/>
          </a:prstGeom>
        </p:spPr>
      </p:pic>
    </p:spTree>
    <p:extLst>
      <p:ext uri="{BB962C8B-B14F-4D97-AF65-F5344CB8AC3E}">
        <p14:creationId xmlns:p14="http://schemas.microsoft.com/office/powerpoint/2010/main" val="8869714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NHK</a:t>
            </a:r>
            <a:r>
              <a:rPr kumimoji="1" lang="ja-JP" altLang="en-US" dirty="0"/>
              <a:t>スペシャル「縮小ニッポンの衝撃」</a:t>
            </a:r>
          </a:p>
        </p:txBody>
      </p:sp>
      <p:sp>
        <p:nvSpPr>
          <p:cNvPr id="3" name="コンテンツ プレースホルダー 2"/>
          <p:cNvSpPr>
            <a:spLocks noGrp="1"/>
          </p:cNvSpPr>
          <p:nvPr>
            <p:ph idx="1"/>
          </p:nvPr>
        </p:nvSpPr>
        <p:spPr/>
        <p:txBody>
          <a:bodyPr>
            <a:noAutofit/>
          </a:bodyPr>
          <a:lstStyle/>
          <a:p>
            <a:pPr marL="0" indent="0">
              <a:buNone/>
            </a:pPr>
            <a:endParaRPr lang="en-US" altLang="ja-JP" sz="3200" dirty="0"/>
          </a:p>
          <a:p>
            <a:pPr marL="0" indent="0">
              <a:buNone/>
            </a:pPr>
            <a:r>
              <a:rPr lang="ja-JP" altLang="en-US" sz="3200" dirty="0"/>
              <a:t>豊島区が想定する最悪のシナリオ</a:t>
            </a:r>
            <a:endParaRPr lang="en-US" altLang="ja-JP" sz="3200" dirty="0"/>
          </a:p>
          <a:p>
            <a:pPr marL="0" indent="0">
              <a:buNone/>
            </a:pPr>
            <a:endParaRPr lang="en-US" altLang="ja-JP" sz="3200" dirty="0"/>
          </a:p>
          <a:p>
            <a:pPr marL="0" indent="0">
              <a:buNone/>
            </a:pPr>
            <a:r>
              <a:rPr lang="ja-JP" altLang="en-US" sz="3200" dirty="0"/>
              <a:t>➣</a:t>
            </a:r>
            <a:r>
              <a:rPr lang="en-US" altLang="ja-JP" sz="3200" dirty="0"/>
              <a:t>2020</a:t>
            </a:r>
            <a:r>
              <a:rPr lang="ja-JP" altLang="en-US" sz="3200" dirty="0"/>
              <a:t>年に区の人口が減少</a:t>
            </a:r>
          </a:p>
          <a:p>
            <a:pPr marL="0" indent="0">
              <a:buNone/>
            </a:pPr>
            <a:r>
              <a:rPr lang="ja-JP" altLang="en-US" sz="3200" dirty="0"/>
              <a:t>➣</a:t>
            </a:r>
            <a:r>
              <a:rPr lang="en-US" altLang="ja-JP" sz="3200" dirty="0"/>
              <a:t>2028</a:t>
            </a:r>
            <a:r>
              <a:rPr lang="ja-JP" altLang="en-US" sz="3200" dirty="0"/>
              <a:t>年に区の税収が減少</a:t>
            </a:r>
          </a:p>
          <a:p>
            <a:pPr marL="0" indent="0">
              <a:buNone/>
            </a:pPr>
            <a:r>
              <a:rPr lang="ja-JP" altLang="en-US" sz="3200" dirty="0"/>
              <a:t>➣</a:t>
            </a:r>
            <a:r>
              <a:rPr lang="en-US" altLang="ja-JP" sz="3200" dirty="0"/>
              <a:t>2035</a:t>
            </a:r>
            <a:r>
              <a:rPr lang="ja-JP" altLang="en-US" sz="3200" dirty="0"/>
              <a:t>年に社会保障費が現在より</a:t>
            </a:r>
            <a:r>
              <a:rPr lang="en-US" altLang="ja-JP" sz="3200" dirty="0"/>
              <a:t>50</a:t>
            </a:r>
            <a:r>
              <a:rPr lang="ja-JP" altLang="en-US" sz="3200" dirty="0"/>
              <a:t>億円増え、区は財源不足に陥る</a:t>
            </a:r>
          </a:p>
          <a:p>
            <a:pPr marL="0" indent="0">
              <a:buNone/>
            </a:pPr>
            <a:r>
              <a:rPr lang="ja-JP" altLang="en-US" sz="3200" dirty="0"/>
              <a:t>➣</a:t>
            </a:r>
            <a:r>
              <a:rPr lang="en-US" altLang="ja-JP" sz="3200" dirty="0"/>
              <a:t>2060</a:t>
            </a:r>
            <a:r>
              <a:rPr lang="ja-JP" altLang="en-US" sz="3200" dirty="0"/>
              <a:t>年には区の財源不足が</a:t>
            </a:r>
            <a:r>
              <a:rPr lang="en-US" altLang="ja-JP" sz="3200" dirty="0"/>
              <a:t>100</a:t>
            </a:r>
            <a:r>
              <a:rPr lang="ja-JP" altLang="en-US" sz="3200" dirty="0"/>
              <a:t>億円を超える</a:t>
            </a:r>
            <a:endParaRPr kumimoji="1" lang="ja-JP" altLang="en-US" sz="32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43</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9976957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362200" y="2592230"/>
            <a:ext cx="7467600" cy="1384995"/>
          </a:xfrm>
          <a:prstGeom prst="rect">
            <a:avLst/>
          </a:prstGeom>
          <a:noFill/>
        </p:spPr>
        <p:txBody>
          <a:bodyPr wrap="square" rtlCol="0">
            <a:spAutoFit/>
          </a:bodyPr>
          <a:lstStyle/>
          <a:p>
            <a:pPr algn="ctr">
              <a:defRPr/>
            </a:pPr>
            <a:r>
              <a:rPr lang="ja-JP" altLang="en-US"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＜ケース＞氷見市まち・ひと・しごと</a:t>
            </a:r>
            <a:endParaRPr lang="en-US" altLang="ja-JP"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ctr">
              <a:defRPr/>
            </a:pPr>
            <a:r>
              <a:rPr lang="ja-JP" altLang="en-US"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創生総合戦略</a:t>
            </a:r>
            <a:r>
              <a:rPr lang="en-US" altLang="ja-JP"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lang="en-US" altLang="ja-JP"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endParaRPr lang="ja-JP" altLang="en-US" sz="28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dirty="0">
              <a:solidFill>
                <a:prstClr val="white"/>
              </a:solidFill>
              <a:latin typeface="Calibri"/>
              <a:ea typeface="ＭＳ Ｐゴシック" panose="020B0600070205080204" pitchFamily="50" charset="-128"/>
            </a:endParaRPr>
          </a:p>
        </p:txBody>
      </p:sp>
    </p:spTree>
    <p:extLst>
      <p:ext uri="{BB962C8B-B14F-4D97-AF65-F5344CB8AC3E}">
        <p14:creationId xmlns:p14="http://schemas.microsoft.com/office/powerpoint/2010/main" val="4956237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2200" dirty="0"/>
              <a:t>人口減少によって生じる悪い影響と氷見市版地方創生総合戦略の目的</a:t>
            </a:r>
          </a:p>
        </p:txBody>
      </p:sp>
      <p:sp>
        <p:nvSpPr>
          <p:cNvPr id="3" name="コンテンツ プレースホルダー 2"/>
          <p:cNvSpPr>
            <a:spLocks noGrp="1"/>
          </p:cNvSpPr>
          <p:nvPr>
            <p:ph idx="1"/>
          </p:nvPr>
        </p:nvSpPr>
        <p:spPr/>
        <p:txBody>
          <a:bodyPr/>
          <a:lstStyle/>
          <a:p>
            <a:r>
              <a:rPr lang="ja-JP" altLang="en-US" dirty="0"/>
              <a:t>人口減少によって、暮らしの維持が難しくなると考えられますので、氷見市版地方創生総合戦略では「自立的に生きてゆく力」を備えることを目的とします</a:t>
            </a:r>
          </a:p>
          <a:p>
            <a:endParaRPr lang="ja-JP" altLang="en-US" dirty="0"/>
          </a:p>
        </p:txBody>
      </p:sp>
      <p:sp>
        <p:nvSpPr>
          <p:cNvPr id="4" name="スライド番号プレースホルダー 3"/>
          <p:cNvSpPr>
            <a:spLocks noGrp="1"/>
          </p:cNvSpPr>
          <p:nvPr>
            <p:ph type="sldNum" sz="quarter" idx="12"/>
          </p:nvPr>
        </p:nvSpPr>
        <p:spPr/>
        <p:txBody>
          <a:bodyPr/>
          <a:lstStyle/>
          <a:p>
            <a:fld id="{5AA9DFE5-A522-4611-949C-051DF3C20AD4}" type="slidenum">
              <a:rPr kumimoji="0" lang="ja-JP" altLang="en-US" sz="1800" kern="0">
                <a:solidFill>
                  <a:prstClr val="black"/>
                </a:solidFill>
              </a:rPr>
              <a:pPr/>
              <a:t>45</a:t>
            </a:fld>
            <a:endParaRPr kumimoji="0" lang="ja-JP" altLang="en-US" sz="1800" kern="0" dirty="0">
              <a:solidFill>
                <a:prstClr val="black"/>
              </a:solidFill>
            </a:endParaRPr>
          </a:p>
        </p:txBody>
      </p:sp>
      <p:sp>
        <p:nvSpPr>
          <p:cNvPr id="13" name="下矢印 12"/>
          <p:cNvSpPr/>
          <p:nvPr/>
        </p:nvSpPr>
        <p:spPr>
          <a:xfrm>
            <a:off x="5519936" y="4727417"/>
            <a:ext cx="1152128" cy="241744"/>
          </a:xfrm>
          <a:prstGeom prst="downArrow">
            <a:avLst>
              <a:gd name="adj1" fmla="val 50000"/>
              <a:gd name="adj2" fmla="val 100000"/>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dirty="0">
              <a:solidFill>
                <a:prstClr val="white"/>
              </a:solidFill>
            </a:endParaRPr>
          </a:p>
        </p:txBody>
      </p:sp>
      <p:sp>
        <p:nvSpPr>
          <p:cNvPr id="14" name="正方形/長方形 13"/>
          <p:cNvSpPr/>
          <p:nvPr/>
        </p:nvSpPr>
        <p:spPr>
          <a:xfrm>
            <a:off x="1838326" y="5074885"/>
            <a:ext cx="8543925" cy="596123"/>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以上より、市内の商売</a:t>
            </a:r>
            <a: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経済活動</a:t>
            </a:r>
            <a: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00" kern="0" dirty="0" err="1">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地域活動、行政サービスの継続が困難になります</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→このままでは自立的に生きていくことが難しくなります</a:t>
            </a:r>
          </a:p>
        </p:txBody>
      </p:sp>
      <p:sp>
        <p:nvSpPr>
          <p:cNvPr id="5" name="正方形/長方形 4"/>
          <p:cNvSpPr/>
          <p:nvPr/>
        </p:nvSpPr>
        <p:spPr>
          <a:xfrm>
            <a:off x="3143672" y="2104283"/>
            <a:ext cx="2592288" cy="720078"/>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人口減少</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特に</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65</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歳未満人口減少</a:t>
            </a:r>
          </a:p>
        </p:txBody>
      </p:sp>
      <p:sp>
        <p:nvSpPr>
          <p:cNvPr id="15" name="正方形/長方形 14"/>
          <p:cNvSpPr/>
          <p:nvPr/>
        </p:nvSpPr>
        <p:spPr>
          <a:xfrm>
            <a:off x="3143672" y="3941344"/>
            <a:ext cx="2592288" cy="720078"/>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集落内人口減</a:t>
            </a:r>
          </a:p>
        </p:txBody>
      </p:sp>
      <p:sp>
        <p:nvSpPr>
          <p:cNvPr id="16" name="正方形/長方形 15"/>
          <p:cNvSpPr/>
          <p:nvPr/>
        </p:nvSpPr>
        <p:spPr>
          <a:xfrm>
            <a:off x="3143672" y="3012407"/>
            <a:ext cx="2592288" cy="720078"/>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高齢化の進展</a:t>
            </a:r>
          </a:p>
        </p:txBody>
      </p:sp>
      <p:sp>
        <p:nvSpPr>
          <p:cNvPr id="17" name="正方形/長方形 16"/>
          <p:cNvSpPr/>
          <p:nvPr/>
        </p:nvSpPr>
        <p:spPr>
          <a:xfrm>
            <a:off x="6312024" y="2104283"/>
            <a:ext cx="3096344" cy="40848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市内顧客の減少</a:t>
            </a:r>
          </a:p>
        </p:txBody>
      </p:sp>
      <p:sp>
        <p:nvSpPr>
          <p:cNvPr id="18" name="正方形/長方形 17"/>
          <p:cNvSpPr/>
          <p:nvPr/>
        </p:nvSpPr>
        <p:spPr>
          <a:xfrm>
            <a:off x="6312024" y="2820503"/>
            <a:ext cx="3096344" cy="40848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市内労働力の減少</a:t>
            </a:r>
          </a:p>
        </p:txBody>
      </p:sp>
      <p:sp>
        <p:nvSpPr>
          <p:cNvPr id="19" name="正方形/長方形 18"/>
          <p:cNvSpPr/>
          <p:nvPr/>
        </p:nvSpPr>
        <p:spPr>
          <a:xfrm>
            <a:off x="3143672" y="1635565"/>
            <a:ext cx="2592288" cy="374160"/>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人口減少をめぐる現状</a:t>
            </a:r>
          </a:p>
        </p:txBody>
      </p:sp>
      <p:sp>
        <p:nvSpPr>
          <p:cNvPr id="20" name="正方形/長方形 19"/>
          <p:cNvSpPr/>
          <p:nvPr/>
        </p:nvSpPr>
        <p:spPr>
          <a:xfrm>
            <a:off x="6312024" y="1635565"/>
            <a:ext cx="3096344" cy="374160"/>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左記により生じる悪い影響</a:t>
            </a:r>
          </a:p>
        </p:txBody>
      </p:sp>
      <p:sp>
        <p:nvSpPr>
          <p:cNvPr id="22" name="正方形/長方形 21"/>
          <p:cNvSpPr/>
          <p:nvPr/>
        </p:nvSpPr>
        <p:spPr>
          <a:xfrm>
            <a:off x="6312024" y="3536723"/>
            <a:ext cx="3096344" cy="40848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税収の減少</a:t>
            </a:r>
          </a:p>
        </p:txBody>
      </p:sp>
      <p:sp>
        <p:nvSpPr>
          <p:cNvPr id="23" name="正方形/長方形 22"/>
          <p:cNvSpPr/>
          <p:nvPr/>
        </p:nvSpPr>
        <p:spPr>
          <a:xfrm>
            <a:off x="6316397" y="4252942"/>
            <a:ext cx="3096344" cy="408480"/>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一人当たり歳出額の増加</a:t>
            </a:r>
          </a:p>
        </p:txBody>
      </p:sp>
      <p:cxnSp>
        <p:nvCxnSpPr>
          <p:cNvPr id="7" name="直線矢印コネクタ 6"/>
          <p:cNvCxnSpPr>
            <a:stCxn id="5" idx="3"/>
            <a:endCxn id="17" idx="1"/>
          </p:cNvCxnSpPr>
          <p:nvPr/>
        </p:nvCxnSpPr>
        <p:spPr>
          <a:xfrm flipV="1">
            <a:off x="5735960" y="2308524"/>
            <a:ext cx="576064" cy="155799"/>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p:cNvCxnSpPr>
            <a:stCxn id="5" idx="3"/>
            <a:endCxn id="18" idx="1"/>
          </p:cNvCxnSpPr>
          <p:nvPr/>
        </p:nvCxnSpPr>
        <p:spPr>
          <a:xfrm>
            <a:off x="5735960" y="2464323"/>
            <a:ext cx="576064" cy="560421"/>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p:cNvCxnSpPr>
            <a:stCxn id="5" idx="3"/>
            <a:endCxn id="22" idx="1"/>
          </p:cNvCxnSpPr>
          <p:nvPr/>
        </p:nvCxnSpPr>
        <p:spPr>
          <a:xfrm>
            <a:off x="5735960" y="2464323"/>
            <a:ext cx="576064" cy="1276641"/>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p:cNvCxnSpPr>
            <a:stCxn id="16" idx="3"/>
            <a:endCxn id="23" idx="1"/>
          </p:cNvCxnSpPr>
          <p:nvPr/>
        </p:nvCxnSpPr>
        <p:spPr>
          <a:xfrm>
            <a:off x="5735961" y="3372446"/>
            <a:ext cx="580437" cy="1084736"/>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15" idx="3"/>
            <a:endCxn id="23" idx="1"/>
          </p:cNvCxnSpPr>
          <p:nvPr/>
        </p:nvCxnSpPr>
        <p:spPr>
          <a:xfrm>
            <a:off x="5735961" y="4301384"/>
            <a:ext cx="580437" cy="155799"/>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p:cNvCxnSpPr>
            <a:stCxn id="16" idx="3"/>
            <a:endCxn id="22" idx="1"/>
          </p:cNvCxnSpPr>
          <p:nvPr/>
        </p:nvCxnSpPr>
        <p:spPr>
          <a:xfrm>
            <a:off x="5735960" y="3372447"/>
            <a:ext cx="576064" cy="368517"/>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p:cNvCxnSpPr>
            <a:stCxn id="16" idx="3"/>
            <a:endCxn id="18" idx="1"/>
          </p:cNvCxnSpPr>
          <p:nvPr/>
        </p:nvCxnSpPr>
        <p:spPr>
          <a:xfrm flipV="1">
            <a:off x="5735960" y="3024744"/>
            <a:ext cx="576064" cy="347703"/>
          </a:xfrm>
          <a:prstGeom prst="straightConnector1">
            <a:avLst/>
          </a:prstGeom>
          <a:ln>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1838326" y="6182987"/>
            <a:ext cx="8543925" cy="3819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氷見市版地方創生戦略は、将来予測に負けず「自立的に生きてゆく力を備える」ことを目的とします</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下矢印 28"/>
          <p:cNvSpPr/>
          <p:nvPr/>
        </p:nvSpPr>
        <p:spPr>
          <a:xfrm>
            <a:off x="5534223" y="5813695"/>
            <a:ext cx="1152128" cy="241744"/>
          </a:xfrm>
          <a:prstGeom prst="downArrow">
            <a:avLst>
              <a:gd name="adj1" fmla="val 50000"/>
              <a:gd name="adj2" fmla="val 100000"/>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Tree>
    <p:extLst>
      <p:ext uri="{BB962C8B-B14F-4D97-AF65-F5344CB8AC3E}">
        <p14:creationId xmlns:p14="http://schemas.microsoft.com/office/powerpoint/2010/main" val="26750930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氷見市の総人口の将来推計</a:t>
            </a:r>
          </a:p>
        </p:txBody>
      </p:sp>
      <p:sp>
        <p:nvSpPr>
          <p:cNvPr id="3" name="コンテンツ プレースホルダー 2"/>
          <p:cNvSpPr>
            <a:spLocks noGrp="1"/>
          </p:cNvSpPr>
          <p:nvPr>
            <p:ph idx="1"/>
          </p:nvPr>
        </p:nvSpPr>
        <p:spPr>
          <a:xfrm>
            <a:off x="1524000" y="1007165"/>
            <a:ext cx="9144000" cy="750198"/>
          </a:xfrm>
        </p:spPr>
        <p:txBody>
          <a:bodyPr>
            <a:normAutofit/>
          </a:bodyPr>
          <a:lstStyle/>
          <a:p>
            <a:r>
              <a:rPr lang="ja-JP" altLang="en-US" dirty="0"/>
              <a:t>国立社会保障・人口問題研究所の推計によると、氷見市の総人口は年々減少いたします。特に年少人口と生産年齢人口が減少いたします</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46</a:t>
            </a:fld>
            <a:endParaRPr kumimoji="0" lang="ja-JP" altLang="en-US" sz="1800" kern="0" dirty="0">
              <a:solidFill>
                <a:prstClr val="black"/>
              </a:solidFill>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601" y="2132857"/>
            <a:ext cx="801052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7877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氷見市の人口構成の変化による高齢化の進展</a:t>
            </a:r>
          </a:p>
        </p:txBody>
      </p:sp>
      <p:sp>
        <p:nvSpPr>
          <p:cNvPr id="3" name="コンテンツ プレースホルダー 2"/>
          <p:cNvSpPr>
            <a:spLocks noGrp="1"/>
          </p:cNvSpPr>
          <p:nvPr>
            <p:ph idx="1"/>
          </p:nvPr>
        </p:nvSpPr>
        <p:spPr/>
        <p:txBody>
          <a:bodyPr/>
          <a:lstStyle/>
          <a:p>
            <a:r>
              <a:rPr lang="ja-JP" altLang="en-US"/>
              <a:t>氷見市は年々高齢化が進んでおり、</a:t>
            </a:r>
            <a:r>
              <a:rPr lang="en-US" altLang="ja-JP"/>
              <a:t>2040</a:t>
            </a:r>
            <a:r>
              <a:rPr lang="ja-JP" altLang="en-US"/>
              <a:t>年には人口全体の</a:t>
            </a:r>
            <a:r>
              <a:rPr lang="en-US" altLang="ja-JP"/>
              <a:t>44%</a:t>
            </a:r>
            <a:r>
              <a:rPr lang="ja-JP" altLang="en-US"/>
              <a:t>が</a:t>
            </a:r>
            <a:r>
              <a:rPr lang="en-US" altLang="ja-JP"/>
              <a:t>65</a:t>
            </a:r>
            <a:r>
              <a:rPr lang="ja-JP" altLang="en-US"/>
              <a:t>歳以上という推計結果となっております。将来的に高齢化率が更に向上する推計結果です</a:t>
            </a:r>
            <a:endParaRPr lang="ja-JP" altLang="en-US" dirty="0"/>
          </a:p>
        </p:txBody>
      </p:sp>
      <p:sp>
        <p:nvSpPr>
          <p:cNvPr id="4" name="スライド番号プレースホルダー 3"/>
          <p:cNvSpPr>
            <a:spLocks noGrp="1"/>
          </p:cNvSpPr>
          <p:nvPr>
            <p:ph type="sldNum" sz="quarter" idx="12"/>
          </p:nvPr>
        </p:nvSpPr>
        <p:spPr/>
        <p:txBody>
          <a:bodyPr/>
          <a:lstStyle/>
          <a:p>
            <a:fld id="{5AA9DFE5-A522-4611-949C-051DF3C20AD4}" type="slidenum">
              <a:rPr kumimoji="0" lang="ja-JP" altLang="en-US" sz="1800" kern="0">
                <a:solidFill>
                  <a:prstClr val="black"/>
                </a:solidFill>
              </a:rPr>
              <a:pPr/>
              <a:t>47</a:t>
            </a:fld>
            <a:endParaRPr kumimoji="0" lang="ja-JP" altLang="en-US" sz="1800" kern="0" dirty="0">
              <a:solidFill>
                <a:prstClr val="black"/>
              </a:solidFill>
            </a:endParaRPr>
          </a:p>
        </p:txBody>
      </p:sp>
      <p:sp>
        <p:nvSpPr>
          <p:cNvPr id="9" name="正方形/長方形 8"/>
          <p:cNvSpPr/>
          <p:nvPr/>
        </p:nvSpPr>
        <p:spPr>
          <a:xfrm>
            <a:off x="1523968" y="6669360"/>
            <a:ext cx="7758608" cy="215444"/>
          </a:xfrm>
          <a:prstGeom prst="rect">
            <a:avLst/>
          </a:prstGeom>
        </p:spPr>
        <p:txBody>
          <a:bodyPr wrap="square">
            <a:spAutoFit/>
          </a:bodyPr>
          <a:lstStyle/>
          <a:p>
            <a:r>
              <a:rPr kumimoji="0" lang="ja-JP" altLang="en-US" sz="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出典：昭和55年国勢調査、平成22年国勢調査、平成52年社人研「日本の将来推計人口(H24.1推計)</a:t>
            </a:r>
          </a:p>
        </p:txBody>
      </p:sp>
      <p:pic>
        <p:nvPicPr>
          <p:cNvPr id="10" name="図 9"/>
          <p:cNvPicPr>
            <a:picLocks noChangeAspect="1"/>
          </p:cNvPicPr>
          <p:nvPr/>
        </p:nvPicPr>
        <p:blipFill>
          <a:blip r:embed="rId2"/>
          <a:stretch>
            <a:fillRect/>
          </a:stretch>
        </p:blipFill>
        <p:spPr>
          <a:xfrm>
            <a:off x="1847529" y="1628801"/>
            <a:ext cx="7265487" cy="4909245"/>
          </a:xfrm>
          <a:prstGeom prst="rect">
            <a:avLst/>
          </a:prstGeom>
        </p:spPr>
      </p:pic>
      <p:sp>
        <p:nvSpPr>
          <p:cNvPr id="12" name="四角形吹き出し 11"/>
          <p:cNvSpPr/>
          <p:nvPr/>
        </p:nvSpPr>
        <p:spPr>
          <a:xfrm>
            <a:off x="8976320" y="3717032"/>
            <a:ext cx="1512168" cy="981100"/>
          </a:xfrm>
          <a:prstGeom prst="wedgeRectCallout">
            <a:avLst>
              <a:gd name="adj1" fmla="val -53439"/>
              <a:gd name="adj2" fmla="val -8755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2040</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年には</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人口全体の</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44%</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が</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65</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歳以上という</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推計結果です</a:t>
            </a:r>
          </a:p>
        </p:txBody>
      </p:sp>
      <p:sp>
        <p:nvSpPr>
          <p:cNvPr id="13" name="正方形/長方形 12"/>
          <p:cNvSpPr/>
          <p:nvPr/>
        </p:nvSpPr>
        <p:spPr>
          <a:xfrm>
            <a:off x="7104112" y="2684981"/>
            <a:ext cx="1728192" cy="8160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Tree>
    <p:extLst>
      <p:ext uri="{BB962C8B-B14F-4D97-AF65-F5344CB8AC3E}">
        <p14:creationId xmlns:p14="http://schemas.microsoft.com/office/powerpoint/2010/main" val="2608570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氷見市の集落内人口増減</a:t>
            </a:r>
            <a:endParaRPr lang="ja-JP" altLang="en-US" dirty="0"/>
          </a:p>
        </p:txBody>
      </p:sp>
      <p:sp>
        <p:nvSpPr>
          <p:cNvPr id="3" name="コンテンツ プレースホルダー 2"/>
          <p:cNvSpPr>
            <a:spLocks noGrp="1"/>
          </p:cNvSpPr>
          <p:nvPr>
            <p:ph idx="1"/>
          </p:nvPr>
        </p:nvSpPr>
        <p:spPr>
          <a:xfrm>
            <a:off x="1524000" y="1007165"/>
            <a:ext cx="9144000" cy="1178704"/>
          </a:xfrm>
        </p:spPr>
        <p:txBody>
          <a:bodyPr>
            <a:normAutofit/>
          </a:bodyPr>
          <a:lstStyle/>
          <a:p>
            <a:r>
              <a:rPr lang="ja-JP" altLang="en-US" dirty="0"/>
              <a:t>１９９５年から２０１０年までの間で、一部の地区を除き地区内の人口が減少しています</a:t>
            </a:r>
            <a:endParaRPr lang="en-US" altLang="ja-JP" dirty="0"/>
          </a:p>
          <a:p>
            <a:pPr lvl="1"/>
            <a:r>
              <a:rPr lang="en-US" altLang="ja-JP" dirty="0"/>
              <a:t>15</a:t>
            </a:r>
            <a:r>
              <a:rPr lang="ja-JP" altLang="en-US" dirty="0"/>
              <a:t>年間で</a:t>
            </a:r>
            <a:r>
              <a:rPr lang="en-US" altLang="ja-JP" dirty="0"/>
              <a:t>9</a:t>
            </a:r>
            <a:r>
              <a:rPr lang="ja-JP" altLang="en-US" dirty="0"/>
              <a:t>割の地区内の人口が減少しています</a:t>
            </a:r>
            <a:endParaRPr lang="en-US" altLang="ja-JP" dirty="0"/>
          </a:p>
        </p:txBody>
      </p:sp>
      <p:sp>
        <p:nvSpPr>
          <p:cNvPr id="4" name="スライド番号プレースホルダー 3"/>
          <p:cNvSpPr>
            <a:spLocks noGrp="1"/>
          </p:cNvSpPr>
          <p:nvPr>
            <p:ph type="sldNum" sz="quarter" idx="12"/>
          </p:nvPr>
        </p:nvSpPr>
        <p:spPr/>
        <p:txBody>
          <a:bodyPr/>
          <a:lstStyle/>
          <a:p>
            <a:fld id="{5AA9DFE5-A522-4611-949C-051DF3C20AD4}" type="slidenum">
              <a:rPr kumimoji="0" lang="ja-JP" altLang="en-US" sz="1800" kern="0">
                <a:solidFill>
                  <a:prstClr val="black"/>
                </a:solidFill>
              </a:rPr>
              <a:pPr/>
              <a:t>48</a:t>
            </a:fld>
            <a:endParaRPr kumimoji="0" lang="ja-JP" altLang="en-US" sz="1800" kern="0" dirty="0">
              <a:solidFill>
                <a:prstClr val="black"/>
              </a:solidFill>
            </a:endParaRPr>
          </a:p>
        </p:txBody>
      </p:sp>
      <p:pic>
        <p:nvPicPr>
          <p:cNvPr id="6" name="図 5"/>
          <p:cNvPicPr>
            <a:picLocks noChangeAspect="1"/>
          </p:cNvPicPr>
          <p:nvPr/>
        </p:nvPicPr>
        <p:blipFill>
          <a:blip r:embed="rId2"/>
          <a:stretch>
            <a:fillRect/>
          </a:stretch>
        </p:blipFill>
        <p:spPr>
          <a:xfrm>
            <a:off x="2004120" y="2584982"/>
            <a:ext cx="6156779" cy="3695032"/>
          </a:xfrm>
          <a:prstGeom prst="rect">
            <a:avLst/>
          </a:prstGeom>
        </p:spPr>
      </p:pic>
      <p:sp>
        <p:nvSpPr>
          <p:cNvPr id="14" name="テキスト ボックス 13"/>
          <p:cNvSpPr txBox="1"/>
          <p:nvPr/>
        </p:nvSpPr>
        <p:spPr>
          <a:xfrm>
            <a:off x="2004119" y="2427473"/>
            <a:ext cx="648072" cy="215444"/>
          </a:xfrm>
          <a:prstGeom prst="rect">
            <a:avLst/>
          </a:prstGeom>
          <a:noFill/>
        </p:spPr>
        <p:txBody>
          <a:bodyPr wrap="square" rtlCol="0">
            <a:spAutoFit/>
          </a:bodyPr>
          <a:lstStyle/>
          <a:p>
            <a:r>
              <a:rPr kumimoji="0" lang="ja-JP" altLang="en-US" sz="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単位：人</a:t>
            </a:r>
          </a:p>
        </p:txBody>
      </p:sp>
      <p:sp>
        <p:nvSpPr>
          <p:cNvPr id="15" name="テキスト ボックス 14"/>
          <p:cNvSpPr txBox="1"/>
          <p:nvPr/>
        </p:nvSpPr>
        <p:spPr>
          <a:xfrm>
            <a:off x="2855392" y="6247829"/>
            <a:ext cx="4668965" cy="276999"/>
          </a:xfrm>
          <a:prstGeom prst="rect">
            <a:avLst/>
          </a:prstGeom>
          <a:noFill/>
        </p:spPr>
        <p:txBody>
          <a:bodyPr wrap="square" rtlCol="0">
            <a:spAutoFit/>
          </a:bodyPr>
          <a:lstStyle/>
          <a:p>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1995</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年と比較した場合の増減率（</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H7</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と一緒の場合に</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100%</a:t>
            </a: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16" name="テキスト ボックス 15"/>
          <p:cNvSpPr txBox="1"/>
          <p:nvPr/>
        </p:nvSpPr>
        <p:spPr>
          <a:xfrm>
            <a:off x="2328155" y="1931867"/>
            <a:ext cx="4536504" cy="523220"/>
          </a:xfrm>
          <a:prstGeom prst="rect">
            <a:avLst/>
          </a:prstGeom>
          <a:noFill/>
        </p:spPr>
        <p:txBody>
          <a:bodyPr wrap="square" rtlCol="0">
            <a:spAutoFit/>
          </a:bodyPr>
          <a:lstStyle/>
          <a:p>
            <a:r>
              <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2010</a:t>
            </a:r>
            <a:r>
              <a:rPr kumimoji="0" lang="ja-JP" altLang="en-US"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年における氷見市内各地区の人口（縦軸）と、</a:t>
            </a:r>
            <a:endPar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1995</a:t>
            </a:r>
            <a:r>
              <a:rPr kumimoji="0" lang="ja-JP" altLang="en-US"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年と比較した場合の人口増減率（横軸）</a:t>
            </a:r>
          </a:p>
        </p:txBody>
      </p:sp>
      <p:sp>
        <p:nvSpPr>
          <p:cNvPr id="20" name="テキスト ボックス 19"/>
          <p:cNvSpPr txBox="1"/>
          <p:nvPr/>
        </p:nvSpPr>
        <p:spPr>
          <a:xfrm>
            <a:off x="1934601" y="6524827"/>
            <a:ext cx="2592288" cy="215444"/>
          </a:xfrm>
          <a:prstGeom prst="rect">
            <a:avLst/>
          </a:prstGeom>
          <a:noFill/>
        </p:spPr>
        <p:txBody>
          <a:bodyPr wrap="square" rtlCol="0">
            <a:spAutoFit/>
          </a:bodyPr>
          <a:lstStyle/>
          <a:p>
            <a:r>
              <a:rPr kumimoji="0" lang="ja-JP" altLang="en-US" sz="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（出典）国勢調査より</a:t>
            </a:r>
          </a:p>
        </p:txBody>
      </p:sp>
      <p:cxnSp>
        <p:nvCxnSpPr>
          <p:cNvPr id="22" name="直線コネクタ 21"/>
          <p:cNvCxnSpPr/>
          <p:nvPr/>
        </p:nvCxnSpPr>
        <p:spPr>
          <a:xfrm flipV="1">
            <a:off x="4344948" y="2597008"/>
            <a:ext cx="0" cy="335227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8343642" y="2128857"/>
            <a:ext cx="1931641" cy="523220"/>
          </a:xfrm>
          <a:prstGeom prst="rect">
            <a:avLst/>
          </a:prstGeom>
          <a:noFill/>
        </p:spPr>
        <p:txBody>
          <a:bodyPr wrap="square" rtlCol="0">
            <a:spAutoFit/>
          </a:bodyPr>
          <a:lstStyle/>
          <a:p>
            <a:r>
              <a:rPr kumimoji="0" lang="ja-JP" altLang="en-US"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（参考）</a:t>
            </a:r>
            <a:r>
              <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15</a:t>
            </a:r>
            <a:r>
              <a:rPr kumimoji="0" lang="ja-JP" altLang="en-US"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年間で</a:t>
            </a:r>
            <a:r>
              <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4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人口が増加した地区</a:t>
            </a:r>
          </a:p>
        </p:txBody>
      </p:sp>
      <p:sp>
        <p:nvSpPr>
          <p:cNvPr id="13" name="正方形/長方形 12"/>
          <p:cNvSpPr/>
          <p:nvPr/>
        </p:nvSpPr>
        <p:spPr>
          <a:xfrm>
            <a:off x="3295650" y="3076575"/>
            <a:ext cx="1049298" cy="285785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四角形吹き出し 16"/>
          <p:cNvSpPr/>
          <p:nvPr/>
        </p:nvSpPr>
        <p:spPr>
          <a:xfrm>
            <a:off x="4643460" y="3379790"/>
            <a:ext cx="1501572" cy="671804"/>
          </a:xfrm>
          <a:prstGeom prst="wedgeRectCallout">
            <a:avLst>
              <a:gd name="adj1" fmla="val -76137"/>
              <a:gd name="adj2" fmla="val 8537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600" kern="0" dirty="0">
                <a:ln w="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９割の地区で</a:t>
            </a:r>
            <a:r>
              <a:rPr kumimoji="0" lang="en-US" altLang="ja-JP" sz="1600" kern="0" dirty="0">
                <a:ln w="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600" kern="0" dirty="0">
                <a:ln w="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600" kern="0" dirty="0">
                <a:ln w="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人口が減少</a:t>
            </a:r>
          </a:p>
        </p:txBody>
      </p:sp>
      <p:pic>
        <p:nvPicPr>
          <p:cNvPr id="8" name="図 7"/>
          <p:cNvPicPr>
            <a:picLocks noChangeAspect="1"/>
          </p:cNvPicPr>
          <p:nvPr/>
        </p:nvPicPr>
        <p:blipFill>
          <a:blip r:embed="rId3"/>
          <a:stretch>
            <a:fillRect/>
          </a:stretch>
        </p:blipFill>
        <p:spPr>
          <a:xfrm>
            <a:off x="7971485" y="2728415"/>
            <a:ext cx="2530243" cy="3118569"/>
          </a:xfrm>
          <a:prstGeom prst="rect">
            <a:avLst/>
          </a:prstGeom>
        </p:spPr>
      </p:pic>
      <p:sp>
        <p:nvSpPr>
          <p:cNvPr id="10" name="テキスト ボックス 9"/>
          <p:cNvSpPr txBox="1"/>
          <p:nvPr/>
        </p:nvSpPr>
        <p:spPr>
          <a:xfrm>
            <a:off x="3870957" y="3076576"/>
            <a:ext cx="338554"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窪</a:t>
            </a:r>
          </a:p>
        </p:txBody>
      </p:sp>
      <p:sp>
        <p:nvSpPr>
          <p:cNvPr id="19" name="テキスト ボックス 18"/>
          <p:cNvSpPr txBox="1"/>
          <p:nvPr/>
        </p:nvSpPr>
        <p:spPr>
          <a:xfrm>
            <a:off x="4506152" y="2960303"/>
            <a:ext cx="492443"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柳田</a:t>
            </a:r>
          </a:p>
        </p:txBody>
      </p:sp>
      <p:sp>
        <p:nvSpPr>
          <p:cNvPr id="21" name="テキスト ボックス 20"/>
          <p:cNvSpPr txBox="1"/>
          <p:nvPr/>
        </p:nvSpPr>
        <p:spPr>
          <a:xfrm>
            <a:off x="7027744" y="5080124"/>
            <a:ext cx="492443"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上泉</a:t>
            </a:r>
          </a:p>
        </p:txBody>
      </p:sp>
      <p:sp>
        <p:nvSpPr>
          <p:cNvPr id="23" name="テキスト ボックス 22"/>
          <p:cNvSpPr txBox="1"/>
          <p:nvPr/>
        </p:nvSpPr>
        <p:spPr>
          <a:xfrm>
            <a:off x="5514259" y="4924547"/>
            <a:ext cx="646331"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飯久保</a:t>
            </a:r>
          </a:p>
        </p:txBody>
      </p:sp>
      <p:sp>
        <p:nvSpPr>
          <p:cNvPr id="24" name="テキスト ボックス 23"/>
          <p:cNvSpPr txBox="1"/>
          <p:nvPr/>
        </p:nvSpPr>
        <p:spPr>
          <a:xfrm>
            <a:off x="5714540" y="5509740"/>
            <a:ext cx="492443"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宮田</a:t>
            </a:r>
          </a:p>
        </p:txBody>
      </p:sp>
      <p:sp>
        <p:nvSpPr>
          <p:cNvPr id="25" name="テキスト ボックス 24"/>
          <p:cNvSpPr txBox="1"/>
          <p:nvPr/>
        </p:nvSpPr>
        <p:spPr>
          <a:xfrm>
            <a:off x="4839072" y="4923952"/>
            <a:ext cx="338554"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園</a:t>
            </a:r>
          </a:p>
        </p:txBody>
      </p:sp>
      <p:sp>
        <p:nvSpPr>
          <p:cNvPr id="26" name="テキスト ボックス 25"/>
          <p:cNvSpPr txBox="1"/>
          <p:nvPr/>
        </p:nvSpPr>
        <p:spPr>
          <a:xfrm>
            <a:off x="4860467" y="4540639"/>
            <a:ext cx="492443"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鞍川</a:t>
            </a:r>
          </a:p>
        </p:txBody>
      </p:sp>
      <p:sp>
        <p:nvSpPr>
          <p:cNvPr id="27" name="テキスト ボックス 26"/>
          <p:cNvSpPr txBox="1"/>
          <p:nvPr/>
        </p:nvSpPr>
        <p:spPr>
          <a:xfrm>
            <a:off x="4479393" y="4226494"/>
            <a:ext cx="492443"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島尾</a:t>
            </a:r>
          </a:p>
        </p:txBody>
      </p:sp>
      <p:sp>
        <p:nvSpPr>
          <p:cNvPr id="28" name="テキスト ボックス 27"/>
          <p:cNvSpPr txBox="1"/>
          <p:nvPr/>
        </p:nvSpPr>
        <p:spPr>
          <a:xfrm>
            <a:off x="4691190" y="5411276"/>
            <a:ext cx="646331" cy="276999"/>
          </a:xfrm>
          <a:prstGeom prst="rect">
            <a:avLst/>
          </a:prstGeom>
          <a:noFill/>
        </p:spPr>
        <p:txBody>
          <a:bodyPr wrap="none" rtlCol="0">
            <a:spAutoFit/>
          </a:bodyPr>
          <a:lstStyle/>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下田子</a:t>
            </a:r>
          </a:p>
        </p:txBody>
      </p:sp>
    </p:spTree>
    <p:extLst>
      <p:ext uri="{BB962C8B-B14F-4D97-AF65-F5344CB8AC3E}">
        <p14:creationId xmlns:p14="http://schemas.microsoft.com/office/powerpoint/2010/main" val="32441316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氷見市版地方創生戦略の４つの基本目標</a:t>
            </a:r>
          </a:p>
        </p:txBody>
      </p:sp>
      <p:sp>
        <p:nvSpPr>
          <p:cNvPr id="3" name="コンテンツ プレースホルダー 2"/>
          <p:cNvSpPr>
            <a:spLocks noGrp="1"/>
          </p:cNvSpPr>
          <p:nvPr>
            <p:ph idx="1"/>
          </p:nvPr>
        </p:nvSpPr>
        <p:spPr/>
        <p:txBody>
          <a:bodyPr/>
          <a:lstStyle/>
          <a:p>
            <a:r>
              <a:rPr lang="ja-JP" altLang="en-US" dirty="0"/>
              <a:t>前述の考察を踏まえ、氷見市版の地方創生戦略の基本目標は以下４点といたします</a:t>
            </a:r>
          </a:p>
        </p:txBody>
      </p:sp>
      <p:sp>
        <p:nvSpPr>
          <p:cNvPr id="4" name="スライド番号プレースホルダー 3"/>
          <p:cNvSpPr>
            <a:spLocks noGrp="1"/>
          </p:cNvSpPr>
          <p:nvPr>
            <p:ph type="sldNum" sz="quarter" idx="12"/>
          </p:nvPr>
        </p:nvSpPr>
        <p:spPr/>
        <p:txBody>
          <a:bodyPr/>
          <a:lstStyle/>
          <a:p>
            <a:fld id="{5AA9DFE5-A522-4611-949C-051DF3C20AD4}" type="slidenum">
              <a:rPr kumimoji="0" lang="ja-JP" altLang="en-US" sz="1800" kern="0">
                <a:solidFill>
                  <a:prstClr val="black"/>
                </a:solidFill>
              </a:rPr>
              <a:pPr/>
              <a:t>49</a:t>
            </a:fld>
            <a:endParaRPr kumimoji="0" lang="ja-JP" altLang="en-US" sz="1800" kern="0" dirty="0">
              <a:solidFill>
                <a:prstClr val="black"/>
              </a:solidFill>
            </a:endParaRPr>
          </a:p>
        </p:txBody>
      </p:sp>
      <p:sp>
        <p:nvSpPr>
          <p:cNvPr id="5" name="正方形/長方形 4"/>
          <p:cNvSpPr/>
          <p:nvPr/>
        </p:nvSpPr>
        <p:spPr>
          <a:xfrm>
            <a:off x="1919538" y="1966565"/>
            <a:ext cx="1248485" cy="100811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Ⅰ</a:t>
            </a:r>
          </a:p>
        </p:txBody>
      </p:sp>
      <p:sp>
        <p:nvSpPr>
          <p:cNvPr id="6" name="正方形/長方形 5"/>
          <p:cNvSpPr/>
          <p:nvPr/>
        </p:nvSpPr>
        <p:spPr>
          <a:xfrm>
            <a:off x="1919537" y="3070077"/>
            <a:ext cx="1248485" cy="100811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Ⅱ</a:t>
            </a:r>
          </a:p>
        </p:txBody>
      </p:sp>
      <p:sp>
        <p:nvSpPr>
          <p:cNvPr id="7" name="正方形/長方形 6"/>
          <p:cNvSpPr/>
          <p:nvPr/>
        </p:nvSpPr>
        <p:spPr>
          <a:xfrm>
            <a:off x="1919537" y="4150197"/>
            <a:ext cx="1248485" cy="100811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Ⅲ</a:t>
            </a:r>
          </a:p>
        </p:txBody>
      </p:sp>
      <p:sp>
        <p:nvSpPr>
          <p:cNvPr id="8" name="正方形/長方形 7"/>
          <p:cNvSpPr/>
          <p:nvPr/>
        </p:nvSpPr>
        <p:spPr>
          <a:xfrm>
            <a:off x="1919537" y="5230317"/>
            <a:ext cx="1248485" cy="100811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r>
              <a:rPr kumimoji="0" lang="ja-JP" altLang="en-US"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600" kern="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Ⅳ</a:t>
            </a:r>
          </a:p>
        </p:txBody>
      </p:sp>
      <p:sp>
        <p:nvSpPr>
          <p:cNvPr id="9" name="正方形/長方形 8"/>
          <p:cNvSpPr/>
          <p:nvPr/>
        </p:nvSpPr>
        <p:spPr>
          <a:xfrm>
            <a:off x="3287689" y="1965447"/>
            <a:ext cx="2053175"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安定した雇用を</a:t>
            </a:r>
            <a: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創出する</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p:cNvSpPr/>
          <p:nvPr/>
        </p:nvSpPr>
        <p:spPr>
          <a:xfrm>
            <a:off x="3287688" y="3068959"/>
            <a:ext cx="2053175"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新しいひとの</a:t>
            </a:r>
            <a: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流れをつくる</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正方形/長方形 10"/>
          <p:cNvSpPr/>
          <p:nvPr/>
        </p:nvSpPr>
        <p:spPr>
          <a:xfrm>
            <a:off x="3287688" y="4149079"/>
            <a:ext cx="2053175"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結婚・出産・子育の</a:t>
            </a:r>
            <a: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希望をかなえる</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正方形/長方形 11"/>
          <p:cNvSpPr/>
          <p:nvPr/>
        </p:nvSpPr>
        <p:spPr>
          <a:xfrm>
            <a:off x="3287688" y="5229199"/>
            <a:ext cx="2053175"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時代に合った地域をつくり、安心な暮らしを守るとともに、地域と地域を連携する</a:t>
            </a:r>
            <a:endParaRPr kumimoji="0" lang="en-US" altLang="ja-JP" sz="14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p:cNvSpPr/>
          <p:nvPr/>
        </p:nvSpPr>
        <p:spPr>
          <a:xfrm>
            <a:off x="5460530" y="1965447"/>
            <a:ext cx="495595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氷見市の特色を活かし、時代の流れに対応しながら安定的な雇用を増やす</a:t>
            </a:r>
            <a:endParaRPr kumimoji="0"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p:cNvSpPr/>
          <p:nvPr/>
        </p:nvSpPr>
        <p:spPr>
          <a:xfrm>
            <a:off x="5460529" y="3068959"/>
            <a:ext cx="495595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「回遊する人材を定置網のように受け止めるまち</a:t>
            </a:r>
            <a:r>
              <a:rPr kumimoji="0"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氷見」を実現する</a:t>
            </a:r>
            <a:endParaRPr kumimoji="0"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5460529" y="4149079"/>
            <a:ext cx="495595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氷見での結婚・出産・子育てを楽しみ、子どもの</a:t>
            </a:r>
          </a:p>
          <a:p>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笑顔で満ちあふれた家庭を増やす</a:t>
            </a:r>
          </a:p>
        </p:txBody>
      </p:sp>
      <p:sp>
        <p:nvSpPr>
          <p:cNvPr id="16" name="正方形/長方形 15"/>
          <p:cNvSpPr/>
          <p:nvPr/>
        </p:nvSpPr>
        <p:spPr>
          <a:xfrm>
            <a:off x="5460529" y="5229199"/>
            <a:ext cx="4955950"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持続可能なまち機能の開発と、限られた地域資源を効果的に活用した魅力的なまちづくりを実現する</a:t>
            </a:r>
            <a:endParaRPr kumimoji="0"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テキスト ボックス 16"/>
          <p:cNvSpPr txBox="1"/>
          <p:nvPr/>
        </p:nvSpPr>
        <p:spPr>
          <a:xfrm>
            <a:off x="3804345" y="1556792"/>
            <a:ext cx="1107996" cy="369332"/>
          </a:xfrm>
          <a:prstGeom prst="rect">
            <a:avLst/>
          </a:prstGeom>
          <a:noFill/>
        </p:spPr>
        <p:txBody>
          <a:bodyPr wrap="none" rtlCol="0">
            <a:spAutoFit/>
          </a:bodyPr>
          <a:lstStyle/>
          <a:p>
            <a:r>
              <a:rPr kumimoji="0" lang="ja-JP" altLang="en-US"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基本目標</a:t>
            </a:r>
          </a:p>
        </p:txBody>
      </p:sp>
      <p:sp>
        <p:nvSpPr>
          <p:cNvPr id="18" name="テキスト ボックス 17"/>
          <p:cNvSpPr txBox="1"/>
          <p:nvPr/>
        </p:nvSpPr>
        <p:spPr>
          <a:xfrm>
            <a:off x="7276495" y="1556792"/>
            <a:ext cx="646331" cy="369332"/>
          </a:xfrm>
          <a:prstGeom prst="rect">
            <a:avLst/>
          </a:prstGeom>
          <a:noFill/>
        </p:spPr>
        <p:txBody>
          <a:bodyPr wrap="none" rtlCol="0">
            <a:spAutoFit/>
          </a:bodyPr>
          <a:lstStyle/>
          <a:p>
            <a:r>
              <a:rPr kumimoji="0" lang="ja-JP" altLang="en-US"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説明</a:t>
            </a:r>
          </a:p>
        </p:txBody>
      </p:sp>
    </p:spTree>
    <p:extLst>
      <p:ext uri="{BB962C8B-B14F-4D97-AF65-F5344CB8AC3E}">
        <p14:creationId xmlns:p14="http://schemas.microsoft.com/office/powerpoint/2010/main" val="2128559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A7DF98CD-DF1D-49F3-AEC3-98735DD88A8F}" type="slidenum">
              <a:rPr kumimoji="0" lang="en-US" altLang="ja-JP" sz="1200" kern="0">
                <a:latin typeface="Calibri" panose="020F0502020204030204" pitchFamily="34" charset="0"/>
              </a:rPr>
              <a:pPr>
                <a:defRPr/>
              </a:pPr>
              <a:t>5</a:t>
            </a:fld>
            <a:endParaRPr kumimoji="0" lang="en-US" altLang="ja-JP" sz="1200" kern="0">
              <a:latin typeface="Calibri" panose="020F0502020204030204" pitchFamily="34" charset="0"/>
            </a:endParaRPr>
          </a:p>
        </p:txBody>
      </p:sp>
      <p:sp>
        <p:nvSpPr>
          <p:cNvPr id="43011" name="AutoShape 4"/>
          <p:cNvSpPr>
            <a:spLocks noChangeArrowheads="1"/>
          </p:cNvSpPr>
          <p:nvPr/>
        </p:nvSpPr>
        <p:spPr bwMode="auto">
          <a:xfrm>
            <a:off x="2424114" y="1412876"/>
            <a:ext cx="7488237" cy="4010025"/>
          </a:xfrm>
          <a:prstGeom prst="cloudCallout">
            <a:avLst>
              <a:gd name="adj1" fmla="val -41421"/>
              <a:gd name="adj2" fmla="val -32773"/>
            </a:avLst>
          </a:prstGeom>
          <a:solidFill>
            <a:srgbClr val="CCFFFF"/>
          </a:solidFill>
          <a:ln w="9525">
            <a:solidFill>
              <a:srgbClr val="FFFF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endParaRPr lang="ja-JP" altLang="ja-JP" kern="0"/>
          </a:p>
        </p:txBody>
      </p:sp>
      <p:sp>
        <p:nvSpPr>
          <p:cNvPr id="43012" name="Text Box 8"/>
          <p:cNvSpPr txBox="1">
            <a:spLocks noChangeArrowheads="1"/>
          </p:cNvSpPr>
          <p:nvPr/>
        </p:nvSpPr>
        <p:spPr bwMode="auto">
          <a:xfrm>
            <a:off x="3284539" y="2781300"/>
            <a:ext cx="521008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sz="4000" b="1" kern="0" dirty="0">
                <a:latin typeface="+mj-ea"/>
                <a:ea typeface="+mj-ea"/>
              </a:rPr>
              <a:t>上場企業の条件とは？</a:t>
            </a:r>
            <a:endParaRPr lang="en-US" altLang="ja-JP" sz="4000" b="1" kern="0" dirty="0">
              <a:latin typeface="+mj-ea"/>
              <a:ea typeface="+mj-ea"/>
            </a:endParaRPr>
          </a:p>
          <a:p>
            <a:pPr>
              <a:defRPr/>
            </a:pPr>
            <a:endParaRPr lang="ja-JP" altLang="en-US" sz="3200" kern="0" dirty="0"/>
          </a:p>
        </p:txBody>
      </p:sp>
      <p:sp>
        <p:nvSpPr>
          <p:cNvPr id="6" name="フッター プレースホルダー 1"/>
          <p:cNvSpPr>
            <a:spLocks noGrp="1"/>
          </p:cNvSpPr>
          <p:nvPr>
            <p:ph type="ftr" sz="quarter" idx="11"/>
          </p:nvPr>
        </p:nvSpPr>
        <p:spPr/>
        <p:txBody>
          <a:bodyPr/>
          <a:lstStyle/>
          <a:p>
            <a:pPr>
              <a:defRPr/>
            </a:pPr>
            <a:endParaRPr kumimoji="0" lang="en-US" altLang="ja-JP" kern="0" dirty="0">
              <a:solidFill>
                <a:sysClr val="windowText" lastClr="000000"/>
              </a:solidFill>
            </a:endParaRPr>
          </a:p>
          <a:p>
            <a:pPr>
              <a:defRPr/>
            </a:pPr>
            <a:r>
              <a:rPr kumimoji="0" lang="ja-JP" altLang="en-US" sz="1000" kern="0" dirty="0">
                <a:solidFill>
                  <a:sysClr val="windowText" lastClr="000000"/>
                </a:solidFill>
              </a:rPr>
              <a:t>（Ｃ）</a:t>
            </a:r>
            <a:r>
              <a:rPr kumimoji="0" lang="en-US" altLang="ja-JP" sz="1000" kern="0" dirty="0">
                <a:solidFill>
                  <a:sysClr val="windowText" lastClr="000000"/>
                </a:solidFill>
              </a:rPr>
              <a:t>KOICHI.YOKOTA2014</a:t>
            </a:r>
          </a:p>
        </p:txBody>
      </p:sp>
    </p:spTree>
    <p:extLst>
      <p:ext uri="{BB962C8B-B14F-4D97-AF65-F5344CB8AC3E}">
        <p14:creationId xmlns:p14="http://schemas.microsoft.com/office/powerpoint/2010/main" val="30224411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４つの基本目標と人口増加のためにめざす成果</a:t>
            </a:r>
          </a:p>
        </p:txBody>
      </p:sp>
      <p:sp>
        <p:nvSpPr>
          <p:cNvPr id="3" name="コンテンツ プレースホルダー 2"/>
          <p:cNvSpPr>
            <a:spLocks noGrp="1"/>
          </p:cNvSpPr>
          <p:nvPr>
            <p:ph idx="1"/>
          </p:nvPr>
        </p:nvSpPr>
        <p:spPr/>
        <p:txBody>
          <a:bodyPr/>
          <a:lstStyle/>
          <a:p>
            <a:r>
              <a:rPr kumimoji="1" lang="ja-JP" altLang="en-US" dirty="0"/>
              <a:t>４つの基本目標と人口増加のためにめざす成果（１５の観点）の関係は、以下の通りです</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50</a:t>
            </a:fld>
            <a:endParaRPr kumimoji="0" lang="ja-JP" altLang="en-US" sz="1800" kern="0" dirty="0">
              <a:solidFill>
                <a:prstClr val="black"/>
              </a:solidFill>
            </a:endParaRPr>
          </a:p>
        </p:txBody>
      </p:sp>
      <p:sp>
        <p:nvSpPr>
          <p:cNvPr id="5" name="正方形/長方形 4"/>
          <p:cNvSpPr/>
          <p:nvPr/>
        </p:nvSpPr>
        <p:spPr>
          <a:xfrm>
            <a:off x="3007156" y="1716258"/>
            <a:ext cx="2931869" cy="22150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Ⅰ</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安定した雇用を創出する</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氷見市の特色を活かし、時代の流れに対応しながら魅力的な雇用を増やす</a:t>
            </a:r>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めざす成果（</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15</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の観点）</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p>
          <a:p>
            <a:r>
              <a:rPr kumimoji="0" lang="ja-JP" altLang="en-US" sz="10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①</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氷見市に高卒新卒者が就きたい仕事を増やす</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
            </a:r>
            <a:b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br>
            <a:r>
              <a:rPr kumimoji="0" lang="ja-JP" altLang="en-US" sz="10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③</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氷見市に</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20</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代</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の方</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が就きたい仕事を増やす</a:t>
            </a:r>
            <a:endPar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10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⑤</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他</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地域</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に</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通勤</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する方</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の転居を減らすために</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p>
          <a:p>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　氷見市に子育てと両立する</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仕事を増やす</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
            </a:r>
            <a:b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br>
            <a:r>
              <a:rPr kumimoji="0" lang="ja-JP" altLang="en-US" sz="10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⑩</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20</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40</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代の</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IJ</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ターン者が就きたい仕事を増やす</a:t>
            </a:r>
            <a:endParaRPr kumimoji="0" lang="ja-JP" altLang="ja-JP" sz="105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p:txBody>
      </p:sp>
      <p:sp>
        <p:nvSpPr>
          <p:cNvPr id="6" name="正方形/長方形 5"/>
          <p:cNvSpPr/>
          <p:nvPr/>
        </p:nvSpPr>
        <p:spPr>
          <a:xfrm>
            <a:off x="3007156" y="4019694"/>
            <a:ext cx="2931869" cy="251922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Ⅱ</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新しいひとの流れをつくる</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「定置網のように回遊する人材を受け止めるまち氷見」を実現する</a:t>
            </a:r>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めざす成果（</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15</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の観点）</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endParaRPr kumimoji="0" lang="en-US" altLang="ja-JP"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②</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20</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代の</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U</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ターンを増やす</a:t>
            </a:r>
            <a:endPar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④</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氷見市から</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他地域</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に</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通勤</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する方</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の転居を減らす</a:t>
            </a:r>
            <a:endPar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⑦</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定年</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後</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U</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ターンを増やす</a:t>
            </a:r>
            <a:endPar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⑨</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20</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40</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代の</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IJ</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ターンを増やす</a:t>
            </a:r>
            <a:endPar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⑪</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他地域から氷見市内</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に</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通勤</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する方</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の転居を増やす</a:t>
            </a:r>
            <a:endPar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⑫</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定年</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後の</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IJ</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ターン</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を増やす</a:t>
            </a:r>
            <a:endPar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⑮</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未就学児の親子で氷見市に引っ越す方を増やす</a:t>
            </a:r>
            <a:endParaRPr kumimoji="0" lang="ja-JP"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endPar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p:cNvSpPr/>
          <p:nvPr/>
        </p:nvSpPr>
        <p:spPr>
          <a:xfrm>
            <a:off x="6136584" y="1716258"/>
            <a:ext cx="2931869" cy="221507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Ⅲ</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結婚・出産・子育ての希望をかなえる</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r>
              <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氷見での結婚・出産・子育てを楽しみ、子どもの笑顔で満ちあふれた家庭を増やす</a:t>
            </a:r>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めざす成果（</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15</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の観点）</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p>
          <a:p>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⑥</a:t>
            </a:r>
            <a:r>
              <a:rPr kumimoji="0" lang="ja-JP" altLang="en-US"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子育ての魅力で氷見市に引っ越す方を増やす</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
            </a:r>
            <a:b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br>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⑬</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婚姻数を増やす</a:t>
            </a:r>
            <a: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
            </a:r>
            <a:br>
              <a:rPr kumimoji="0" lang="en-US"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br>
            <a:r>
              <a:rPr kumimoji="0" lang="ja-JP" altLang="en-US" sz="8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⑭</a:t>
            </a:r>
            <a:r>
              <a:rPr kumimoji="0" lang="ja-JP" altLang="ja-JP" sz="8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出生数を増やす</a:t>
            </a:r>
            <a:r>
              <a:rPr kumimoji="0" lang="en-US" altLang="ja-JP" sz="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endParaRPr kumimoji="0" lang="ja-JP"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endPar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p:cNvSpPr/>
          <p:nvPr/>
        </p:nvSpPr>
        <p:spPr>
          <a:xfrm>
            <a:off x="6136584" y="4019693"/>
            <a:ext cx="2931869" cy="251071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基本目標</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Ⅳ</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時代に合った地域をつくり、安心な</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暮らしを守るとともに、地域と地域を</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連携する</a:t>
            </a:r>
            <a:r>
              <a:rPr kumimoji="0" lang="en-US" altLang="ja-JP" sz="1200" b="1"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p>
          <a:p>
            <a:endPar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持続可能なまち機能の開発と、</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限られた地域資源を効果的に</a:t>
            </a:r>
            <a: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活用した魅力的なまちづくりを実現する</a:t>
            </a:r>
            <a:endParaRPr kumimoji="0"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めざす成果（</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15</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の観点）</a:t>
            </a:r>
            <a:r>
              <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a:t>
            </a:r>
          </a:p>
          <a:p>
            <a:r>
              <a:rPr kumimoji="0" lang="ja-JP" altLang="en-US" sz="1000" kern="0" dirty="0">
                <a:solidFill>
                  <a:srgbClr val="FF0000"/>
                </a:solidFill>
                <a:latin typeface="HG丸ｺﾞｼｯｸM-PRO" panose="020F0600000000000000" pitchFamily="50" charset="-128"/>
                <a:ea typeface="HG丸ｺﾞｼｯｸM-PRO" panose="020F0600000000000000" pitchFamily="50" charset="-128"/>
                <a:cs typeface="メイリオ" panose="020B0604030504040204" pitchFamily="50" charset="-128"/>
              </a:rPr>
              <a:t>⑧</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長生きをする＆</a:t>
            </a:r>
            <a:r>
              <a:rPr kumimoji="0" lang="ja-JP"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健康寿命を</a:t>
            </a:r>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伸ばす</a:t>
            </a:r>
            <a:endParaRPr kumimoji="0" lang="en-US" altLang="ja-JP"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endParaRPr>
          </a:p>
          <a:p>
            <a:r>
              <a:rPr kumimoji="0" lang="ja-JP" altLang="en-US" sz="1000" kern="0" dirty="0">
                <a:solidFill>
                  <a:prstClr val="black"/>
                </a:solidFill>
                <a:latin typeface="HG丸ｺﾞｼｯｸM-PRO" panose="020F0600000000000000" pitchFamily="50" charset="-128"/>
                <a:ea typeface="HG丸ｺﾞｼｯｸM-PRO" panose="020F0600000000000000" pitchFamily="50" charset="-128"/>
                <a:cs typeface="メイリオ" panose="020B0604030504040204" pitchFamily="50" charset="-128"/>
              </a:rPr>
              <a:t>★氷見市の地方創生を実現する基盤を構築する</a:t>
            </a:r>
            <a:r>
              <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br>
            <a:endParaRPr kumimoji="0" lang="ja-JP" altLang="en-US" sz="10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89703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到達目標の考え方　～基本目標</a:t>
            </a:r>
            <a:r>
              <a:rPr lang="en-US" altLang="ja-JP" dirty="0"/>
              <a:t>Ⅰ</a:t>
            </a:r>
            <a:r>
              <a:rPr kumimoji="1" lang="ja-JP" altLang="en-US" dirty="0"/>
              <a:t>～</a:t>
            </a:r>
          </a:p>
        </p:txBody>
      </p:sp>
      <p:sp>
        <p:nvSpPr>
          <p:cNvPr id="3" name="コンテンツ プレースホルダー 2"/>
          <p:cNvSpPr>
            <a:spLocks noGrp="1"/>
          </p:cNvSpPr>
          <p:nvPr>
            <p:ph idx="1"/>
          </p:nvPr>
        </p:nvSpPr>
        <p:spPr>
          <a:xfrm>
            <a:off x="1524000" y="1007166"/>
            <a:ext cx="9144000" cy="1193110"/>
          </a:xfrm>
        </p:spPr>
        <p:txBody>
          <a:bodyPr>
            <a:normAutofit/>
          </a:bodyPr>
          <a:lstStyle/>
          <a:p>
            <a:r>
              <a:rPr kumimoji="1" lang="ja-JP" altLang="en-US" dirty="0"/>
              <a:t>安定した雇用を創出するために、以下の視点に「氷見らしさ」「めざす成果」を踏まえて到達目標を設定しました</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51</a:t>
            </a:fld>
            <a:endParaRPr kumimoji="0" lang="ja-JP" altLang="en-US" sz="1800" kern="0" dirty="0">
              <a:solidFill>
                <a:prstClr val="black"/>
              </a:solidFill>
            </a:endParaRPr>
          </a:p>
        </p:txBody>
      </p:sp>
      <p:sp>
        <p:nvSpPr>
          <p:cNvPr id="5" name="正方形/長方形 4"/>
          <p:cNvSpPr/>
          <p:nvPr/>
        </p:nvSpPr>
        <p:spPr>
          <a:xfrm>
            <a:off x="1612492" y="3907533"/>
            <a:ext cx="1193246" cy="102869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安定した</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雇用創出</a:t>
            </a:r>
          </a:p>
        </p:txBody>
      </p:sp>
      <p:sp>
        <p:nvSpPr>
          <p:cNvPr id="6" name="正方形/長方形 5"/>
          <p:cNvSpPr/>
          <p:nvPr/>
        </p:nvSpPr>
        <p:spPr>
          <a:xfrm>
            <a:off x="3177212" y="3007420"/>
            <a:ext cx="1514475" cy="10286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稼ぐ産業の</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創出</a:t>
            </a:r>
          </a:p>
        </p:txBody>
      </p:sp>
      <p:sp>
        <p:nvSpPr>
          <p:cNvPr id="7" name="正方形/長方形 6"/>
          <p:cNvSpPr/>
          <p:nvPr/>
        </p:nvSpPr>
        <p:spPr>
          <a:xfrm>
            <a:off x="3177210" y="4765700"/>
            <a:ext cx="3892184" cy="10286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魅力的な働き方</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特に</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20</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代、子育て世代、</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20</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40</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代にとって魅力的な働き方</a:t>
            </a:r>
          </a:p>
        </p:txBody>
      </p:sp>
      <p:cxnSp>
        <p:nvCxnSpPr>
          <p:cNvPr id="9" name="カギ線コネクタ 8"/>
          <p:cNvCxnSpPr>
            <a:stCxn id="5" idx="3"/>
            <a:endCxn id="6" idx="1"/>
          </p:cNvCxnSpPr>
          <p:nvPr/>
        </p:nvCxnSpPr>
        <p:spPr>
          <a:xfrm flipV="1">
            <a:off x="2805739" y="3521770"/>
            <a:ext cx="371473" cy="900113"/>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カギ線コネクタ 9"/>
          <p:cNvCxnSpPr>
            <a:stCxn id="5" idx="3"/>
            <a:endCxn id="7" idx="1"/>
          </p:cNvCxnSpPr>
          <p:nvPr/>
        </p:nvCxnSpPr>
        <p:spPr>
          <a:xfrm>
            <a:off x="2805738" y="4421883"/>
            <a:ext cx="371472" cy="858167"/>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5048865" y="2378772"/>
            <a:ext cx="2020531" cy="10286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市外からの</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資金を稼ぐ</a:t>
            </a:r>
          </a:p>
        </p:txBody>
      </p:sp>
      <p:sp>
        <p:nvSpPr>
          <p:cNvPr id="15" name="正方形/長方形 14"/>
          <p:cNvSpPr/>
          <p:nvPr/>
        </p:nvSpPr>
        <p:spPr>
          <a:xfrm>
            <a:off x="5048864" y="3591170"/>
            <a:ext cx="2020531" cy="10286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稼いだ資金を</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逃がさない</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2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（市内の資金循環の加速）</a:t>
            </a:r>
          </a:p>
        </p:txBody>
      </p:sp>
      <p:cxnSp>
        <p:nvCxnSpPr>
          <p:cNvPr id="16" name="カギ線コネクタ 15"/>
          <p:cNvCxnSpPr>
            <a:stCxn id="6" idx="3"/>
            <a:endCxn id="14" idx="1"/>
          </p:cNvCxnSpPr>
          <p:nvPr/>
        </p:nvCxnSpPr>
        <p:spPr>
          <a:xfrm flipV="1">
            <a:off x="4691686" y="2893121"/>
            <a:ext cx="357178" cy="628648"/>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カギ線コネクタ 18"/>
          <p:cNvCxnSpPr>
            <a:stCxn id="6" idx="3"/>
            <a:endCxn id="15" idx="1"/>
          </p:cNvCxnSpPr>
          <p:nvPr/>
        </p:nvCxnSpPr>
        <p:spPr>
          <a:xfrm>
            <a:off x="4691687" y="3521769"/>
            <a:ext cx="357177" cy="58375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右矢印 30"/>
          <p:cNvSpPr/>
          <p:nvPr/>
        </p:nvSpPr>
        <p:spPr>
          <a:xfrm>
            <a:off x="7242219" y="2453036"/>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2" name="右矢印 31"/>
          <p:cNvSpPr/>
          <p:nvPr/>
        </p:nvSpPr>
        <p:spPr>
          <a:xfrm>
            <a:off x="7242219" y="3652037"/>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3" name="右矢印 32"/>
          <p:cNvSpPr/>
          <p:nvPr/>
        </p:nvSpPr>
        <p:spPr>
          <a:xfrm>
            <a:off x="7242219" y="4826567"/>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5" name="正方形/長方形 34"/>
          <p:cNvSpPr/>
          <p:nvPr/>
        </p:nvSpPr>
        <p:spPr>
          <a:xfrm>
            <a:off x="7695262" y="2378772"/>
            <a:ext cx="2795759" cy="102869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１．氷見市の海・里・山の幸の魅力や、特性を活かしたビジネス化の推進</a:t>
            </a:r>
          </a:p>
        </p:txBody>
      </p:sp>
      <p:sp>
        <p:nvSpPr>
          <p:cNvPr id="36" name="正方形/長方形 35"/>
          <p:cNvSpPr/>
          <p:nvPr/>
        </p:nvSpPr>
        <p:spPr>
          <a:xfrm>
            <a:off x="7695262" y="3591169"/>
            <a:ext cx="2795759" cy="102869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２．氷見市内での</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資金循環の維持・加速</a:t>
            </a:r>
          </a:p>
        </p:txBody>
      </p:sp>
      <p:sp>
        <p:nvSpPr>
          <p:cNvPr id="37" name="正方形/長方形 36"/>
          <p:cNvSpPr/>
          <p:nvPr/>
        </p:nvSpPr>
        <p:spPr>
          <a:xfrm>
            <a:off x="7695261" y="4765699"/>
            <a:ext cx="2795759" cy="102869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3</a:t>
            </a:r>
            <a:r>
              <a:rPr kumimoji="0" lang="ja-JP" altLang="en-US" kern="0" dirty="0" err="1">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子育てと両立する</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創業・雇用の創出</a:t>
            </a:r>
          </a:p>
        </p:txBody>
      </p:sp>
      <p:sp>
        <p:nvSpPr>
          <p:cNvPr id="38" name="テキスト ボックス 37"/>
          <p:cNvSpPr txBox="1"/>
          <p:nvPr/>
        </p:nvSpPr>
        <p:spPr>
          <a:xfrm>
            <a:off x="2556390" y="1893104"/>
            <a:ext cx="3877985"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到達目標を考えるにあたっての視点</a:t>
            </a:r>
          </a:p>
        </p:txBody>
      </p:sp>
      <p:sp>
        <p:nvSpPr>
          <p:cNvPr id="39" name="テキスト ボックス 38"/>
          <p:cNvSpPr txBox="1"/>
          <p:nvPr/>
        </p:nvSpPr>
        <p:spPr>
          <a:xfrm>
            <a:off x="8539141" y="1893104"/>
            <a:ext cx="1107996"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a:t>
            </a:r>
          </a:p>
        </p:txBody>
      </p:sp>
      <p:sp>
        <p:nvSpPr>
          <p:cNvPr id="41" name="正方形/長方形 40"/>
          <p:cNvSpPr/>
          <p:nvPr/>
        </p:nvSpPr>
        <p:spPr>
          <a:xfrm>
            <a:off x="4996304" y="6257615"/>
            <a:ext cx="4836080" cy="53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「氷見らしさ」「めざす成果」を考慮</a:t>
            </a:r>
          </a:p>
        </p:txBody>
      </p:sp>
      <p:cxnSp>
        <p:nvCxnSpPr>
          <p:cNvPr id="43" name="直線矢印コネクタ 42"/>
          <p:cNvCxnSpPr>
            <a:stCxn id="41" idx="0"/>
          </p:cNvCxnSpPr>
          <p:nvPr/>
        </p:nvCxnSpPr>
        <p:spPr>
          <a:xfrm flipV="1">
            <a:off x="7414344" y="5733530"/>
            <a:ext cx="12228" cy="5240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8211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到達目標の考え方　～基本目標</a:t>
            </a:r>
            <a:r>
              <a:rPr lang="en-US" altLang="ja-JP" dirty="0"/>
              <a:t>Ⅱ</a:t>
            </a:r>
            <a:r>
              <a:rPr lang="ja-JP" altLang="en-US" dirty="0"/>
              <a:t>～</a:t>
            </a:r>
            <a:endParaRPr kumimoji="1" lang="ja-JP" altLang="en-US" dirty="0"/>
          </a:p>
        </p:txBody>
      </p:sp>
      <p:sp>
        <p:nvSpPr>
          <p:cNvPr id="3" name="コンテンツ プレースホルダー 2"/>
          <p:cNvSpPr>
            <a:spLocks noGrp="1"/>
          </p:cNvSpPr>
          <p:nvPr>
            <p:ph idx="1"/>
          </p:nvPr>
        </p:nvSpPr>
        <p:spPr>
          <a:xfrm>
            <a:off x="1524000" y="1007166"/>
            <a:ext cx="9144000" cy="1193110"/>
          </a:xfrm>
        </p:spPr>
        <p:txBody>
          <a:bodyPr>
            <a:normAutofit/>
          </a:bodyPr>
          <a:lstStyle/>
          <a:p>
            <a:r>
              <a:rPr kumimoji="1" lang="ja-JP" altLang="en-US" dirty="0"/>
              <a:t>新しい人の流れをつくるために、以下の視点に「氷見らしさ」「めざす成果」を踏まえて到達目標を設定しました</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52</a:t>
            </a:fld>
            <a:endParaRPr kumimoji="0" lang="ja-JP" altLang="en-US" sz="1800" kern="0" dirty="0">
              <a:solidFill>
                <a:prstClr val="black"/>
              </a:solidFill>
            </a:endParaRPr>
          </a:p>
        </p:txBody>
      </p:sp>
      <p:sp>
        <p:nvSpPr>
          <p:cNvPr id="5" name="正方形/長方形 4"/>
          <p:cNvSpPr/>
          <p:nvPr/>
        </p:nvSpPr>
        <p:spPr>
          <a:xfrm>
            <a:off x="1612492" y="3907533"/>
            <a:ext cx="1193246" cy="102869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新しい</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ひとの</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流れ</a:t>
            </a:r>
          </a:p>
        </p:txBody>
      </p:sp>
      <p:sp>
        <p:nvSpPr>
          <p:cNvPr id="6" name="正方形/長方形 5"/>
          <p:cNvSpPr/>
          <p:nvPr/>
        </p:nvSpPr>
        <p:spPr>
          <a:xfrm>
            <a:off x="3177212" y="2964556"/>
            <a:ext cx="1514475" cy="102869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定住</a:t>
            </a:r>
          </a:p>
        </p:txBody>
      </p:sp>
      <p:sp>
        <p:nvSpPr>
          <p:cNvPr id="7" name="正方形/長方形 6"/>
          <p:cNvSpPr/>
          <p:nvPr/>
        </p:nvSpPr>
        <p:spPr>
          <a:xfrm>
            <a:off x="3177210" y="4922868"/>
            <a:ext cx="3892184" cy="102869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交流（定住につながる交流）</a:t>
            </a:r>
          </a:p>
        </p:txBody>
      </p:sp>
      <p:cxnSp>
        <p:nvCxnSpPr>
          <p:cNvPr id="9" name="カギ線コネクタ 8"/>
          <p:cNvCxnSpPr>
            <a:stCxn id="5" idx="3"/>
            <a:endCxn id="6" idx="1"/>
          </p:cNvCxnSpPr>
          <p:nvPr/>
        </p:nvCxnSpPr>
        <p:spPr>
          <a:xfrm flipV="1">
            <a:off x="2805739" y="3478906"/>
            <a:ext cx="371473" cy="942977"/>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カギ線コネクタ 9"/>
          <p:cNvCxnSpPr>
            <a:stCxn id="5" idx="3"/>
            <a:endCxn id="7" idx="1"/>
          </p:cNvCxnSpPr>
          <p:nvPr/>
        </p:nvCxnSpPr>
        <p:spPr>
          <a:xfrm>
            <a:off x="2805738" y="4421883"/>
            <a:ext cx="371472" cy="1015335"/>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正方形/長方形 13"/>
          <p:cNvSpPr/>
          <p:nvPr/>
        </p:nvSpPr>
        <p:spPr>
          <a:xfrm>
            <a:off x="5048865" y="2278756"/>
            <a:ext cx="2020531" cy="102869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U</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ターン</a:t>
            </a:r>
          </a:p>
        </p:txBody>
      </p:sp>
      <p:sp>
        <p:nvSpPr>
          <p:cNvPr id="15" name="正方形/長方形 14"/>
          <p:cNvSpPr/>
          <p:nvPr/>
        </p:nvSpPr>
        <p:spPr>
          <a:xfrm>
            <a:off x="5048864" y="3591170"/>
            <a:ext cx="2020531" cy="102869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IJ</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ターン</a:t>
            </a:r>
          </a:p>
        </p:txBody>
      </p:sp>
      <p:cxnSp>
        <p:nvCxnSpPr>
          <p:cNvPr id="16" name="カギ線コネクタ 15"/>
          <p:cNvCxnSpPr>
            <a:stCxn id="6" idx="3"/>
            <a:endCxn id="14" idx="1"/>
          </p:cNvCxnSpPr>
          <p:nvPr/>
        </p:nvCxnSpPr>
        <p:spPr>
          <a:xfrm flipV="1">
            <a:off x="4691686" y="2793105"/>
            <a:ext cx="357178" cy="685800"/>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カギ線コネクタ 18"/>
          <p:cNvCxnSpPr>
            <a:stCxn id="6" idx="3"/>
            <a:endCxn id="15" idx="1"/>
          </p:cNvCxnSpPr>
          <p:nvPr/>
        </p:nvCxnSpPr>
        <p:spPr>
          <a:xfrm>
            <a:off x="4691687" y="3478905"/>
            <a:ext cx="357177" cy="626614"/>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右矢印 30"/>
          <p:cNvSpPr/>
          <p:nvPr/>
        </p:nvSpPr>
        <p:spPr>
          <a:xfrm>
            <a:off x="7242219" y="2353020"/>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2" name="右矢印 31"/>
          <p:cNvSpPr/>
          <p:nvPr/>
        </p:nvSpPr>
        <p:spPr>
          <a:xfrm>
            <a:off x="7242219" y="3652037"/>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3" name="右矢印 32"/>
          <p:cNvSpPr/>
          <p:nvPr/>
        </p:nvSpPr>
        <p:spPr>
          <a:xfrm>
            <a:off x="7242219" y="4983735"/>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5" name="正方形/長方形 34"/>
          <p:cNvSpPr/>
          <p:nvPr/>
        </p:nvSpPr>
        <p:spPr>
          <a:xfrm>
            <a:off x="7695262" y="2278756"/>
            <a:ext cx="2795759" cy="102869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6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１．様々な世代の氷見出身者の還流（ふるさと氷見での人材の定着）</a:t>
            </a:r>
          </a:p>
        </p:txBody>
      </p:sp>
      <p:sp>
        <p:nvSpPr>
          <p:cNvPr id="36" name="正方形/長方形 35"/>
          <p:cNvSpPr/>
          <p:nvPr/>
        </p:nvSpPr>
        <p:spPr>
          <a:xfrm>
            <a:off x="7695262" y="3591169"/>
            <a:ext cx="2795759" cy="102869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6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２．「里海ライフ・里山ライフが同時に叶うまち氷見」への移住・定住の促進</a:t>
            </a:r>
          </a:p>
        </p:txBody>
      </p:sp>
      <p:sp>
        <p:nvSpPr>
          <p:cNvPr id="37" name="正方形/長方形 36"/>
          <p:cNvSpPr/>
          <p:nvPr/>
        </p:nvSpPr>
        <p:spPr>
          <a:xfrm>
            <a:off x="7695261" y="4922867"/>
            <a:ext cx="2795759" cy="102869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sz="16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３．氷見ならではの魅力・強みを生かした交流の促進</a:t>
            </a:r>
          </a:p>
        </p:txBody>
      </p:sp>
      <p:sp>
        <p:nvSpPr>
          <p:cNvPr id="38" name="テキスト ボックス 37"/>
          <p:cNvSpPr txBox="1"/>
          <p:nvPr/>
        </p:nvSpPr>
        <p:spPr>
          <a:xfrm>
            <a:off x="2556390" y="1707361"/>
            <a:ext cx="3877985"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到達目標を考えるにあたっての視点</a:t>
            </a:r>
          </a:p>
        </p:txBody>
      </p:sp>
      <p:sp>
        <p:nvSpPr>
          <p:cNvPr id="39" name="テキスト ボックス 38"/>
          <p:cNvSpPr txBox="1"/>
          <p:nvPr/>
        </p:nvSpPr>
        <p:spPr>
          <a:xfrm>
            <a:off x="8539141" y="1707361"/>
            <a:ext cx="1107996"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a:t>
            </a:r>
          </a:p>
        </p:txBody>
      </p:sp>
      <p:sp>
        <p:nvSpPr>
          <p:cNvPr id="41" name="正方形/長方形 40"/>
          <p:cNvSpPr/>
          <p:nvPr/>
        </p:nvSpPr>
        <p:spPr>
          <a:xfrm>
            <a:off x="4996304" y="6257615"/>
            <a:ext cx="4836080" cy="53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「氷見らしさ」「めざす成果」を考慮</a:t>
            </a:r>
          </a:p>
        </p:txBody>
      </p:sp>
      <p:cxnSp>
        <p:nvCxnSpPr>
          <p:cNvPr id="43" name="直線矢印コネクタ 42"/>
          <p:cNvCxnSpPr>
            <a:stCxn id="41" idx="0"/>
          </p:cNvCxnSpPr>
          <p:nvPr/>
        </p:nvCxnSpPr>
        <p:spPr>
          <a:xfrm flipV="1">
            <a:off x="7414344" y="5733530"/>
            <a:ext cx="12228" cy="5240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a:endCxn id="15" idx="2"/>
          </p:cNvCxnSpPr>
          <p:nvPr/>
        </p:nvCxnSpPr>
        <p:spPr>
          <a:xfrm flipV="1">
            <a:off x="6059129" y="4619869"/>
            <a:ext cx="1" cy="31636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6096000" y="4542885"/>
            <a:ext cx="2015933" cy="53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交流から定住へ</a:t>
            </a:r>
          </a:p>
        </p:txBody>
      </p:sp>
    </p:spTree>
    <p:extLst>
      <p:ext uri="{BB962C8B-B14F-4D97-AF65-F5344CB8AC3E}">
        <p14:creationId xmlns:p14="http://schemas.microsoft.com/office/powerpoint/2010/main" val="38097072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到達目標の考え方　～基本目標</a:t>
            </a:r>
            <a:r>
              <a:rPr lang="en-US" altLang="ja-JP" dirty="0"/>
              <a:t>Ⅲ</a:t>
            </a:r>
            <a:r>
              <a:rPr lang="ja-JP" altLang="en-US" dirty="0"/>
              <a:t>～</a:t>
            </a:r>
            <a:endParaRPr kumimoji="1" lang="ja-JP" altLang="en-US" dirty="0"/>
          </a:p>
        </p:txBody>
      </p:sp>
      <p:sp>
        <p:nvSpPr>
          <p:cNvPr id="3" name="コンテンツ プレースホルダー 2"/>
          <p:cNvSpPr>
            <a:spLocks noGrp="1"/>
          </p:cNvSpPr>
          <p:nvPr>
            <p:ph idx="1"/>
          </p:nvPr>
        </p:nvSpPr>
        <p:spPr>
          <a:xfrm>
            <a:off x="1524000" y="1007167"/>
            <a:ext cx="9144000" cy="700195"/>
          </a:xfrm>
        </p:spPr>
        <p:txBody>
          <a:bodyPr>
            <a:normAutofit/>
          </a:bodyPr>
          <a:lstStyle/>
          <a:p>
            <a:r>
              <a:rPr lang="ja-JP" altLang="en-US" dirty="0"/>
              <a:t>結婚・出産・子育ての希望をかなえるため</a:t>
            </a:r>
            <a:r>
              <a:rPr kumimoji="1" lang="ja-JP" altLang="en-US" dirty="0"/>
              <a:t>に、結婚→妊娠・出産→子育てというライフステージに「氷見らしさ」「めざす成果」を踏まえて到達目標を設定しました</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53</a:t>
            </a:fld>
            <a:endParaRPr kumimoji="0" lang="ja-JP" altLang="en-US" sz="1800" kern="0" dirty="0">
              <a:solidFill>
                <a:prstClr val="black"/>
              </a:solidFill>
            </a:endParaRPr>
          </a:p>
        </p:txBody>
      </p:sp>
      <p:sp>
        <p:nvSpPr>
          <p:cNvPr id="7" name="正方形/長方形 6"/>
          <p:cNvSpPr/>
          <p:nvPr/>
        </p:nvSpPr>
        <p:spPr>
          <a:xfrm>
            <a:off x="2556388" y="4922868"/>
            <a:ext cx="3212830" cy="10286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子育て</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sz="1600"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（第２子以降想定）</a:t>
            </a:r>
          </a:p>
        </p:txBody>
      </p:sp>
      <p:sp>
        <p:nvSpPr>
          <p:cNvPr id="14" name="正方形/長方形 13"/>
          <p:cNvSpPr/>
          <p:nvPr/>
        </p:nvSpPr>
        <p:spPr>
          <a:xfrm>
            <a:off x="2556390" y="2278756"/>
            <a:ext cx="3212830" cy="10286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結婚</a:t>
            </a:r>
          </a:p>
        </p:txBody>
      </p:sp>
      <p:sp>
        <p:nvSpPr>
          <p:cNvPr id="15" name="正方形/長方形 14"/>
          <p:cNvSpPr/>
          <p:nvPr/>
        </p:nvSpPr>
        <p:spPr>
          <a:xfrm>
            <a:off x="2556389" y="3591170"/>
            <a:ext cx="3212830" cy="102869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妊娠・出産</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
            </a:r>
            <a:b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（第１子想定）</a:t>
            </a:r>
          </a:p>
        </p:txBody>
      </p:sp>
      <p:sp>
        <p:nvSpPr>
          <p:cNvPr id="31" name="右矢印 30"/>
          <p:cNvSpPr/>
          <p:nvPr/>
        </p:nvSpPr>
        <p:spPr>
          <a:xfrm>
            <a:off x="5942043" y="2353020"/>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2" name="右矢印 31"/>
          <p:cNvSpPr/>
          <p:nvPr/>
        </p:nvSpPr>
        <p:spPr>
          <a:xfrm>
            <a:off x="5942043" y="3652037"/>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3" name="右矢印 32"/>
          <p:cNvSpPr/>
          <p:nvPr/>
        </p:nvSpPr>
        <p:spPr>
          <a:xfrm>
            <a:off x="5942043" y="4983735"/>
            <a:ext cx="368709" cy="90696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5" name="正方形/長方形 34"/>
          <p:cNvSpPr/>
          <p:nvPr/>
        </p:nvSpPr>
        <p:spPr>
          <a:xfrm>
            <a:off x="6395085" y="2278756"/>
            <a:ext cx="3687128" cy="10286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１．若者が早期に結婚し、子どもを中心として家族が幸せを実感できるライフスタイルの推進</a:t>
            </a:r>
          </a:p>
        </p:txBody>
      </p:sp>
      <p:sp>
        <p:nvSpPr>
          <p:cNvPr id="36" name="正方形/長方形 35"/>
          <p:cNvSpPr/>
          <p:nvPr/>
        </p:nvSpPr>
        <p:spPr>
          <a:xfrm>
            <a:off x="6395085" y="3591169"/>
            <a:ext cx="3687128" cy="10286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２．女性の妊娠・出産に関わる負担の軽減</a:t>
            </a:r>
          </a:p>
        </p:txBody>
      </p:sp>
      <p:sp>
        <p:nvSpPr>
          <p:cNvPr id="37" name="正方形/長方形 36"/>
          <p:cNvSpPr/>
          <p:nvPr/>
        </p:nvSpPr>
        <p:spPr>
          <a:xfrm>
            <a:off x="6395084" y="4922867"/>
            <a:ext cx="3687128" cy="102869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３．仕事と家庭の両立をしながら、子育てを楽しみと感じられる社会の推進</a:t>
            </a:r>
          </a:p>
        </p:txBody>
      </p:sp>
      <p:sp>
        <p:nvSpPr>
          <p:cNvPr id="38" name="テキスト ボックス 37"/>
          <p:cNvSpPr txBox="1"/>
          <p:nvPr/>
        </p:nvSpPr>
        <p:spPr>
          <a:xfrm>
            <a:off x="2248412" y="1707361"/>
            <a:ext cx="3877985"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到達目標を考えるにあたっての視点</a:t>
            </a:r>
          </a:p>
        </p:txBody>
      </p:sp>
      <p:sp>
        <p:nvSpPr>
          <p:cNvPr id="39" name="テキスト ボックス 38"/>
          <p:cNvSpPr txBox="1"/>
          <p:nvPr/>
        </p:nvSpPr>
        <p:spPr>
          <a:xfrm>
            <a:off x="7653309" y="1707361"/>
            <a:ext cx="1107996"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a:t>
            </a:r>
          </a:p>
        </p:txBody>
      </p:sp>
      <p:sp>
        <p:nvSpPr>
          <p:cNvPr id="41" name="正方形/長方形 40"/>
          <p:cNvSpPr/>
          <p:nvPr/>
        </p:nvSpPr>
        <p:spPr>
          <a:xfrm>
            <a:off x="4481950" y="6300479"/>
            <a:ext cx="4836080" cy="53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「氷見市の事情」「めざす成果」を考慮</a:t>
            </a:r>
          </a:p>
        </p:txBody>
      </p:sp>
      <p:cxnSp>
        <p:nvCxnSpPr>
          <p:cNvPr id="43" name="直線矢印コネクタ 42"/>
          <p:cNvCxnSpPr/>
          <p:nvPr/>
        </p:nvCxnSpPr>
        <p:spPr>
          <a:xfrm flipV="1">
            <a:off x="6057022" y="5776394"/>
            <a:ext cx="12228" cy="52408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a:stCxn id="14" idx="2"/>
            <a:endCxn id="15" idx="0"/>
          </p:cNvCxnSpPr>
          <p:nvPr/>
        </p:nvCxnSpPr>
        <p:spPr>
          <a:xfrm flipH="1">
            <a:off x="4162805" y="3307455"/>
            <a:ext cx="1" cy="28371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p:cNvCxnSpPr>
            <a:stCxn id="15" idx="2"/>
            <a:endCxn id="7" idx="0"/>
          </p:cNvCxnSpPr>
          <p:nvPr/>
        </p:nvCxnSpPr>
        <p:spPr>
          <a:xfrm flipH="1">
            <a:off x="4162804" y="4619869"/>
            <a:ext cx="1" cy="302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87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到達目標の考え方　～基本目標</a:t>
            </a:r>
            <a:r>
              <a:rPr lang="en-US" altLang="ja-JP" dirty="0"/>
              <a:t>Ⅳ</a:t>
            </a:r>
            <a:r>
              <a:rPr lang="ja-JP" altLang="en-US" dirty="0"/>
              <a:t>～</a:t>
            </a:r>
            <a:endParaRPr kumimoji="1" lang="ja-JP" altLang="en-US" dirty="0"/>
          </a:p>
        </p:txBody>
      </p:sp>
      <p:sp>
        <p:nvSpPr>
          <p:cNvPr id="3" name="コンテンツ プレースホルダー 2"/>
          <p:cNvSpPr>
            <a:spLocks noGrp="1"/>
          </p:cNvSpPr>
          <p:nvPr>
            <p:ph idx="1"/>
          </p:nvPr>
        </p:nvSpPr>
        <p:spPr>
          <a:xfrm>
            <a:off x="1524000" y="1007166"/>
            <a:ext cx="9144000" cy="1193110"/>
          </a:xfrm>
        </p:spPr>
        <p:txBody>
          <a:bodyPr>
            <a:normAutofit/>
          </a:bodyPr>
          <a:lstStyle/>
          <a:p>
            <a:r>
              <a:rPr lang="ja-JP" altLang="en-US" dirty="0"/>
              <a:t>時代に合った地域をつくり安心な暮らしを守るとともに、地域と地域を連携する</a:t>
            </a:r>
            <a:r>
              <a:rPr kumimoji="1" lang="ja-JP" altLang="en-US" dirty="0"/>
              <a:t>ために、以下の視点に「氷見らしさ」「めざす成果」を踏まえて到達目標を設定しました</a:t>
            </a:r>
          </a:p>
        </p:txBody>
      </p:sp>
      <p:sp>
        <p:nvSpPr>
          <p:cNvPr id="4" name="スライド番号プレースホルダー 3"/>
          <p:cNvSpPr>
            <a:spLocks noGrp="1"/>
          </p:cNvSpPr>
          <p:nvPr>
            <p:ph type="sldNum" sz="quarter" idx="12"/>
          </p:nvPr>
        </p:nvSpPr>
        <p:spPr/>
        <p:txBody>
          <a:bodyPr/>
          <a:lstStyle/>
          <a:p>
            <a:fld id="{32561E9F-1250-4501-B953-B78836680886}" type="slidenum">
              <a:rPr kumimoji="0" lang="ja-JP" altLang="en-US" sz="1800" kern="0">
                <a:solidFill>
                  <a:prstClr val="black"/>
                </a:solidFill>
              </a:rPr>
              <a:pPr/>
              <a:t>54</a:t>
            </a:fld>
            <a:endParaRPr kumimoji="0" lang="ja-JP" altLang="en-US" sz="1800" kern="0" dirty="0">
              <a:solidFill>
                <a:prstClr val="black"/>
              </a:solidFill>
            </a:endParaRPr>
          </a:p>
        </p:txBody>
      </p:sp>
      <p:sp>
        <p:nvSpPr>
          <p:cNvPr id="6" name="正方形/長方形 5"/>
          <p:cNvSpPr/>
          <p:nvPr/>
        </p:nvSpPr>
        <p:spPr>
          <a:xfrm>
            <a:off x="1995958" y="2078213"/>
            <a:ext cx="3321631" cy="87969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健康長寿</a:t>
            </a:r>
          </a:p>
        </p:txBody>
      </p:sp>
      <p:sp>
        <p:nvSpPr>
          <p:cNvPr id="7" name="正方形/長方形 6"/>
          <p:cNvSpPr/>
          <p:nvPr/>
        </p:nvSpPr>
        <p:spPr>
          <a:xfrm>
            <a:off x="1995956" y="5119106"/>
            <a:ext cx="3321633" cy="87969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自治体経営</a:t>
            </a:r>
          </a:p>
        </p:txBody>
      </p:sp>
      <p:sp>
        <p:nvSpPr>
          <p:cNvPr id="31" name="右矢印 30"/>
          <p:cNvSpPr/>
          <p:nvPr/>
        </p:nvSpPr>
        <p:spPr>
          <a:xfrm>
            <a:off x="5604698" y="2183493"/>
            <a:ext cx="368709" cy="62568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2" name="右矢印 31"/>
          <p:cNvSpPr/>
          <p:nvPr/>
        </p:nvSpPr>
        <p:spPr>
          <a:xfrm>
            <a:off x="5604698" y="3240531"/>
            <a:ext cx="368709" cy="62568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3" name="右矢印 32"/>
          <p:cNvSpPr/>
          <p:nvPr/>
        </p:nvSpPr>
        <p:spPr>
          <a:xfrm>
            <a:off x="5604698" y="4253325"/>
            <a:ext cx="368709" cy="62568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35" name="正方形/長方形 34"/>
          <p:cNvSpPr/>
          <p:nvPr/>
        </p:nvSpPr>
        <p:spPr>
          <a:xfrm>
            <a:off x="6140246" y="2109229"/>
            <a:ext cx="4053959" cy="87969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１．地域に住み続けるための健康的自立</a:t>
            </a:r>
            <a:b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b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（健康寿命の延伸）</a:t>
            </a:r>
          </a:p>
        </p:txBody>
      </p:sp>
      <p:sp>
        <p:nvSpPr>
          <p:cNvPr id="36" name="正方形/長方形 35"/>
          <p:cNvSpPr/>
          <p:nvPr/>
        </p:nvSpPr>
        <p:spPr>
          <a:xfrm>
            <a:off x="6140246" y="3111508"/>
            <a:ext cx="4053959" cy="87969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２．</a:t>
            </a:r>
            <a:r>
              <a:rPr kumimoji="0" lang="en-US" altLang="ja-JP"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MY</a:t>
            </a: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地方創生による、自分ごと・みんなごと・世の中ごとの好循環</a:t>
            </a:r>
          </a:p>
        </p:txBody>
      </p:sp>
      <p:sp>
        <p:nvSpPr>
          <p:cNvPr id="37" name="正方形/長方形 36"/>
          <p:cNvSpPr/>
          <p:nvPr/>
        </p:nvSpPr>
        <p:spPr>
          <a:xfrm>
            <a:off x="6140245" y="4115307"/>
            <a:ext cx="4053959" cy="87969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３．持続可能な地域社会を実現する都市空間設計</a:t>
            </a:r>
          </a:p>
        </p:txBody>
      </p:sp>
      <p:sp>
        <p:nvSpPr>
          <p:cNvPr id="38" name="テキスト ボックス 37"/>
          <p:cNvSpPr txBox="1"/>
          <p:nvPr/>
        </p:nvSpPr>
        <p:spPr>
          <a:xfrm>
            <a:off x="1864545" y="1715662"/>
            <a:ext cx="3877985"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到達目標を考えるにあたっての視点</a:t>
            </a:r>
          </a:p>
        </p:txBody>
      </p:sp>
      <p:sp>
        <p:nvSpPr>
          <p:cNvPr id="39" name="テキスト ボックス 38"/>
          <p:cNvSpPr txBox="1"/>
          <p:nvPr/>
        </p:nvSpPr>
        <p:spPr>
          <a:xfrm>
            <a:off x="7704705" y="1700916"/>
            <a:ext cx="1107996" cy="369332"/>
          </a:xfrm>
          <a:prstGeom prst="rect">
            <a:avLst/>
          </a:prstGeom>
          <a:noFill/>
        </p:spPr>
        <p:txBody>
          <a:bodyPr wrap="none" rtlCol="0">
            <a:spAutoFit/>
          </a:bodyPr>
          <a:lstStyle/>
          <a:p>
            <a:r>
              <a:rPr kumimoji="0" lang="ja-JP" altLang="en-US" u="sng"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到達目標</a:t>
            </a:r>
          </a:p>
        </p:txBody>
      </p:sp>
      <p:sp>
        <p:nvSpPr>
          <p:cNvPr id="41" name="正方形/長方形 40"/>
          <p:cNvSpPr/>
          <p:nvPr/>
        </p:nvSpPr>
        <p:spPr>
          <a:xfrm>
            <a:off x="3258567" y="6216486"/>
            <a:ext cx="4836080" cy="5327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「氷見らしさ」「めざす成果」を考慮</a:t>
            </a:r>
          </a:p>
        </p:txBody>
      </p:sp>
      <p:cxnSp>
        <p:nvCxnSpPr>
          <p:cNvPr id="43" name="直線矢印コネクタ 42"/>
          <p:cNvCxnSpPr/>
          <p:nvPr/>
        </p:nvCxnSpPr>
        <p:spPr>
          <a:xfrm flipH="1" flipV="1">
            <a:off x="5666025" y="5880817"/>
            <a:ext cx="5738" cy="28749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1995956" y="4115307"/>
            <a:ext cx="3321633" cy="87969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都市空間設計</a:t>
            </a:r>
          </a:p>
        </p:txBody>
      </p:sp>
      <p:sp>
        <p:nvSpPr>
          <p:cNvPr id="34" name="正方形/長方形 33"/>
          <p:cNvSpPr/>
          <p:nvPr/>
        </p:nvSpPr>
        <p:spPr>
          <a:xfrm>
            <a:off x="1995958" y="3111508"/>
            <a:ext cx="3321631" cy="87969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まちづくりの多様な主体</a:t>
            </a:r>
          </a:p>
        </p:txBody>
      </p:sp>
      <p:sp>
        <p:nvSpPr>
          <p:cNvPr id="44" name="右矢印 43"/>
          <p:cNvSpPr/>
          <p:nvPr/>
        </p:nvSpPr>
        <p:spPr>
          <a:xfrm>
            <a:off x="5617168" y="5236622"/>
            <a:ext cx="368709" cy="625682"/>
          </a:xfrm>
          <a:prstGeom prst="rightArrow">
            <a:avLst>
              <a:gd name="adj1" fmla="val 50000"/>
              <a:gd name="adj2" fmla="val 1024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
        <p:nvSpPr>
          <p:cNvPr id="45" name="正方形/長方形 44"/>
          <p:cNvSpPr/>
          <p:nvPr/>
        </p:nvSpPr>
        <p:spPr>
          <a:xfrm>
            <a:off x="6140245" y="5119105"/>
            <a:ext cx="4053959" cy="87969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ja-JP" altLang="en-US" kern="0" dirty="0">
                <a:solidFill>
                  <a:sysClr val="windowText" lastClr="000000"/>
                </a:solidFill>
                <a:latin typeface="メイリオ" panose="020B0604030504040204" pitchFamily="50" charset="-128"/>
                <a:ea typeface="メイリオ" panose="020B0604030504040204" pitchFamily="50" charset="-128"/>
                <a:cs typeface="メイリオ" panose="020B0604030504040204" pitchFamily="50" charset="-128"/>
              </a:rPr>
              <a:t>４．未来共創型の自治体経営モデルの構築</a:t>
            </a:r>
          </a:p>
        </p:txBody>
      </p:sp>
    </p:spTree>
    <p:extLst>
      <p:ext uri="{BB962C8B-B14F-4D97-AF65-F5344CB8AC3E}">
        <p14:creationId xmlns:p14="http://schemas.microsoft.com/office/powerpoint/2010/main" val="15726245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55</a:t>
            </a:fld>
            <a:endParaRPr kumimoji="0" lang="ja-JP" altLang="en-US" sz="1800" b="0" i="0" u="none" strike="noStrike" kern="0" cap="none" spc="0" normalizeH="0" baseline="0" noProof="0" dirty="0">
              <a:ln>
                <a:noFill/>
              </a:ln>
              <a:solidFill>
                <a:prstClr val="black"/>
              </a:solidFill>
              <a:effectLst/>
              <a:uLnTx/>
              <a:uFillTx/>
            </a:endParaRPr>
          </a:p>
        </p:txBody>
      </p:sp>
      <p:pic>
        <p:nvPicPr>
          <p:cNvPr id="2" name="図 1"/>
          <p:cNvPicPr>
            <a:picLocks noChangeAspect="1"/>
          </p:cNvPicPr>
          <p:nvPr/>
        </p:nvPicPr>
        <p:blipFill>
          <a:blip r:embed="rId3"/>
          <a:stretch>
            <a:fillRect/>
          </a:stretch>
        </p:blipFill>
        <p:spPr>
          <a:xfrm>
            <a:off x="1703512" y="980728"/>
            <a:ext cx="2830808" cy="2664296"/>
          </a:xfrm>
          <a:prstGeom prst="rect">
            <a:avLst/>
          </a:prstGeom>
        </p:spPr>
      </p:pic>
      <p:sp>
        <p:nvSpPr>
          <p:cNvPr id="5" name="正方形/長方形 4"/>
          <p:cNvSpPr/>
          <p:nvPr/>
        </p:nvSpPr>
        <p:spPr>
          <a:xfrm>
            <a:off x="4727848" y="1124744"/>
            <a:ext cx="1399742"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ysClr val="windowText" lastClr="000000"/>
                </a:solidFill>
                <a:effectLst/>
                <a:uLnTx/>
                <a:uFillTx/>
              </a:rPr>
              <a:t>本川 祐治郎</a:t>
            </a:r>
            <a:endParaRPr kumimoji="0" lang="ja-JP" altLang="en-US" sz="1800" b="0" i="0" u="none" strike="noStrike" kern="0" cap="none" spc="0" normalizeH="0" baseline="0" noProof="0" dirty="0">
              <a:ln>
                <a:noFill/>
              </a:ln>
              <a:solidFill>
                <a:sysClr val="windowText" lastClr="000000"/>
              </a:solidFill>
              <a:effectLst/>
              <a:uLnTx/>
              <a:uFillTx/>
            </a:endParaRPr>
          </a:p>
        </p:txBody>
      </p:sp>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9736" y="3868558"/>
            <a:ext cx="6978352" cy="2960944"/>
          </a:xfrm>
          <a:prstGeom prst="rect">
            <a:avLst/>
          </a:prstGeom>
        </p:spPr>
      </p:pic>
    </p:spTree>
    <p:extLst>
      <p:ext uri="{BB962C8B-B14F-4D97-AF65-F5344CB8AC3E}">
        <p14:creationId xmlns:p14="http://schemas.microsoft.com/office/powerpoint/2010/main" val="164683011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氷見市役所</a:t>
            </a:r>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ja-JP" altLang="en-US" sz="1800" b="0" i="0" u="none" strike="noStrike" kern="0" cap="none" spc="0" normalizeH="0" baseline="0" noProof="0" dirty="0">
              <a:ln>
                <a:noFill/>
              </a:ln>
              <a:solidFill>
                <a:prstClr val="black"/>
              </a:solidFill>
              <a:effectLst/>
              <a:uLnTx/>
              <a:uFillTx/>
            </a:endParaRP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1584" y="870952"/>
            <a:ext cx="7704856" cy="5778642"/>
          </a:xfrm>
          <a:prstGeom prst="rect">
            <a:avLst/>
          </a:prstGeom>
        </p:spPr>
      </p:pic>
    </p:spTree>
    <p:extLst>
      <p:ext uri="{BB962C8B-B14F-4D97-AF65-F5344CB8AC3E}">
        <p14:creationId xmlns:p14="http://schemas.microsoft.com/office/powerpoint/2010/main" val="33703583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リコクリ</a:t>
            </a:r>
          </a:p>
        </p:txBody>
      </p:sp>
      <p:pic>
        <p:nvPicPr>
          <p:cNvPr id="5" name="コンテンツ プレースホルダー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5560" y="1216950"/>
            <a:ext cx="7704856" cy="5454606"/>
          </a:xfrm>
        </p:spPr>
      </p:pic>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57</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1332279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338954" y="2833772"/>
            <a:ext cx="7467600" cy="523220"/>
          </a:xfrm>
          <a:prstGeom prst="rect">
            <a:avLst/>
          </a:prstGeom>
          <a:noFill/>
        </p:spPr>
        <p:txBody>
          <a:bodyPr wrap="square" rtlCol="0">
            <a:spAutoFit/>
          </a:bodyPr>
          <a:lstStyle/>
          <a:p>
            <a:pPr algn="ctr"/>
            <a:r>
              <a:rPr kumimoji="0" lang="ja-JP" altLang="en-US" sz="28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地方創生における大企業の取り組み</a:t>
            </a:r>
          </a:p>
        </p:txBody>
      </p:sp>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ja-JP" altLang="en-US" kern="0">
              <a:solidFill>
                <a:prstClr val="white"/>
              </a:solidFill>
            </a:endParaRPr>
          </a:p>
        </p:txBody>
      </p:sp>
    </p:spTree>
    <p:extLst>
      <p:ext uri="{BB962C8B-B14F-4D97-AF65-F5344CB8AC3E}">
        <p14:creationId xmlns:p14="http://schemas.microsoft.com/office/powerpoint/2010/main" val="39921039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656139" y="2852738"/>
            <a:ext cx="2879725" cy="3313112"/>
            <a:chOff x="3600" y="2068"/>
            <a:chExt cx="2039" cy="2344"/>
          </a:xfrm>
        </p:grpSpPr>
        <p:grpSp>
          <p:nvGrpSpPr>
            <p:cNvPr id="3" name="Group 5"/>
            <p:cNvGrpSpPr>
              <a:grpSpLocks/>
            </p:cNvGrpSpPr>
            <p:nvPr/>
          </p:nvGrpSpPr>
          <p:grpSpPr bwMode="auto">
            <a:xfrm>
              <a:off x="3966" y="4250"/>
              <a:ext cx="68" cy="162"/>
              <a:chOff x="3218" y="3304"/>
              <a:chExt cx="64" cy="122"/>
            </a:xfrm>
          </p:grpSpPr>
          <p:sp>
            <p:nvSpPr>
              <p:cNvPr id="6277" name="Freeform 6"/>
              <p:cNvSpPr>
                <a:spLocks/>
              </p:cNvSpPr>
              <p:nvPr/>
            </p:nvSpPr>
            <p:spPr bwMode="auto">
              <a:xfrm>
                <a:off x="3218" y="3415"/>
                <a:ext cx="9" cy="11"/>
              </a:xfrm>
              <a:custGeom>
                <a:avLst/>
                <a:gdLst>
                  <a:gd name="T0" fmla="*/ 0 w 28"/>
                  <a:gd name="T1" fmla="*/ 11 h 33"/>
                  <a:gd name="T2" fmla="*/ 0 w 28"/>
                  <a:gd name="T3" fmla="*/ 1 h 33"/>
                  <a:gd name="T4" fmla="*/ 8 w 28"/>
                  <a:gd name="T5" fmla="*/ 0 h 33"/>
                  <a:gd name="T6" fmla="*/ 9 w 28"/>
                  <a:gd name="T7" fmla="*/ 7 h 33"/>
                  <a:gd name="T8" fmla="*/ 0 w 28"/>
                  <a:gd name="T9" fmla="*/ 11 h 33"/>
                  <a:gd name="T10" fmla="*/ 0 60000 65536"/>
                  <a:gd name="T11" fmla="*/ 0 60000 65536"/>
                  <a:gd name="T12" fmla="*/ 0 60000 65536"/>
                  <a:gd name="T13" fmla="*/ 0 60000 65536"/>
                  <a:gd name="T14" fmla="*/ 0 60000 65536"/>
                  <a:gd name="T15" fmla="*/ 0 w 28"/>
                  <a:gd name="T16" fmla="*/ 0 h 33"/>
                  <a:gd name="T17" fmla="*/ 28 w 28"/>
                  <a:gd name="T18" fmla="*/ 33 h 33"/>
                </a:gdLst>
                <a:ahLst/>
                <a:cxnLst>
                  <a:cxn ang="T10">
                    <a:pos x="T0" y="T1"/>
                  </a:cxn>
                  <a:cxn ang="T11">
                    <a:pos x="T2" y="T3"/>
                  </a:cxn>
                  <a:cxn ang="T12">
                    <a:pos x="T4" y="T5"/>
                  </a:cxn>
                  <a:cxn ang="T13">
                    <a:pos x="T6" y="T7"/>
                  </a:cxn>
                  <a:cxn ang="T14">
                    <a:pos x="T8" y="T9"/>
                  </a:cxn>
                </a:cxnLst>
                <a:rect l="T15" t="T16" r="T17" b="T18"/>
                <a:pathLst>
                  <a:path w="28" h="33">
                    <a:moveTo>
                      <a:pt x="0" y="33"/>
                    </a:moveTo>
                    <a:lnTo>
                      <a:pt x="0" y="2"/>
                    </a:lnTo>
                    <a:lnTo>
                      <a:pt x="25" y="0"/>
                    </a:lnTo>
                    <a:lnTo>
                      <a:pt x="28" y="22"/>
                    </a:lnTo>
                    <a:lnTo>
                      <a:pt x="0" y="3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8" name="Freeform 7"/>
              <p:cNvSpPr>
                <a:spLocks/>
              </p:cNvSpPr>
              <p:nvPr/>
            </p:nvSpPr>
            <p:spPr bwMode="auto">
              <a:xfrm>
                <a:off x="3243" y="3373"/>
                <a:ext cx="11" cy="20"/>
              </a:xfrm>
              <a:custGeom>
                <a:avLst/>
                <a:gdLst>
                  <a:gd name="T0" fmla="*/ 5 w 32"/>
                  <a:gd name="T1" fmla="*/ 20 h 59"/>
                  <a:gd name="T2" fmla="*/ 11 w 32"/>
                  <a:gd name="T3" fmla="*/ 4 h 59"/>
                  <a:gd name="T4" fmla="*/ 7 w 32"/>
                  <a:gd name="T5" fmla="*/ 0 h 59"/>
                  <a:gd name="T6" fmla="*/ 4 w 32"/>
                  <a:gd name="T7" fmla="*/ 5 h 59"/>
                  <a:gd name="T8" fmla="*/ 0 w 32"/>
                  <a:gd name="T9" fmla="*/ 13 h 59"/>
                  <a:gd name="T10" fmla="*/ 5 w 32"/>
                  <a:gd name="T11" fmla="*/ 20 h 59"/>
                  <a:gd name="T12" fmla="*/ 0 60000 65536"/>
                  <a:gd name="T13" fmla="*/ 0 60000 65536"/>
                  <a:gd name="T14" fmla="*/ 0 60000 65536"/>
                  <a:gd name="T15" fmla="*/ 0 60000 65536"/>
                  <a:gd name="T16" fmla="*/ 0 60000 65536"/>
                  <a:gd name="T17" fmla="*/ 0 60000 65536"/>
                  <a:gd name="T18" fmla="*/ 0 w 32"/>
                  <a:gd name="T19" fmla="*/ 0 h 59"/>
                  <a:gd name="T20" fmla="*/ 32 w 32"/>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32" h="59">
                    <a:moveTo>
                      <a:pt x="15" y="59"/>
                    </a:moveTo>
                    <a:lnTo>
                      <a:pt x="32" y="11"/>
                    </a:lnTo>
                    <a:lnTo>
                      <a:pt x="21" y="0"/>
                    </a:lnTo>
                    <a:lnTo>
                      <a:pt x="11" y="15"/>
                    </a:lnTo>
                    <a:lnTo>
                      <a:pt x="0" y="39"/>
                    </a:lnTo>
                    <a:lnTo>
                      <a:pt x="15" y="5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9" name="Freeform 8"/>
              <p:cNvSpPr>
                <a:spLocks/>
              </p:cNvSpPr>
              <p:nvPr/>
            </p:nvSpPr>
            <p:spPr bwMode="auto">
              <a:xfrm>
                <a:off x="3263" y="3304"/>
                <a:ext cx="19" cy="22"/>
              </a:xfrm>
              <a:custGeom>
                <a:avLst/>
                <a:gdLst>
                  <a:gd name="T0" fmla="*/ 0 w 58"/>
                  <a:gd name="T1" fmla="*/ 16 h 68"/>
                  <a:gd name="T2" fmla="*/ 9 w 58"/>
                  <a:gd name="T3" fmla="*/ 22 h 68"/>
                  <a:gd name="T4" fmla="*/ 19 w 58"/>
                  <a:gd name="T5" fmla="*/ 21 h 68"/>
                  <a:gd name="T6" fmla="*/ 18 w 58"/>
                  <a:gd name="T7" fmla="*/ 13 h 68"/>
                  <a:gd name="T8" fmla="*/ 16 w 58"/>
                  <a:gd name="T9" fmla="*/ 4 h 68"/>
                  <a:gd name="T10" fmla="*/ 6 w 58"/>
                  <a:gd name="T11" fmla="*/ 0 h 68"/>
                  <a:gd name="T12" fmla="*/ 0 w 58"/>
                  <a:gd name="T13" fmla="*/ 2 h 68"/>
                  <a:gd name="T14" fmla="*/ 0 w 58"/>
                  <a:gd name="T15" fmla="*/ 16 h 6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68"/>
                  <a:gd name="T26" fmla="*/ 58 w 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68">
                    <a:moveTo>
                      <a:pt x="0" y="51"/>
                    </a:moveTo>
                    <a:lnTo>
                      <a:pt x="26" y="68"/>
                    </a:lnTo>
                    <a:lnTo>
                      <a:pt x="58" y="65"/>
                    </a:lnTo>
                    <a:lnTo>
                      <a:pt x="56" y="39"/>
                    </a:lnTo>
                    <a:lnTo>
                      <a:pt x="50" y="12"/>
                    </a:lnTo>
                    <a:lnTo>
                      <a:pt x="19" y="0"/>
                    </a:lnTo>
                    <a:lnTo>
                      <a:pt x="1" y="5"/>
                    </a:lnTo>
                    <a:lnTo>
                      <a:pt x="0" y="5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194" name="Freeform 9"/>
            <p:cNvSpPr>
              <a:spLocks/>
            </p:cNvSpPr>
            <p:nvPr/>
          </p:nvSpPr>
          <p:spPr bwMode="auto">
            <a:xfrm>
              <a:off x="4981" y="2068"/>
              <a:ext cx="658" cy="539"/>
            </a:xfrm>
            <a:custGeom>
              <a:avLst/>
              <a:gdLst>
                <a:gd name="T0" fmla="*/ 73 w 996"/>
                <a:gd name="T1" fmla="*/ 389 h 814"/>
                <a:gd name="T2" fmla="*/ 108 w 996"/>
                <a:gd name="T3" fmla="*/ 389 h 814"/>
                <a:gd name="T4" fmla="*/ 133 w 996"/>
                <a:gd name="T5" fmla="*/ 415 h 814"/>
                <a:gd name="T6" fmla="*/ 134 w 996"/>
                <a:gd name="T7" fmla="*/ 422 h 814"/>
                <a:gd name="T8" fmla="*/ 188 w 996"/>
                <a:gd name="T9" fmla="*/ 382 h 814"/>
                <a:gd name="T10" fmla="*/ 250 w 996"/>
                <a:gd name="T11" fmla="*/ 396 h 814"/>
                <a:gd name="T12" fmla="*/ 337 w 996"/>
                <a:gd name="T13" fmla="*/ 438 h 814"/>
                <a:gd name="T14" fmla="*/ 384 w 996"/>
                <a:gd name="T15" fmla="*/ 465 h 814"/>
                <a:gd name="T16" fmla="*/ 396 w 996"/>
                <a:gd name="T17" fmla="*/ 432 h 814"/>
                <a:gd name="T18" fmla="*/ 447 w 996"/>
                <a:gd name="T19" fmla="*/ 347 h 814"/>
                <a:gd name="T20" fmla="*/ 505 w 996"/>
                <a:gd name="T21" fmla="*/ 327 h 814"/>
                <a:gd name="T22" fmla="*/ 548 w 996"/>
                <a:gd name="T23" fmla="*/ 328 h 814"/>
                <a:gd name="T24" fmla="*/ 554 w 996"/>
                <a:gd name="T25" fmla="*/ 313 h 814"/>
                <a:gd name="T26" fmla="*/ 555 w 996"/>
                <a:gd name="T27" fmla="*/ 315 h 814"/>
                <a:gd name="T28" fmla="*/ 575 w 996"/>
                <a:gd name="T29" fmla="*/ 318 h 814"/>
                <a:gd name="T30" fmla="*/ 590 w 996"/>
                <a:gd name="T31" fmla="*/ 307 h 814"/>
                <a:gd name="T32" fmla="*/ 587 w 996"/>
                <a:gd name="T33" fmla="*/ 299 h 814"/>
                <a:gd name="T34" fmla="*/ 627 w 996"/>
                <a:gd name="T35" fmla="*/ 291 h 814"/>
                <a:gd name="T36" fmla="*/ 658 w 996"/>
                <a:gd name="T37" fmla="*/ 262 h 814"/>
                <a:gd name="T38" fmla="*/ 601 w 996"/>
                <a:gd name="T39" fmla="*/ 277 h 814"/>
                <a:gd name="T40" fmla="*/ 612 w 996"/>
                <a:gd name="T41" fmla="*/ 276 h 814"/>
                <a:gd name="T42" fmla="*/ 599 w 996"/>
                <a:gd name="T43" fmla="*/ 238 h 814"/>
                <a:gd name="T44" fmla="*/ 605 w 996"/>
                <a:gd name="T45" fmla="*/ 244 h 814"/>
                <a:gd name="T46" fmla="*/ 573 w 996"/>
                <a:gd name="T47" fmla="*/ 215 h 814"/>
                <a:gd name="T48" fmla="*/ 601 w 996"/>
                <a:gd name="T49" fmla="*/ 153 h 814"/>
                <a:gd name="T50" fmla="*/ 564 w 996"/>
                <a:gd name="T51" fmla="*/ 174 h 814"/>
                <a:gd name="T52" fmla="*/ 503 w 996"/>
                <a:gd name="T53" fmla="*/ 199 h 814"/>
                <a:gd name="T54" fmla="*/ 476 w 996"/>
                <a:gd name="T55" fmla="*/ 179 h 814"/>
                <a:gd name="T56" fmla="*/ 474 w 996"/>
                <a:gd name="T57" fmla="*/ 179 h 814"/>
                <a:gd name="T58" fmla="*/ 424 w 996"/>
                <a:gd name="T59" fmla="*/ 173 h 814"/>
                <a:gd name="T60" fmla="*/ 377 w 996"/>
                <a:gd name="T61" fmla="*/ 144 h 814"/>
                <a:gd name="T62" fmla="*/ 321 w 996"/>
                <a:gd name="T63" fmla="*/ 103 h 814"/>
                <a:gd name="T64" fmla="*/ 270 w 996"/>
                <a:gd name="T65" fmla="*/ 44 h 814"/>
                <a:gd name="T66" fmla="*/ 229 w 996"/>
                <a:gd name="T67" fmla="*/ 0 h 814"/>
                <a:gd name="T68" fmla="*/ 204 w 996"/>
                <a:gd name="T69" fmla="*/ 17 h 814"/>
                <a:gd name="T70" fmla="*/ 192 w 996"/>
                <a:gd name="T71" fmla="*/ 34 h 814"/>
                <a:gd name="T72" fmla="*/ 217 w 996"/>
                <a:gd name="T73" fmla="*/ 120 h 814"/>
                <a:gd name="T74" fmla="*/ 204 w 996"/>
                <a:gd name="T75" fmla="*/ 201 h 814"/>
                <a:gd name="T76" fmla="*/ 174 w 996"/>
                <a:gd name="T77" fmla="*/ 224 h 814"/>
                <a:gd name="T78" fmla="*/ 173 w 996"/>
                <a:gd name="T79" fmla="*/ 260 h 814"/>
                <a:gd name="T80" fmla="*/ 158 w 996"/>
                <a:gd name="T81" fmla="*/ 309 h 814"/>
                <a:gd name="T82" fmla="*/ 131 w 996"/>
                <a:gd name="T83" fmla="*/ 299 h 814"/>
                <a:gd name="T84" fmla="*/ 83 w 996"/>
                <a:gd name="T85" fmla="*/ 283 h 814"/>
                <a:gd name="T86" fmla="*/ 61 w 996"/>
                <a:gd name="T87" fmla="*/ 301 h 814"/>
                <a:gd name="T88" fmla="*/ 67 w 996"/>
                <a:gd name="T89" fmla="*/ 340 h 814"/>
                <a:gd name="T90" fmla="*/ 52 w 996"/>
                <a:gd name="T91" fmla="*/ 359 h 814"/>
                <a:gd name="T92" fmla="*/ 21 w 996"/>
                <a:gd name="T93" fmla="*/ 370 h 814"/>
                <a:gd name="T94" fmla="*/ 0 w 996"/>
                <a:gd name="T95" fmla="*/ 415 h 814"/>
                <a:gd name="T96" fmla="*/ 28 w 996"/>
                <a:gd name="T97" fmla="*/ 446 h 814"/>
                <a:gd name="T98" fmla="*/ 36 w 996"/>
                <a:gd name="T99" fmla="*/ 484 h 814"/>
                <a:gd name="T100" fmla="*/ 21 w 996"/>
                <a:gd name="T101" fmla="*/ 515 h 814"/>
                <a:gd name="T102" fmla="*/ 46 w 996"/>
                <a:gd name="T103" fmla="*/ 539 h 814"/>
                <a:gd name="T104" fmla="*/ 73 w 996"/>
                <a:gd name="T105" fmla="*/ 503 h 814"/>
                <a:gd name="T106" fmla="*/ 105 w 996"/>
                <a:gd name="T107" fmla="*/ 487 h 814"/>
                <a:gd name="T108" fmla="*/ 122 w 996"/>
                <a:gd name="T109" fmla="*/ 493 h 814"/>
                <a:gd name="T110" fmla="*/ 156 w 996"/>
                <a:gd name="T111" fmla="*/ 488 h 814"/>
                <a:gd name="T112" fmla="*/ 108 w 996"/>
                <a:gd name="T113" fmla="*/ 444 h 814"/>
                <a:gd name="T114" fmla="*/ 57 w 996"/>
                <a:gd name="T115" fmla="*/ 427 h 8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96"/>
                <a:gd name="T175" fmla="*/ 0 h 814"/>
                <a:gd name="T176" fmla="*/ 996 w 996"/>
                <a:gd name="T177" fmla="*/ 814 h 8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96" h="814">
                  <a:moveTo>
                    <a:pt x="86" y="645"/>
                  </a:moveTo>
                  <a:lnTo>
                    <a:pt x="84" y="629"/>
                  </a:lnTo>
                  <a:lnTo>
                    <a:pt x="90" y="613"/>
                  </a:lnTo>
                  <a:lnTo>
                    <a:pt x="111" y="587"/>
                  </a:lnTo>
                  <a:lnTo>
                    <a:pt x="121" y="580"/>
                  </a:lnTo>
                  <a:lnTo>
                    <a:pt x="133" y="585"/>
                  </a:lnTo>
                  <a:lnTo>
                    <a:pt x="149" y="582"/>
                  </a:lnTo>
                  <a:lnTo>
                    <a:pt x="164" y="588"/>
                  </a:lnTo>
                  <a:lnTo>
                    <a:pt x="168" y="597"/>
                  </a:lnTo>
                  <a:lnTo>
                    <a:pt x="183" y="607"/>
                  </a:lnTo>
                  <a:lnTo>
                    <a:pt x="188" y="619"/>
                  </a:lnTo>
                  <a:lnTo>
                    <a:pt x="202" y="626"/>
                  </a:lnTo>
                  <a:lnTo>
                    <a:pt x="199" y="629"/>
                  </a:lnTo>
                  <a:lnTo>
                    <a:pt x="193" y="626"/>
                  </a:lnTo>
                  <a:lnTo>
                    <a:pt x="194" y="632"/>
                  </a:lnTo>
                  <a:lnTo>
                    <a:pt x="203" y="637"/>
                  </a:lnTo>
                  <a:lnTo>
                    <a:pt x="220" y="618"/>
                  </a:lnTo>
                  <a:lnTo>
                    <a:pt x="231" y="614"/>
                  </a:lnTo>
                  <a:lnTo>
                    <a:pt x="268" y="585"/>
                  </a:lnTo>
                  <a:lnTo>
                    <a:pt x="285" y="577"/>
                  </a:lnTo>
                  <a:lnTo>
                    <a:pt x="311" y="570"/>
                  </a:lnTo>
                  <a:lnTo>
                    <a:pt x="329" y="572"/>
                  </a:lnTo>
                  <a:lnTo>
                    <a:pt x="359" y="582"/>
                  </a:lnTo>
                  <a:lnTo>
                    <a:pt x="378" y="598"/>
                  </a:lnTo>
                  <a:lnTo>
                    <a:pt x="394" y="598"/>
                  </a:lnTo>
                  <a:lnTo>
                    <a:pt x="410" y="612"/>
                  </a:lnTo>
                  <a:lnTo>
                    <a:pt x="447" y="635"/>
                  </a:lnTo>
                  <a:lnTo>
                    <a:pt x="510" y="662"/>
                  </a:lnTo>
                  <a:lnTo>
                    <a:pt x="551" y="673"/>
                  </a:lnTo>
                  <a:lnTo>
                    <a:pt x="561" y="681"/>
                  </a:lnTo>
                  <a:lnTo>
                    <a:pt x="574" y="697"/>
                  </a:lnTo>
                  <a:lnTo>
                    <a:pt x="581" y="702"/>
                  </a:lnTo>
                  <a:lnTo>
                    <a:pt x="587" y="703"/>
                  </a:lnTo>
                  <a:lnTo>
                    <a:pt x="586" y="691"/>
                  </a:lnTo>
                  <a:lnTo>
                    <a:pt x="594" y="680"/>
                  </a:lnTo>
                  <a:lnTo>
                    <a:pt x="599" y="652"/>
                  </a:lnTo>
                  <a:lnTo>
                    <a:pt x="595" y="635"/>
                  </a:lnTo>
                  <a:lnTo>
                    <a:pt x="600" y="612"/>
                  </a:lnTo>
                  <a:lnTo>
                    <a:pt x="638" y="560"/>
                  </a:lnTo>
                  <a:lnTo>
                    <a:pt x="677" y="524"/>
                  </a:lnTo>
                  <a:lnTo>
                    <a:pt x="721" y="494"/>
                  </a:lnTo>
                  <a:lnTo>
                    <a:pt x="756" y="485"/>
                  </a:lnTo>
                  <a:lnTo>
                    <a:pt x="763" y="488"/>
                  </a:lnTo>
                  <a:lnTo>
                    <a:pt x="765" y="494"/>
                  </a:lnTo>
                  <a:lnTo>
                    <a:pt x="778" y="496"/>
                  </a:lnTo>
                  <a:lnTo>
                    <a:pt x="810" y="494"/>
                  </a:lnTo>
                  <a:lnTo>
                    <a:pt x="827" y="498"/>
                  </a:lnTo>
                  <a:lnTo>
                    <a:pt x="829" y="495"/>
                  </a:lnTo>
                  <a:lnTo>
                    <a:pt x="822" y="488"/>
                  </a:lnTo>
                  <a:lnTo>
                    <a:pt x="819" y="482"/>
                  </a:lnTo>
                  <a:lnTo>
                    <a:pt x="826" y="475"/>
                  </a:lnTo>
                  <a:lnTo>
                    <a:pt x="839" y="473"/>
                  </a:lnTo>
                  <a:lnTo>
                    <a:pt x="841" y="468"/>
                  </a:lnTo>
                  <a:lnTo>
                    <a:pt x="857" y="473"/>
                  </a:lnTo>
                  <a:lnTo>
                    <a:pt x="847" y="476"/>
                  </a:lnTo>
                  <a:lnTo>
                    <a:pt x="840" y="475"/>
                  </a:lnTo>
                  <a:lnTo>
                    <a:pt x="840" y="479"/>
                  </a:lnTo>
                  <a:lnTo>
                    <a:pt x="849" y="485"/>
                  </a:lnTo>
                  <a:lnTo>
                    <a:pt x="861" y="485"/>
                  </a:lnTo>
                  <a:lnTo>
                    <a:pt x="871" y="481"/>
                  </a:lnTo>
                  <a:lnTo>
                    <a:pt x="873" y="474"/>
                  </a:lnTo>
                  <a:lnTo>
                    <a:pt x="882" y="470"/>
                  </a:lnTo>
                  <a:lnTo>
                    <a:pt x="883" y="465"/>
                  </a:lnTo>
                  <a:lnTo>
                    <a:pt x="893" y="463"/>
                  </a:lnTo>
                  <a:lnTo>
                    <a:pt x="892" y="461"/>
                  </a:lnTo>
                  <a:lnTo>
                    <a:pt x="886" y="461"/>
                  </a:lnTo>
                  <a:lnTo>
                    <a:pt x="885" y="457"/>
                  </a:lnTo>
                  <a:lnTo>
                    <a:pt x="888" y="452"/>
                  </a:lnTo>
                  <a:lnTo>
                    <a:pt x="903" y="452"/>
                  </a:lnTo>
                  <a:lnTo>
                    <a:pt x="932" y="440"/>
                  </a:lnTo>
                  <a:lnTo>
                    <a:pt x="944" y="444"/>
                  </a:lnTo>
                  <a:lnTo>
                    <a:pt x="949" y="439"/>
                  </a:lnTo>
                  <a:lnTo>
                    <a:pt x="960" y="415"/>
                  </a:lnTo>
                  <a:lnTo>
                    <a:pt x="985" y="408"/>
                  </a:lnTo>
                  <a:lnTo>
                    <a:pt x="996" y="400"/>
                  </a:lnTo>
                  <a:lnTo>
                    <a:pt x="996" y="395"/>
                  </a:lnTo>
                  <a:lnTo>
                    <a:pt x="972" y="395"/>
                  </a:lnTo>
                  <a:lnTo>
                    <a:pt x="941" y="422"/>
                  </a:lnTo>
                  <a:lnTo>
                    <a:pt x="915" y="423"/>
                  </a:lnTo>
                  <a:lnTo>
                    <a:pt x="910" y="419"/>
                  </a:lnTo>
                  <a:lnTo>
                    <a:pt x="911" y="417"/>
                  </a:lnTo>
                  <a:lnTo>
                    <a:pt x="903" y="414"/>
                  </a:lnTo>
                  <a:lnTo>
                    <a:pt x="904" y="408"/>
                  </a:lnTo>
                  <a:lnTo>
                    <a:pt x="927" y="417"/>
                  </a:lnTo>
                  <a:lnTo>
                    <a:pt x="909" y="399"/>
                  </a:lnTo>
                  <a:lnTo>
                    <a:pt x="893" y="361"/>
                  </a:lnTo>
                  <a:lnTo>
                    <a:pt x="893" y="358"/>
                  </a:lnTo>
                  <a:lnTo>
                    <a:pt x="906" y="360"/>
                  </a:lnTo>
                  <a:lnTo>
                    <a:pt x="910" y="364"/>
                  </a:lnTo>
                  <a:lnTo>
                    <a:pt x="908" y="369"/>
                  </a:lnTo>
                  <a:lnTo>
                    <a:pt x="912" y="369"/>
                  </a:lnTo>
                  <a:lnTo>
                    <a:pt x="916" y="369"/>
                  </a:lnTo>
                  <a:lnTo>
                    <a:pt x="916" y="364"/>
                  </a:lnTo>
                  <a:lnTo>
                    <a:pt x="911" y="359"/>
                  </a:lnTo>
                  <a:lnTo>
                    <a:pt x="882" y="351"/>
                  </a:lnTo>
                  <a:lnTo>
                    <a:pt x="868" y="325"/>
                  </a:lnTo>
                  <a:lnTo>
                    <a:pt x="872" y="300"/>
                  </a:lnTo>
                  <a:lnTo>
                    <a:pt x="891" y="271"/>
                  </a:lnTo>
                  <a:lnTo>
                    <a:pt x="892" y="258"/>
                  </a:lnTo>
                  <a:lnTo>
                    <a:pt x="910" y="231"/>
                  </a:lnTo>
                  <a:lnTo>
                    <a:pt x="903" y="214"/>
                  </a:lnTo>
                  <a:lnTo>
                    <a:pt x="893" y="225"/>
                  </a:lnTo>
                  <a:lnTo>
                    <a:pt x="883" y="242"/>
                  </a:lnTo>
                  <a:lnTo>
                    <a:pt x="854" y="263"/>
                  </a:lnTo>
                  <a:lnTo>
                    <a:pt x="847" y="275"/>
                  </a:lnTo>
                  <a:lnTo>
                    <a:pt x="821" y="301"/>
                  </a:lnTo>
                  <a:lnTo>
                    <a:pt x="789" y="301"/>
                  </a:lnTo>
                  <a:lnTo>
                    <a:pt x="761" y="300"/>
                  </a:lnTo>
                  <a:lnTo>
                    <a:pt x="744" y="293"/>
                  </a:lnTo>
                  <a:lnTo>
                    <a:pt x="739" y="286"/>
                  </a:lnTo>
                  <a:lnTo>
                    <a:pt x="731" y="267"/>
                  </a:lnTo>
                  <a:lnTo>
                    <a:pt x="720" y="270"/>
                  </a:lnTo>
                  <a:lnTo>
                    <a:pt x="721" y="281"/>
                  </a:lnTo>
                  <a:lnTo>
                    <a:pt x="707" y="285"/>
                  </a:lnTo>
                  <a:lnTo>
                    <a:pt x="710" y="273"/>
                  </a:lnTo>
                  <a:lnTo>
                    <a:pt x="718" y="270"/>
                  </a:lnTo>
                  <a:lnTo>
                    <a:pt x="688" y="265"/>
                  </a:lnTo>
                  <a:lnTo>
                    <a:pt x="683" y="274"/>
                  </a:lnTo>
                  <a:lnTo>
                    <a:pt x="652" y="270"/>
                  </a:lnTo>
                  <a:lnTo>
                    <a:pt x="642" y="261"/>
                  </a:lnTo>
                  <a:lnTo>
                    <a:pt x="644" y="257"/>
                  </a:lnTo>
                  <a:lnTo>
                    <a:pt x="683" y="263"/>
                  </a:lnTo>
                  <a:lnTo>
                    <a:pt x="624" y="246"/>
                  </a:lnTo>
                  <a:lnTo>
                    <a:pt x="571" y="218"/>
                  </a:lnTo>
                  <a:lnTo>
                    <a:pt x="546" y="201"/>
                  </a:lnTo>
                  <a:lnTo>
                    <a:pt x="530" y="195"/>
                  </a:lnTo>
                  <a:lnTo>
                    <a:pt x="502" y="165"/>
                  </a:lnTo>
                  <a:lnTo>
                    <a:pt x="486" y="156"/>
                  </a:lnTo>
                  <a:lnTo>
                    <a:pt x="470" y="132"/>
                  </a:lnTo>
                  <a:lnTo>
                    <a:pt x="452" y="113"/>
                  </a:lnTo>
                  <a:lnTo>
                    <a:pt x="442" y="92"/>
                  </a:lnTo>
                  <a:lnTo>
                    <a:pt x="408" y="66"/>
                  </a:lnTo>
                  <a:lnTo>
                    <a:pt x="385" y="37"/>
                  </a:lnTo>
                  <a:lnTo>
                    <a:pt x="367" y="24"/>
                  </a:lnTo>
                  <a:lnTo>
                    <a:pt x="351" y="5"/>
                  </a:lnTo>
                  <a:lnTo>
                    <a:pt x="347" y="0"/>
                  </a:lnTo>
                  <a:lnTo>
                    <a:pt x="340" y="3"/>
                  </a:lnTo>
                  <a:lnTo>
                    <a:pt x="334" y="19"/>
                  </a:lnTo>
                  <a:lnTo>
                    <a:pt x="327" y="24"/>
                  </a:lnTo>
                  <a:lnTo>
                    <a:pt x="309" y="26"/>
                  </a:lnTo>
                  <a:lnTo>
                    <a:pt x="303" y="16"/>
                  </a:lnTo>
                  <a:lnTo>
                    <a:pt x="299" y="25"/>
                  </a:lnTo>
                  <a:lnTo>
                    <a:pt x="303" y="38"/>
                  </a:lnTo>
                  <a:lnTo>
                    <a:pt x="291" y="52"/>
                  </a:lnTo>
                  <a:lnTo>
                    <a:pt x="287" y="66"/>
                  </a:lnTo>
                  <a:lnTo>
                    <a:pt x="314" y="114"/>
                  </a:lnTo>
                  <a:lnTo>
                    <a:pt x="326" y="157"/>
                  </a:lnTo>
                  <a:lnTo>
                    <a:pt x="328" y="181"/>
                  </a:lnTo>
                  <a:lnTo>
                    <a:pt x="318" y="223"/>
                  </a:lnTo>
                  <a:lnTo>
                    <a:pt x="305" y="239"/>
                  </a:lnTo>
                  <a:lnTo>
                    <a:pt x="309" y="286"/>
                  </a:lnTo>
                  <a:lnTo>
                    <a:pt x="309" y="304"/>
                  </a:lnTo>
                  <a:lnTo>
                    <a:pt x="299" y="323"/>
                  </a:lnTo>
                  <a:lnTo>
                    <a:pt x="287" y="330"/>
                  </a:lnTo>
                  <a:lnTo>
                    <a:pt x="279" y="331"/>
                  </a:lnTo>
                  <a:lnTo>
                    <a:pt x="264" y="338"/>
                  </a:lnTo>
                  <a:lnTo>
                    <a:pt x="258" y="350"/>
                  </a:lnTo>
                  <a:lnTo>
                    <a:pt x="258" y="357"/>
                  </a:lnTo>
                  <a:lnTo>
                    <a:pt x="266" y="382"/>
                  </a:lnTo>
                  <a:lnTo>
                    <a:pt x="262" y="392"/>
                  </a:lnTo>
                  <a:lnTo>
                    <a:pt x="274" y="421"/>
                  </a:lnTo>
                  <a:lnTo>
                    <a:pt x="276" y="432"/>
                  </a:lnTo>
                  <a:lnTo>
                    <a:pt x="254" y="457"/>
                  </a:lnTo>
                  <a:lnTo>
                    <a:pt x="239" y="467"/>
                  </a:lnTo>
                  <a:lnTo>
                    <a:pt x="227" y="469"/>
                  </a:lnTo>
                  <a:lnTo>
                    <a:pt x="207" y="460"/>
                  </a:lnTo>
                  <a:lnTo>
                    <a:pt x="204" y="452"/>
                  </a:lnTo>
                  <a:lnTo>
                    <a:pt x="198" y="452"/>
                  </a:lnTo>
                  <a:lnTo>
                    <a:pt x="186" y="458"/>
                  </a:lnTo>
                  <a:lnTo>
                    <a:pt x="169" y="458"/>
                  </a:lnTo>
                  <a:lnTo>
                    <a:pt x="143" y="444"/>
                  </a:lnTo>
                  <a:lnTo>
                    <a:pt x="125" y="427"/>
                  </a:lnTo>
                  <a:lnTo>
                    <a:pt x="114" y="424"/>
                  </a:lnTo>
                  <a:lnTo>
                    <a:pt x="113" y="430"/>
                  </a:lnTo>
                  <a:lnTo>
                    <a:pt x="96" y="433"/>
                  </a:lnTo>
                  <a:lnTo>
                    <a:pt x="92" y="455"/>
                  </a:lnTo>
                  <a:lnTo>
                    <a:pt x="111" y="474"/>
                  </a:lnTo>
                  <a:lnTo>
                    <a:pt x="124" y="496"/>
                  </a:lnTo>
                  <a:lnTo>
                    <a:pt x="123" y="499"/>
                  </a:lnTo>
                  <a:lnTo>
                    <a:pt x="101" y="514"/>
                  </a:lnTo>
                  <a:lnTo>
                    <a:pt x="98" y="523"/>
                  </a:lnTo>
                  <a:lnTo>
                    <a:pt x="84" y="534"/>
                  </a:lnTo>
                  <a:lnTo>
                    <a:pt x="84" y="543"/>
                  </a:lnTo>
                  <a:lnTo>
                    <a:pt x="79" y="542"/>
                  </a:lnTo>
                  <a:lnTo>
                    <a:pt x="70" y="532"/>
                  </a:lnTo>
                  <a:lnTo>
                    <a:pt x="61" y="545"/>
                  </a:lnTo>
                  <a:lnTo>
                    <a:pt x="43" y="559"/>
                  </a:lnTo>
                  <a:lnTo>
                    <a:pt x="32" y="559"/>
                  </a:lnTo>
                  <a:lnTo>
                    <a:pt x="12" y="565"/>
                  </a:lnTo>
                  <a:lnTo>
                    <a:pt x="8" y="576"/>
                  </a:lnTo>
                  <a:lnTo>
                    <a:pt x="11" y="609"/>
                  </a:lnTo>
                  <a:lnTo>
                    <a:pt x="0" y="626"/>
                  </a:lnTo>
                  <a:lnTo>
                    <a:pt x="2" y="646"/>
                  </a:lnTo>
                  <a:lnTo>
                    <a:pt x="15" y="654"/>
                  </a:lnTo>
                  <a:lnTo>
                    <a:pt x="21" y="669"/>
                  </a:lnTo>
                  <a:lnTo>
                    <a:pt x="42" y="673"/>
                  </a:lnTo>
                  <a:lnTo>
                    <a:pt x="51" y="686"/>
                  </a:lnTo>
                  <a:lnTo>
                    <a:pt x="61" y="713"/>
                  </a:lnTo>
                  <a:lnTo>
                    <a:pt x="57" y="728"/>
                  </a:lnTo>
                  <a:lnTo>
                    <a:pt x="54" y="731"/>
                  </a:lnTo>
                  <a:lnTo>
                    <a:pt x="46" y="734"/>
                  </a:lnTo>
                  <a:lnTo>
                    <a:pt x="46" y="742"/>
                  </a:lnTo>
                  <a:lnTo>
                    <a:pt x="32" y="770"/>
                  </a:lnTo>
                  <a:lnTo>
                    <a:pt x="32" y="777"/>
                  </a:lnTo>
                  <a:lnTo>
                    <a:pt x="43" y="801"/>
                  </a:lnTo>
                  <a:lnTo>
                    <a:pt x="49" y="807"/>
                  </a:lnTo>
                  <a:lnTo>
                    <a:pt x="62" y="807"/>
                  </a:lnTo>
                  <a:lnTo>
                    <a:pt x="70" y="814"/>
                  </a:lnTo>
                  <a:lnTo>
                    <a:pt x="84" y="796"/>
                  </a:lnTo>
                  <a:lnTo>
                    <a:pt x="111" y="789"/>
                  </a:lnTo>
                  <a:lnTo>
                    <a:pt x="108" y="770"/>
                  </a:lnTo>
                  <a:lnTo>
                    <a:pt x="111" y="760"/>
                  </a:lnTo>
                  <a:lnTo>
                    <a:pt x="136" y="750"/>
                  </a:lnTo>
                  <a:lnTo>
                    <a:pt x="148" y="731"/>
                  </a:lnTo>
                  <a:lnTo>
                    <a:pt x="153" y="731"/>
                  </a:lnTo>
                  <a:lnTo>
                    <a:pt x="159" y="736"/>
                  </a:lnTo>
                  <a:lnTo>
                    <a:pt x="153" y="742"/>
                  </a:lnTo>
                  <a:lnTo>
                    <a:pt x="156" y="747"/>
                  </a:lnTo>
                  <a:lnTo>
                    <a:pt x="169" y="740"/>
                  </a:lnTo>
                  <a:lnTo>
                    <a:pt x="184" y="744"/>
                  </a:lnTo>
                  <a:lnTo>
                    <a:pt x="206" y="754"/>
                  </a:lnTo>
                  <a:lnTo>
                    <a:pt x="222" y="745"/>
                  </a:lnTo>
                  <a:lnTo>
                    <a:pt x="227" y="737"/>
                  </a:lnTo>
                  <a:lnTo>
                    <a:pt x="236" y="737"/>
                  </a:lnTo>
                  <a:lnTo>
                    <a:pt x="230" y="724"/>
                  </a:lnTo>
                  <a:lnTo>
                    <a:pt x="225" y="720"/>
                  </a:lnTo>
                  <a:lnTo>
                    <a:pt x="199" y="713"/>
                  </a:lnTo>
                  <a:lnTo>
                    <a:pt x="164" y="670"/>
                  </a:lnTo>
                  <a:lnTo>
                    <a:pt x="155" y="669"/>
                  </a:lnTo>
                  <a:lnTo>
                    <a:pt x="131" y="673"/>
                  </a:lnTo>
                  <a:lnTo>
                    <a:pt x="106" y="654"/>
                  </a:lnTo>
                  <a:lnTo>
                    <a:pt x="86" y="64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5" name="Freeform 10"/>
            <p:cNvSpPr>
              <a:spLocks/>
            </p:cNvSpPr>
            <p:nvPr/>
          </p:nvSpPr>
          <p:spPr bwMode="auto">
            <a:xfrm>
              <a:off x="4951" y="3362"/>
              <a:ext cx="142" cy="180"/>
            </a:xfrm>
            <a:custGeom>
              <a:avLst/>
              <a:gdLst>
                <a:gd name="T0" fmla="*/ 30 w 621"/>
                <a:gd name="T1" fmla="*/ 61 h 716"/>
                <a:gd name="T2" fmla="*/ 44 w 621"/>
                <a:gd name="T3" fmla="*/ 85 h 716"/>
                <a:gd name="T4" fmla="*/ 38 w 621"/>
                <a:gd name="T5" fmla="*/ 91 h 716"/>
                <a:gd name="T6" fmla="*/ 21 w 621"/>
                <a:gd name="T7" fmla="*/ 97 h 716"/>
                <a:gd name="T8" fmla="*/ 10 w 621"/>
                <a:gd name="T9" fmla="*/ 117 h 716"/>
                <a:gd name="T10" fmla="*/ 17 w 621"/>
                <a:gd name="T11" fmla="*/ 130 h 716"/>
                <a:gd name="T12" fmla="*/ 8 w 621"/>
                <a:gd name="T13" fmla="*/ 139 h 716"/>
                <a:gd name="T14" fmla="*/ 10 w 621"/>
                <a:gd name="T15" fmla="*/ 153 h 716"/>
                <a:gd name="T16" fmla="*/ 0 w 621"/>
                <a:gd name="T17" fmla="*/ 169 h 716"/>
                <a:gd name="T18" fmla="*/ 14 w 621"/>
                <a:gd name="T19" fmla="*/ 180 h 716"/>
                <a:gd name="T20" fmla="*/ 28 w 621"/>
                <a:gd name="T21" fmla="*/ 175 h 716"/>
                <a:gd name="T22" fmla="*/ 42 w 621"/>
                <a:gd name="T23" fmla="*/ 156 h 716"/>
                <a:gd name="T24" fmla="*/ 55 w 621"/>
                <a:gd name="T25" fmla="*/ 147 h 716"/>
                <a:gd name="T26" fmla="*/ 71 w 621"/>
                <a:gd name="T27" fmla="*/ 142 h 716"/>
                <a:gd name="T28" fmla="*/ 76 w 621"/>
                <a:gd name="T29" fmla="*/ 139 h 716"/>
                <a:gd name="T30" fmla="*/ 84 w 621"/>
                <a:gd name="T31" fmla="*/ 133 h 716"/>
                <a:gd name="T32" fmla="*/ 81 w 621"/>
                <a:gd name="T33" fmla="*/ 114 h 716"/>
                <a:gd name="T34" fmla="*/ 97 w 621"/>
                <a:gd name="T35" fmla="*/ 76 h 716"/>
                <a:gd name="T36" fmla="*/ 128 w 621"/>
                <a:gd name="T37" fmla="*/ 63 h 716"/>
                <a:gd name="T38" fmla="*/ 142 w 621"/>
                <a:gd name="T39" fmla="*/ 62 h 716"/>
                <a:gd name="T40" fmla="*/ 136 w 621"/>
                <a:gd name="T41" fmla="*/ 57 h 716"/>
                <a:gd name="T42" fmla="*/ 119 w 621"/>
                <a:gd name="T43" fmla="*/ 40 h 716"/>
                <a:gd name="T44" fmla="*/ 107 w 621"/>
                <a:gd name="T45" fmla="*/ 35 h 716"/>
                <a:gd name="T46" fmla="*/ 107 w 621"/>
                <a:gd name="T47" fmla="*/ 31 h 716"/>
                <a:gd name="T48" fmla="*/ 95 w 621"/>
                <a:gd name="T49" fmla="*/ 27 h 716"/>
                <a:gd name="T50" fmla="*/ 73 w 621"/>
                <a:gd name="T51" fmla="*/ 33 h 716"/>
                <a:gd name="T52" fmla="*/ 46 w 621"/>
                <a:gd name="T53" fmla="*/ 33 h 716"/>
                <a:gd name="T54" fmla="*/ 24 w 621"/>
                <a:gd name="T55" fmla="*/ 22 h 716"/>
                <a:gd name="T56" fmla="*/ 6 w 621"/>
                <a:gd name="T57" fmla="*/ 0 h 716"/>
                <a:gd name="T58" fmla="*/ 4 w 621"/>
                <a:gd name="T59" fmla="*/ 8 h 716"/>
                <a:gd name="T60" fmla="*/ 12 w 621"/>
                <a:gd name="T61" fmla="*/ 25 h 716"/>
                <a:gd name="T62" fmla="*/ 18 w 621"/>
                <a:gd name="T63" fmla="*/ 48 h 716"/>
                <a:gd name="T64" fmla="*/ 21 w 621"/>
                <a:gd name="T65" fmla="*/ 61 h 716"/>
                <a:gd name="T66" fmla="*/ 18 w 621"/>
                <a:gd name="T67" fmla="*/ 69 h 71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1"/>
                <a:gd name="T103" fmla="*/ 0 h 716"/>
                <a:gd name="T104" fmla="*/ 621 w 621"/>
                <a:gd name="T105" fmla="*/ 716 h 71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1" h="716">
                  <a:moveTo>
                    <a:pt x="80" y="273"/>
                  </a:moveTo>
                  <a:lnTo>
                    <a:pt x="133" y="241"/>
                  </a:lnTo>
                  <a:lnTo>
                    <a:pt x="206" y="311"/>
                  </a:lnTo>
                  <a:lnTo>
                    <a:pt x="191" y="340"/>
                  </a:lnTo>
                  <a:lnTo>
                    <a:pt x="185" y="340"/>
                  </a:lnTo>
                  <a:lnTo>
                    <a:pt x="167" y="362"/>
                  </a:lnTo>
                  <a:lnTo>
                    <a:pt x="151" y="381"/>
                  </a:lnTo>
                  <a:lnTo>
                    <a:pt x="91" y="387"/>
                  </a:lnTo>
                  <a:lnTo>
                    <a:pt x="91" y="440"/>
                  </a:lnTo>
                  <a:lnTo>
                    <a:pt x="43" y="467"/>
                  </a:lnTo>
                  <a:lnTo>
                    <a:pt x="61" y="474"/>
                  </a:lnTo>
                  <a:lnTo>
                    <a:pt x="74" y="518"/>
                  </a:lnTo>
                  <a:lnTo>
                    <a:pt x="51" y="527"/>
                  </a:lnTo>
                  <a:lnTo>
                    <a:pt x="37" y="552"/>
                  </a:lnTo>
                  <a:lnTo>
                    <a:pt x="52" y="595"/>
                  </a:lnTo>
                  <a:lnTo>
                    <a:pt x="43" y="608"/>
                  </a:lnTo>
                  <a:lnTo>
                    <a:pt x="57" y="654"/>
                  </a:lnTo>
                  <a:lnTo>
                    <a:pt x="0" y="673"/>
                  </a:lnTo>
                  <a:lnTo>
                    <a:pt x="30" y="686"/>
                  </a:lnTo>
                  <a:lnTo>
                    <a:pt x="61" y="716"/>
                  </a:lnTo>
                  <a:lnTo>
                    <a:pt x="109" y="706"/>
                  </a:lnTo>
                  <a:lnTo>
                    <a:pt x="122" y="695"/>
                  </a:lnTo>
                  <a:lnTo>
                    <a:pt x="133" y="650"/>
                  </a:lnTo>
                  <a:lnTo>
                    <a:pt x="185" y="622"/>
                  </a:lnTo>
                  <a:lnTo>
                    <a:pt x="191" y="596"/>
                  </a:lnTo>
                  <a:lnTo>
                    <a:pt x="242" y="584"/>
                  </a:lnTo>
                  <a:lnTo>
                    <a:pt x="263" y="596"/>
                  </a:lnTo>
                  <a:lnTo>
                    <a:pt x="312" y="565"/>
                  </a:lnTo>
                  <a:lnTo>
                    <a:pt x="324" y="575"/>
                  </a:lnTo>
                  <a:lnTo>
                    <a:pt x="334" y="551"/>
                  </a:lnTo>
                  <a:lnTo>
                    <a:pt x="352" y="548"/>
                  </a:lnTo>
                  <a:lnTo>
                    <a:pt x="366" y="528"/>
                  </a:lnTo>
                  <a:lnTo>
                    <a:pt x="372" y="467"/>
                  </a:lnTo>
                  <a:lnTo>
                    <a:pt x="355" y="453"/>
                  </a:lnTo>
                  <a:lnTo>
                    <a:pt x="355" y="384"/>
                  </a:lnTo>
                  <a:lnTo>
                    <a:pt x="424" y="303"/>
                  </a:lnTo>
                  <a:lnTo>
                    <a:pt x="529" y="246"/>
                  </a:lnTo>
                  <a:lnTo>
                    <a:pt x="560" y="251"/>
                  </a:lnTo>
                  <a:lnTo>
                    <a:pt x="596" y="241"/>
                  </a:lnTo>
                  <a:lnTo>
                    <a:pt x="621" y="246"/>
                  </a:lnTo>
                  <a:lnTo>
                    <a:pt x="615" y="216"/>
                  </a:lnTo>
                  <a:lnTo>
                    <a:pt x="596" y="225"/>
                  </a:lnTo>
                  <a:lnTo>
                    <a:pt x="545" y="199"/>
                  </a:lnTo>
                  <a:lnTo>
                    <a:pt x="520" y="161"/>
                  </a:lnTo>
                  <a:lnTo>
                    <a:pt x="469" y="143"/>
                  </a:lnTo>
                  <a:lnTo>
                    <a:pt x="466" y="139"/>
                  </a:lnTo>
                  <a:lnTo>
                    <a:pt x="473" y="139"/>
                  </a:lnTo>
                  <a:lnTo>
                    <a:pt x="466" y="125"/>
                  </a:lnTo>
                  <a:lnTo>
                    <a:pt x="426" y="94"/>
                  </a:lnTo>
                  <a:lnTo>
                    <a:pt x="414" y="109"/>
                  </a:lnTo>
                  <a:lnTo>
                    <a:pt x="355" y="113"/>
                  </a:lnTo>
                  <a:lnTo>
                    <a:pt x="320" y="133"/>
                  </a:lnTo>
                  <a:lnTo>
                    <a:pt x="227" y="153"/>
                  </a:lnTo>
                  <a:lnTo>
                    <a:pt x="200" y="133"/>
                  </a:lnTo>
                  <a:lnTo>
                    <a:pt x="167" y="128"/>
                  </a:lnTo>
                  <a:lnTo>
                    <a:pt x="104" y="89"/>
                  </a:lnTo>
                  <a:lnTo>
                    <a:pt x="43" y="15"/>
                  </a:lnTo>
                  <a:lnTo>
                    <a:pt x="25" y="0"/>
                  </a:lnTo>
                  <a:lnTo>
                    <a:pt x="12" y="15"/>
                  </a:lnTo>
                  <a:lnTo>
                    <a:pt x="18" y="32"/>
                  </a:lnTo>
                  <a:lnTo>
                    <a:pt x="43" y="51"/>
                  </a:lnTo>
                  <a:lnTo>
                    <a:pt x="51" y="99"/>
                  </a:lnTo>
                  <a:lnTo>
                    <a:pt x="83" y="139"/>
                  </a:lnTo>
                  <a:lnTo>
                    <a:pt x="80" y="190"/>
                  </a:lnTo>
                  <a:lnTo>
                    <a:pt x="74" y="204"/>
                  </a:lnTo>
                  <a:lnTo>
                    <a:pt x="91" y="241"/>
                  </a:lnTo>
                  <a:lnTo>
                    <a:pt x="79" y="255"/>
                  </a:lnTo>
                  <a:lnTo>
                    <a:pt x="80" y="273"/>
                  </a:lnTo>
                  <a:close/>
                </a:path>
              </a:pathLst>
            </a:custGeom>
            <a:solidFill>
              <a:srgbClr val="66FF66"/>
            </a:solidFill>
            <a:ln w="6350" cmpd="sng">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6" name="Freeform 11"/>
            <p:cNvSpPr>
              <a:spLocks/>
            </p:cNvSpPr>
            <p:nvPr/>
          </p:nvSpPr>
          <p:spPr bwMode="auto">
            <a:xfrm>
              <a:off x="4788" y="3220"/>
              <a:ext cx="157" cy="158"/>
            </a:xfrm>
            <a:custGeom>
              <a:avLst/>
              <a:gdLst>
                <a:gd name="T0" fmla="*/ 56 w 692"/>
                <a:gd name="T1" fmla="*/ 147 h 627"/>
                <a:gd name="T2" fmla="*/ 85 w 692"/>
                <a:gd name="T3" fmla="*/ 122 h 627"/>
                <a:gd name="T4" fmla="*/ 111 w 692"/>
                <a:gd name="T5" fmla="*/ 122 h 627"/>
                <a:gd name="T6" fmla="*/ 128 w 692"/>
                <a:gd name="T7" fmla="*/ 130 h 627"/>
                <a:gd name="T8" fmla="*/ 151 w 692"/>
                <a:gd name="T9" fmla="*/ 129 h 627"/>
                <a:gd name="T10" fmla="*/ 157 w 692"/>
                <a:gd name="T11" fmla="*/ 129 h 627"/>
                <a:gd name="T12" fmla="*/ 150 w 692"/>
                <a:gd name="T13" fmla="*/ 120 h 627"/>
                <a:gd name="T14" fmla="*/ 138 w 692"/>
                <a:gd name="T15" fmla="*/ 116 h 627"/>
                <a:gd name="T16" fmla="*/ 115 w 692"/>
                <a:gd name="T17" fmla="*/ 98 h 627"/>
                <a:gd name="T18" fmla="*/ 125 w 692"/>
                <a:gd name="T19" fmla="*/ 85 h 627"/>
                <a:gd name="T20" fmla="*/ 130 w 692"/>
                <a:gd name="T21" fmla="*/ 72 h 627"/>
                <a:gd name="T22" fmla="*/ 125 w 692"/>
                <a:gd name="T23" fmla="*/ 69 h 627"/>
                <a:gd name="T24" fmla="*/ 118 w 692"/>
                <a:gd name="T25" fmla="*/ 49 h 627"/>
                <a:gd name="T26" fmla="*/ 120 w 692"/>
                <a:gd name="T27" fmla="*/ 39 h 627"/>
                <a:gd name="T28" fmla="*/ 122 w 692"/>
                <a:gd name="T29" fmla="*/ 24 h 627"/>
                <a:gd name="T30" fmla="*/ 100 w 692"/>
                <a:gd name="T31" fmla="*/ 17 h 627"/>
                <a:gd name="T32" fmla="*/ 86 w 692"/>
                <a:gd name="T33" fmla="*/ 0 h 627"/>
                <a:gd name="T34" fmla="*/ 82 w 692"/>
                <a:gd name="T35" fmla="*/ 8 h 627"/>
                <a:gd name="T36" fmla="*/ 71 w 692"/>
                <a:gd name="T37" fmla="*/ 24 h 627"/>
                <a:gd name="T38" fmla="*/ 61 w 692"/>
                <a:gd name="T39" fmla="*/ 34 h 627"/>
                <a:gd name="T40" fmla="*/ 51 w 692"/>
                <a:gd name="T41" fmla="*/ 43 h 627"/>
                <a:gd name="T42" fmla="*/ 42 w 692"/>
                <a:gd name="T43" fmla="*/ 44 h 627"/>
                <a:gd name="T44" fmla="*/ 13 w 692"/>
                <a:gd name="T45" fmla="*/ 55 h 627"/>
                <a:gd name="T46" fmla="*/ 7 w 692"/>
                <a:gd name="T47" fmla="*/ 61 h 627"/>
                <a:gd name="T48" fmla="*/ 0 w 692"/>
                <a:gd name="T49" fmla="*/ 82 h 627"/>
                <a:gd name="T50" fmla="*/ 7 w 692"/>
                <a:gd name="T51" fmla="*/ 97 h 627"/>
                <a:gd name="T52" fmla="*/ 26 w 692"/>
                <a:gd name="T53" fmla="*/ 93 h 627"/>
                <a:gd name="T54" fmla="*/ 31 w 692"/>
                <a:gd name="T55" fmla="*/ 113 h 627"/>
                <a:gd name="T56" fmla="*/ 26 w 692"/>
                <a:gd name="T57" fmla="*/ 121 h 627"/>
                <a:gd name="T58" fmla="*/ 29 w 692"/>
                <a:gd name="T59" fmla="*/ 129 h 627"/>
                <a:gd name="T60" fmla="*/ 20 w 692"/>
                <a:gd name="T61" fmla="*/ 132 h 627"/>
                <a:gd name="T62" fmla="*/ 25 w 692"/>
                <a:gd name="T63" fmla="*/ 136 h 627"/>
                <a:gd name="T64" fmla="*/ 31 w 692"/>
                <a:gd name="T65" fmla="*/ 153 h 627"/>
                <a:gd name="T66" fmla="*/ 42 w 692"/>
                <a:gd name="T67" fmla="*/ 152 h 62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92"/>
                <a:gd name="T103" fmla="*/ 0 h 627"/>
                <a:gd name="T104" fmla="*/ 692 w 692"/>
                <a:gd name="T105" fmla="*/ 627 h 62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92" h="627">
                  <a:moveTo>
                    <a:pt x="220" y="608"/>
                  </a:moveTo>
                  <a:lnTo>
                    <a:pt x="246" y="582"/>
                  </a:lnTo>
                  <a:lnTo>
                    <a:pt x="356" y="541"/>
                  </a:lnTo>
                  <a:lnTo>
                    <a:pt x="373" y="485"/>
                  </a:lnTo>
                  <a:lnTo>
                    <a:pt x="405" y="463"/>
                  </a:lnTo>
                  <a:lnTo>
                    <a:pt x="488" y="484"/>
                  </a:lnTo>
                  <a:lnTo>
                    <a:pt x="526" y="482"/>
                  </a:lnTo>
                  <a:lnTo>
                    <a:pt x="565" y="516"/>
                  </a:lnTo>
                  <a:lnTo>
                    <a:pt x="630" y="502"/>
                  </a:lnTo>
                  <a:lnTo>
                    <a:pt x="664" y="512"/>
                  </a:lnTo>
                  <a:lnTo>
                    <a:pt x="682" y="507"/>
                  </a:lnTo>
                  <a:lnTo>
                    <a:pt x="692" y="512"/>
                  </a:lnTo>
                  <a:lnTo>
                    <a:pt x="685" y="492"/>
                  </a:lnTo>
                  <a:lnTo>
                    <a:pt x="661" y="475"/>
                  </a:lnTo>
                  <a:lnTo>
                    <a:pt x="630" y="475"/>
                  </a:lnTo>
                  <a:lnTo>
                    <a:pt x="610" y="461"/>
                  </a:lnTo>
                  <a:lnTo>
                    <a:pt x="567" y="451"/>
                  </a:lnTo>
                  <a:lnTo>
                    <a:pt x="509" y="389"/>
                  </a:lnTo>
                  <a:lnTo>
                    <a:pt x="509" y="373"/>
                  </a:lnTo>
                  <a:lnTo>
                    <a:pt x="552" y="339"/>
                  </a:lnTo>
                  <a:lnTo>
                    <a:pt x="562" y="314"/>
                  </a:lnTo>
                  <a:lnTo>
                    <a:pt x="574" y="286"/>
                  </a:lnTo>
                  <a:lnTo>
                    <a:pt x="568" y="271"/>
                  </a:lnTo>
                  <a:lnTo>
                    <a:pt x="550" y="273"/>
                  </a:lnTo>
                  <a:lnTo>
                    <a:pt x="504" y="242"/>
                  </a:lnTo>
                  <a:lnTo>
                    <a:pt x="522" y="195"/>
                  </a:lnTo>
                  <a:lnTo>
                    <a:pt x="515" y="175"/>
                  </a:lnTo>
                  <a:lnTo>
                    <a:pt x="528" y="155"/>
                  </a:lnTo>
                  <a:lnTo>
                    <a:pt x="513" y="118"/>
                  </a:lnTo>
                  <a:lnTo>
                    <a:pt x="537" y="95"/>
                  </a:lnTo>
                  <a:lnTo>
                    <a:pt x="456" y="78"/>
                  </a:lnTo>
                  <a:lnTo>
                    <a:pt x="441" y="66"/>
                  </a:lnTo>
                  <a:lnTo>
                    <a:pt x="413" y="56"/>
                  </a:lnTo>
                  <a:lnTo>
                    <a:pt x="380" y="0"/>
                  </a:lnTo>
                  <a:lnTo>
                    <a:pt x="370" y="6"/>
                  </a:lnTo>
                  <a:lnTo>
                    <a:pt x="362" y="33"/>
                  </a:lnTo>
                  <a:lnTo>
                    <a:pt x="307" y="44"/>
                  </a:lnTo>
                  <a:lnTo>
                    <a:pt x="313" y="95"/>
                  </a:lnTo>
                  <a:lnTo>
                    <a:pt x="278" y="95"/>
                  </a:lnTo>
                  <a:lnTo>
                    <a:pt x="269" y="136"/>
                  </a:lnTo>
                  <a:lnTo>
                    <a:pt x="228" y="147"/>
                  </a:lnTo>
                  <a:lnTo>
                    <a:pt x="225" y="169"/>
                  </a:lnTo>
                  <a:lnTo>
                    <a:pt x="199" y="179"/>
                  </a:lnTo>
                  <a:lnTo>
                    <a:pt x="184" y="175"/>
                  </a:lnTo>
                  <a:lnTo>
                    <a:pt x="148" y="184"/>
                  </a:lnTo>
                  <a:lnTo>
                    <a:pt x="57" y="217"/>
                  </a:lnTo>
                  <a:lnTo>
                    <a:pt x="54" y="236"/>
                  </a:lnTo>
                  <a:lnTo>
                    <a:pt x="30" y="243"/>
                  </a:lnTo>
                  <a:lnTo>
                    <a:pt x="6" y="286"/>
                  </a:lnTo>
                  <a:lnTo>
                    <a:pt x="0" y="324"/>
                  </a:lnTo>
                  <a:lnTo>
                    <a:pt x="9" y="370"/>
                  </a:lnTo>
                  <a:lnTo>
                    <a:pt x="33" y="384"/>
                  </a:lnTo>
                  <a:lnTo>
                    <a:pt x="48" y="378"/>
                  </a:lnTo>
                  <a:lnTo>
                    <a:pt x="113" y="370"/>
                  </a:lnTo>
                  <a:lnTo>
                    <a:pt x="135" y="389"/>
                  </a:lnTo>
                  <a:lnTo>
                    <a:pt x="135" y="447"/>
                  </a:lnTo>
                  <a:lnTo>
                    <a:pt x="116" y="457"/>
                  </a:lnTo>
                  <a:lnTo>
                    <a:pt x="116" y="482"/>
                  </a:lnTo>
                  <a:lnTo>
                    <a:pt x="135" y="496"/>
                  </a:lnTo>
                  <a:lnTo>
                    <a:pt x="127" y="512"/>
                  </a:lnTo>
                  <a:lnTo>
                    <a:pt x="117" y="525"/>
                  </a:lnTo>
                  <a:lnTo>
                    <a:pt x="89" y="525"/>
                  </a:lnTo>
                  <a:lnTo>
                    <a:pt x="87" y="529"/>
                  </a:lnTo>
                  <a:lnTo>
                    <a:pt x="108" y="541"/>
                  </a:lnTo>
                  <a:lnTo>
                    <a:pt x="132" y="548"/>
                  </a:lnTo>
                  <a:lnTo>
                    <a:pt x="135" y="609"/>
                  </a:lnTo>
                  <a:lnTo>
                    <a:pt x="165" y="627"/>
                  </a:lnTo>
                  <a:lnTo>
                    <a:pt x="186" y="602"/>
                  </a:lnTo>
                  <a:lnTo>
                    <a:pt x="220" y="608"/>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7" name="Freeform 12"/>
            <p:cNvSpPr>
              <a:spLocks/>
            </p:cNvSpPr>
            <p:nvPr/>
          </p:nvSpPr>
          <p:spPr bwMode="auto">
            <a:xfrm>
              <a:off x="4851" y="3424"/>
              <a:ext cx="106" cy="83"/>
            </a:xfrm>
            <a:custGeom>
              <a:avLst/>
              <a:gdLst>
                <a:gd name="T0" fmla="*/ 88 w 461"/>
                <a:gd name="T1" fmla="*/ 79 h 324"/>
                <a:gd name="T2" fmla="*/ 89 w 461"/>
                <a:gd name="T3" fmla="*/ 81 h 324"/>
                <a:gd name="T4" fmla="*/ 94 w 461"/>
                <a:gd name="T5" fmla="*/ 81 h 324"/>
                <a:gd name="T6" fmla="*/ 94 w 461"/>
                <a:gd name="T7" fmla="*/ 75 h 324"/>
                <a:gd name="T8" fmla="*/ 100 w 461"/>
                <a:gd name="T9" fmla="*/ 71 h 324"/>
                <a:gd name="T10" fmla="*/ 100 w 461"/>
                <a:gd name="T11" fmla="*/ 62 h 324"/>
                <a:gd name="T12" fmla="*/ 95 w 461"/>
                <a:gd name="T13" fmla="*/ 61 h 324"/>
                <a:gd name="T14" fmla="*/ 94 w 461"/>
                <a:gd name="T15" fmla="*/ 58 h 324"/>
                <a:gd name="T16" fmla="*/ 90 w 461"/>
                <a:gd name="T17" fmla="*/ 58 h 324"/>
                <a:gd name="T18" fmla="*/ 90 w 461"/>
                <a:gd name="T19" fmla="*/ 51 h 324"/>
                <a:gd name="T20" fmla="*/ 88 w 461"/>
                <a:gd name="T21" fmla="*/ 45 h 324"/>
                <a:gd name="T22" fmla="*/ 95 w 461"/>
                <a:gd name="T23" fmla="*/ 39 h 324"/>
                <a:gd name="T24" fmla="*/ 90 w 461"/>
                <a:gd name="T25" fmla="*/ 33 h 324"/>
                <a:gd name="T26" fmla="*/ 101 w 461"/>
                <a:gd name="T27" fmla="*/ 29 h 324"/>
                <a:gd name="T28" fmla="*/ 106 w 461"/>
                <a:gd name="T29" fmla="*/ 22 h 324"/>
                <a:gd name="T30" fmla="*/ 95 w 461"/>
                <a:gd name="T31" fmla="*/ 18 h 324"/>
                <a:gd name="T32" fmla="*/ 80 w 461"/>
                <a:gd name="T33" fmla="*/ 6 h 324"/>
                <a:gd name="T34" fmla="*/ 71 w 461"/>
                <a:gd name="T35" fmla="*/ 12 h 324"/>
                <a:gd name="T36" fmla="*/ 69 w 461"/>
                <a:gd name="T37" fmla="*/ 9 h 324"/>
                <a:gd name="T38" fmla="*/ 67 w 461"/>
                <a:gd name="T39" fmla="*/ 12 h 324"/>
                <a:gd name="T40" fmla="*/ 74 w 461"/>
                <a:gd name="T41" fmla="*/ 15 h 324"/>
                <a:gd name="T42" fmla="*/ 73 w 461"/>
                <a:gd name="T43" fmla="*/ 19 h 324"/>
                <a:gd name="T44" fmla="*/ 68 w 461"/>
                <a:gd name="T45" fmla="*/ 15 h 324"/>
                <a:gd name="T46" fmla="*/ 71 w 461"/>
                <a:gd name="T47" fmla="*/ 28 h 324"/>
                <a:gd name="T48" fmla="*/ 60 w 461"/>
                <a:gd name="T49" fmla="*/ 13 h 324"/>
                <a:gd name="T50" fmla="*/ 49 w 461"/>
                <a:gd name="T51" fmla="*/ 12 h 324"/>
                <a:gd name="T52" fmla="*/ 43 w 461"/>
                <a:gd name="T53" fmla="*/ 13 h 324"/>
                <a:gd name="T54" fmla="*/ 32 w 461"/>
                <a:gd name="T55" fmla="*/ 2 h 324"/>
                <a:gd name="T56" fmla="*/ 26 w 461"/>
                <a:gd name="T57" fmla="*/ 0 h 324"/>
                <a:gd name="T58" fmla="*/ 27 w 461"/>
                <a:gd name="T59" fmla="*/ 16 h 324"/>
                <a:gd name="T60" fmla="*/ 24 w 461"/>
                <a:gd name="T61" fmla="*/ 23 h 324"/>
                <a:gd name="T62" fmla="*/ 16 w 461"/>
                <a:gd name="T63" fmla="*/ 24 h 324"/>
                <a:gd name="T64" fmla="*/ 9 w 461"/>
                <a:gd name="T65" fmla="*/ 30 h 324"/>
                <a:gd name="T66" fmla="*/ 1 w 461"/>
                <a:gd name="T67" fmla="*/ 34 h 324"/>
                <a:gd name="T68" fmla="*/ 0 w 461"/>
                <a:gd name="T69" fmla="*/ 42 h 324"/>
                <a:gd name="T70" fmla="*/ 3 w 461"/>
                <a:gd name="T71" fmla="*/ 43 h 324"/>
                <a:gd name="T72" fmla="*/ 7 w 461"/>
                <a:gd name="T73" fmla="*/ 42 h 324"/>
                <a:gd name="T74" fmla="*/ 10 w 461"/>
                <a:gd name="T75" fmla="*/ 44 h 324"/>
                <a:gd name="T76" fmla="*/ 10 w 461"/>
                <a:gd name="T77" fmla="*/ 54 h 324"/>
                <a:gd name="T78" fmla="*/ 6 w 461"/>
                <a:gd name="T79" fmla="*/ 64 h 324"/>
                <a:gd name="T80" fmla="*/ 8 w 461"/>
                <a:gd name="T81" fmla="*/ 72 h 324"/>
                <a:gd name="T82" fmla="*/ 16 w 461"/>
                <a:gd name="T83" fmla="*/ 81 h 324"/>
                <a:gd name="T84" fmla="*/ 23 w 461"/>
                <a:gd name="T85" fmla="*/ 83 h 324"/>
                <a:gd name="T86" fmla="*/ 30 w 461"/>
                <a:gd name="T87" fmla="*/ 80 h 324"/>
                <a:gd name="T88" fmla="*/ 29 w 461"/>
                <a:gd name="T89" fmla="*/ 68 h 324"/>
                <a:gd name="T90" fmla="*/ 31 w 461"/>
                <a:gd name="T91" fmla="*/ 64 h 324"/>
                <a:gd name="T92" fmla="*/ 49 w 461"/>
                <a:gd name="T93" fmla="*/ 56 h 324"/>
                <a:gd name="T94" fmla="*/ 59 w 461"/>
                <a:gd name="T95" fmla="*/ 56 h 324"/>
                <a:gd name="T96" fmla="*/ 79 w 461"/>
                <a:gd name="T97" fmla="*/ 58 h 324"/>
                <a:gd name="T98" fmla="*/ 86 w 461"/>
                <a:gd name="T99" fmla="*/ 70 h 324"/>
                <a:gd name="T100" fmla="*/ 85 w 461"/>
                <a:gd name="T101" fmla="*/ 73 h 324"/>
                <a:gd name="T102" fmla="*/ 88 w 461"/>
                <a:gd name="T103" fmla="*/ 79 h 3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1"/>
                <a:gd name="T157" fmla="*/ 0 h 324"/>
                <a:gd name="T158" fmla="*/ 461 w 461"/>
                <a:gd name="T159" fmla="*/ 324 h 32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1" h="324">
                  <a:moveTo>
                    <a:pt x="383" y="307"/>
                  </a:moveTo>
                  <a:lnTo>
                    <a:pt x="386" y="317"/>
                  </a:lnTo>
                  <a:lnTo>
                    <a:pt x="407" y="317"/>
                  </a:lnTo>
                  <a:lnTo>
                    <a:pt x="408" y="292"/>
                  </a:lnTo>
                  <a:lnTo>
                    <a:pt x="435" y="279"/>
                  </a:lnTo>
                  <a:lnTo>
                    <a:pt x="435" y="241"/>
                  </a:lnTo>
                  <a:lnTo>
                    <a:pt x="414" y="238"/>
                  </a:lnTo>
                  <a:lnTo>
                    <a:pt x="407" y="225"/>
                  </a:lnTo>
                  <a:lnTo>
                    <a:pt x="392" y="226"/>
                  </a:lnTo>
                  <a:lnTo>
                    <a:pt x="393" y="201"/>
                  </a:lnTo>
                  <a:lnTo>
                    <a:pt x="383" y="175"/>
                  </a:lnTo>
                  <a:lnTo>
                    <a:pt x="414" y="152"/>
                  </a:lnTo>
                  <a:lnTo>
                    <a:pt x="392" y="128"/>
                  </a:lnTo>
                  <a:lnTo>
                    <a:pt x="441" y="112"/>
                  </a:lnTo>
                  <a:lnTo>
                    <a:pt x="461" y="84"/>
                  </a:lnTo>
                  <a:lnTo>
                    <a:pt x="411" y="70"/>
                  </a:lnTo>
                  <a:lnTo>
                    <a:pt x="350" y="25"/>
                  </a:lnTo>
                  <a:lnTo>
                    <a:pt x="310" y="46"/>
                  </a:lnTo>
                  <a:lnTo>
                    <a:pt x="298" y="37"/>
                  </a:lnTo>
                  <a:lnTo>
                    <a:pt x="293" y="45"/>
                  </a:lnTo>
                  <a:lnTo>
                    <a:pt x="320" y="60"/>
                  </a:lnTo>
                  <a:lnTo>
                    <a:pt x="319" y="74"/>
                  </a:lnTo>
                  <a:lnTo>
                    <a:pt x="296" y="60"/>
                  </a:lnTo>
                  <a:lnTo>
                    <a:pt x="307" y="108"/>
                  </a:lnTo>
                  <a:lnTo>
                    <a:pt x="259" y="52"/>
                  </a:lnTo>
                  <a:lnTo>
                    <a:pt x="211" y="45"/>
                  </a:lnTo>
                  <a:lnTo>
                    <a:pt x="187" y="51"/>
                  </a:lnTo>
                  <a:lnTo>
                    <a:pt x="138" y="6"/>
                  </a:lnTo>
                  <a:lnTo>
                    <a:pt x="114" y="0"/>
                  </a:lnTo>
                  <a:lnTo>
                    <a:pt x="118" y="61"/>
                  </a:lnTo>
                  <a:lnTo>
                    <a:pt x="106" y="88"/>
                  </a:lnTo>
                  <a:lnTo>
                    <a:pt x="69" y="95"/>
                  </a:lnTo>
                  <a:lnTo>
                    <a:pt x="39" y="117"/>
                  </a:lnTo>
                  <a:lnTo>
                    <a:pt x="6" y="133"/>
                  </a:lnTo>
                  <a:lnTo>
                    <a:pt x="0" y="163"/>
                  </a:lnTo>
                  <a:lnTo>
                    <a:pt x="11" y="166"/>
                  </a:lnTo>
                  <a:lnTo>
                    <a:pt x="29" y="163"/>
                  </a:lnTo>
                  <a:lnTo>
                    <a:pt x="45" y="172"/>
                  </a:lnTo>
                  <a:lnTo>
                    <a:pt x="45" y="211"/>
                  </a:lnTo>
                  <a:lnTo>
                    <a:pt x="24" y="249"/>
                  </a:lnTo>
                  <a:lnTo>
                    <a:pt x="36" y="280"/>
                  </a:lnTo>
                  <a:lnTo>
                    <a:pt x="69" y="317"/>
                  </a:lnTo>
                  <a:lnTo>
                    <a:pt x="98" y="324"/>
                  </a:lnTo>
                  <a:lnTo>
                    <a:pt x="130" y="312"/>
                  </a:lnTo>
                  <a:lnTo>
                    <a:pt x="126" y="264"/>
                  </a:lnTo>
                  <a:lnTo>
                    <a:pt x="133" y="249"/>
                  </a:lnTo>
                  <a:lnTo>
                    <a:pt x="213" y="219"/>
                  </a:lnTo>
                  <a:lnTo>
                    <a:pt x="256" y="219"/>
                  </a:lnTo>
                  <a:lnTo>
                    <a:pt x="343" y="226"/>
                  </a:lnTo>
                  <a:lnTo>
                    <a:pt x="374" y="273"/>
                  </a:lnTo>
                  <a:lnTo>
                    <a:pt x="370" y="285"/>
                  </a:lnTo>
                  <a:lnTo>
                    <a:pt x="383" y="30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8" name="Freeform 13"/>
            <p:cNvSpPr>
              <a:spLocks/>
            </p:cNvSpPr>
            <p:nvPr/>
          </p:nvSpPr>
          <p:spPr bwMode="auto">
            <a:xfrm>
              <a:off x="4825" y="3336"/>
              <a:ext cx="144" cy="79"/>
            </a:xfrm>
            <a:custGeom>
              <a:avLst/>
              <a:gdLst>
                <a:gd name="T0" fmla="*/ 130 w 639"/>
                <a:gd name="T1" fmla="*/ 72 h 308"/>
                <a:gd name="T2" fmla="*/ 143 w 639"/>
                <a:gd name="T3" fmla="*/ 75 h 308"/>
                <a:gd name="T4" fmla="*/ 144 w 639"/>
                <a:gd name="T5" fmla="*/ 62 h 308"/>
                <a:gd name="T6" fmla="*/ 137 w 639"/>
                <a:gd name="T7" fmla="*/ 52 h 308"/>
                <a:gd name="T8" fmla="*/ 135 w 639"/>
                <a:gd name="T9" fmla="*/ 40 h 308"/>
                <a:gd name="T10" fmla="*/ 129 w 639"/>
                <a:gd name="T11" fmla="*/ 35 h 308"/>
                <a:gd name="T12" fmla="*/ 128 w 639"/>
                <a:gd name="T13" fmla="*/ 31 h 308"/>
                <a:gd name="T14" fmla="*/ 125 w 639"/>
                <a:gd name="T15" fmla="*/ 31 h 308"/>
                <a:gd name="T16" fmla="*/ 122 w 639"/>
                <a:gd name="T17" fmla="*/ 23 h 308"/>
                <a:gd name="T18" fmla="*/ 119 w 639"/>
                <a:gd name="T19" fmla="*/ 13 h 308"/>
                <a:gd name="T20" fmla="*/ 117 w 639"/>
                <a:gd name="T21" fmla="*/ 11 h 308"/>
                <a:gd name="T22" fmla="*/ 112 w 639"/>
                <a:gd name="T23" fmla="*/ 13 h 308"/>
                <a:gd name="T24" fmla="*/ 105 w 639"/>
                <a:gd name="T25" fmla="*/ 10 h 308"/>
                <a:gd name="T26" fmla="*/ 90 w 639"/>
                <a:gd name="T27" fmla="*/ 14 h 308"/>
                <a:gd name="T28" fmla="*/ 81 w 639"/>
                <a:gd name="T29" fmla="*/ 5 h 308"/>
                <a:gd name="T30" fmla="*/ 73 w 639"/>
                <a:gd name="T31" fmla="*/ 5 h 308"/>
                <a:gd name="T32" fmla="*/ 54 w 639"/>
                <a:gd name="T33" fmla="*/ 0 h 308"/>
                <a:gd name="T34" fmla="*/ 47 w 639"/>
                <a:gd name="T35" fmla="*/ 6 h 308"/>
                <a:gd name="T36" fmla="*/ 43 w 639"/>
                <a:gd name="T37" fmla="*/ 20 h 308"/>
                <a:gd name="T38" fmla="*/ 18 w 639"/>
                <a:gd name="T39" fmla="*/ 31 h 308"/>
                <a:gd name="T40" fmla="*/ 12 w 639"/>
                <a:gd name="T41" fmla="*/ 37 h 308"/>
                <a:gd name="T42" fmla="*/ 5 w 639"/>
                <a:gd name="T43" fmla="*/ 36 h 308"/>
                <a:gd name="T44" fmla="*/ 0 w 639"/>
                <a:gd name="T45" fmla="*/ 42 h 308"/>
                <a:gd name="T46" fmla="*/ 3 w 639"/>
                <a:gd name="T47" fmla="*/ 53 h 308"/>
                <a:gd name="T48" fmla="*/ 9 w 639"/>
                <a:gd name="T49" fmla="*/ 56 h 308"/>
                <a:gd name="T50" fmla="*/ 11 w 639"/>
                <a:gd name="T51" fmla="*/ 61 h 308"/>
                <a:gd name="T52" fmla="*/ 27 w 639"/>
                <a:gd name="T53" fmla="*/ 63 h 308"/>
                <a:gd name="T54" fmla="*/ 39 w 639"/>
                <a:gd name="T55" fmla="*/ 57 h 308"/>
                <a:gd name="T56" fmla="*/ 53 w 639"/>
                <a:gd name="T57" fmla="*/ 61 h 308"/>
                <a:gd name="T58" fmla="*/ 66 w 639"/>
                <a:gd name="T59" fmla="*/ 67 h 308"/>
                <a:gd name="T60" fmla="*/ 70 w 639"/>
                <a:gd name="T61" fmla="*/ 66 h 308"/>
                <a:gd name="T62" fmla="*/ 87 w 639"/>
                <a:gd name="T63" fmla="*/ 79 h 308"/>
                <a:gd name="T64" fmla="*/ 98 w 639"/>
                <a:gd name="T65" fmla="*/ 75 h 308"/>
                <a:gd name="T66" fmla="*/ 101 w 639"/>
                <a:gd name="T67" fmla="*/ 72 h 308"/>
                <a:gd name="T68" fmla="*/ 101 w 639"/>
                <a:gd name="T69" fmla="*/ 78 h 308"/>
                <a:gd name="T70" fmla="*/ 111 w 639"/>
                <a:gd name="T71" fmla="*/ 78 h 308"/>
                <a:gd name="T72" fmla="*/ 117 w 639"/>
                <a:gd name="T73" fmla="*/ 72 h 308"/>
                <a:gd name="T74" fmla="*/ 128 w 639"/>
                <a:gd name="T75" fmla="*/ 74 h 308"/>
                <a:gd name="T76" fmla="*/ 130 w 639"/>
                <a:gd name="T77" fmla="*/ 72 h 3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39"/>
                <a:gd name="T118" fmla="*/ 0 h 308"/>
                <a:gd name="T119" fmla="*/ 639 w 639"/>
                <a:gd name="T120" fmla="*/ 308 h 3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39" h="308">
                  <a:moveTo>
                    <a:pt x="575" y="280"/>
                  </a:moveTo>
                  <a:lnTo>
                    <a:pt x="636" y="294"/>
                  </a:lnTo>
                  <a:lnTo>
                    <a:pt x="639" y="243"/>
                  </a:lnTo>
                  <a:lnTo>
                    <a:pt x="607" y="203"/>
                  </a:lnTo>
                  <a:lnTo>
                    <a:pt x="599" y="155"/>
                  </a:lnTo>
                  <a:lnTo>
                    <a:pt x="574" y="136"/>
                  </a:lnTo>
                  <a:lnTo>
                    <a:pt x="568" y="119"/>
                  </a:lnTo>
                  <a:lnTo>
                    <a:pt x="556" y="120"/>
                  </a:lnTo>
                  <a:lnTo>
                    <a:pt x="541" y="90"/>
                  </a:lnTo>
                  <a:lnTo>
                    <a:pt x="527" y="49"/>
                  </a:lnTo>
                  <a:lnTo>
                    <a:pt x="517" y="44"/>
                  </a:lnTo>
                  <a:lnTo>
                    <a:pt x="499" y="49"/>
                  </a:lnTo>
                  <a:lnTo>
                    <a:pt x="465" y="39"/>
                  </a:lnTo>
                  <a:lnTo>
                    <a:pt x="400" y="53"/>
                  </a:lnTo>
                  <a:lnTo>
                    <a:pt x="361" y="19"/>
                  </a:lnTo>
                  <a:lnTo>
                    <a:pt x="323" y="21"/>
                  </a:lnTo>
                  <a:lnTo>
                    <a:pt x="240" y="0"/>
                  </a:lnTo>
                  <a:lnTo>
                    <a:pt x="208" y="22"/>
                  </a:lnTo>
                  <a:lnTo>
                    <a:pt x="191" y="78"/>
                  </a:lnTo>
                  <a:lnTo>
                    <a:pt x="81" y="119"/>
                  </a:lnTo>
                  <a:lnTo>
                    <a:pt x="55" y="145"/>
                  </a:lnTo>
                  <a:lnTo>
                    <a:pt x="21" y="139"/>
                  </a:lnTo>
                  <a:lnTo>
                    <a:pt x="0" y="164"/>
                  </a:lnTo>
                  <a:lnTo>
                    <a:pt x="15" y="207"/>
                  </a:lnTo>
                  <a:lnTo>
                    <a:pt x="40" y="217"/>
                  </a:lnTo>
                  <a:lnTo>
                    <a:pt x="51" y="237"/>
                  </a:lnTo>
                  <a:lnTo>
                    <a:pt x="119" y="247"/>
                  </a:lnTo>
                  <a:lnTo>
                    <a:pt x="175" y="222"/>
                  </a:lnTo>
                  <a:lnTo>
                    <a:pt x="234" y="237"/>
                  </a:lnTo>
                  <a:lnTo>
                    <a:pt x="293" y="260"/>
                  </a:lnTo>
                  <a:lnTo>
                    <a:pt x="312" y="257"/>
                  </a:lnTo>
                  <a:lnTo>
                    <a:pt x="384" y="308"/>
                  </a:lnTo>
                  <a:lnTo>
                    <a:pt x="435" y="291"/>
                  </a:lnTo>
                  <a:lnTo>
                    <a:pt x="450" y="280"/>
                  </a:lnTo>
                  <a:lnTo>
                    <a:pt x="450" y="303"/>
                  </a:lnTo>
                  <a:lnTo>
                    <a:pt x="493" y="303"/>
                  </a:lnTo>
                  <a:lnTo>
                    <a:pt x="520" y="280"/>
                  </a:lnTo>
                  <a:lnTo>
                    <a:pt x="566" y="290"/>
                  </a:lnTo>
                  <a:lnTo>
                    <a:pt x="575" y="28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9" name="Freeform 14"/>
            <p:cNvSpPr>
              <a:spLocks/>
            </p:cNvSpPr>
            <p:nvPr/>
          </p:nvSpPr>
          <p:spPr bwMode="auto">
            <a:xfrm>
              <a:off x="4945" y="3238"/>
              <a:ext cx="143" cy="179"/>
            </a:xfrm>
            <a:custGeom>
              <a:avLst/>
              <a:gdLst>
                <a:gd name="T0" fmla="*/ 62 w 630"/>
                <a:gd name="T1" fmla="*/ 79 h 710"/>
                <a:gd name="T2" fmla="*/ 69 w 630"/>
                <a:gd name="T3" fmla="*/ 64 h 710"/>
                <a:gd name="T4" fmla="*/ 69 w 630"/>
                <a:gd name="T5" fmla="*/ 35 h 710"/>
                <a:gd name="T6" fmla="*/ 69 w 630"/>
                <a:gd name="T7" fmla="*/ 27 h 710"/>
                <a:gd name="T8" fmla="*/ 70 w 630"/>
                <a:gd name="T9" fmla="*/ 2 h 710"/>
                <a:gd name="T10" fmla="*/ 84 w 630"/>
                <a:gd name="T11" fmla="*/ 10 h 710"/>
                <a:gd name="T12" fmla="*/ 95 w 630"/>
                <a:gd name="T13" fmla="*/ 22 h 710"/>
                <a:gd name="T14" fmla="*/ 106 w 630"/>
                <a:gd name="T15" fmla="*/ 13 h 710"/>
                <a:gd name="T16" fmla="*/ 110 w 630"/>
                <a:gd name="T17" fmla="*/ 2 h 710"/>
                <a:gd name="T18" fmla="*/ 115 w 630"/>
                <a:gd name="T19" fmla="*/ 5 h 710"/>
                <a:gd name="T20" fmla="*/ 138 w 630"/>
                <a:gd name="T21" fmla="*/ 14 h 710"/>
                <a:gd name="T22" fmla="*/ 129 w 630"/>
                <a:gd name="T23" fmla="*/ 35 h 710"/>
                <a:gd name="T24" fmla="*/ 119 w 630"/>
                <a:gd name="T25" fmla="*/ 56 h 710"/>
                <a:gd name="T26" fmla="*/ 117 w 630"/>
                <a:gd name="T27" fmla="*/ 85 h 710"/>
                <a:gd name="T28" fmla="*/ 108 w 630"/>
                <a:gd name="T29" fmla="*/ 96 h 710"/>
                <a:gd name="T30" fmla="*/ 125 w 630"/>
                <a:gd name="T31" fmla="*/ 152 h 710"/>
                <a:gd name="T32" fmla="*/ 141 w 630"/>
                <a:gd name="T33" fmla="*/ 179 h 710"/>
                <a:gd name="T34" fmla="*/ 124 w 630"/>
                <a:gd name="T35" fmla="*/ 161 h 710"/>
                <a:gd name="T36" fmla="*/ 115 w 630"/>
                <a:gd name="T37" fmla="*/ 152 h 710"/>
                <a:gd name="T38" fmla="*/ 102 w 630"/>
                <a:gd name="T39" fmla="*/ 121 h 710"/>
                <a:gd name="T40" fmla="*/ 113 w 630"/>
                <a:gd name="T41" fmla="*/ 150 h 710"/>
                <a:gd name="T42" fmla="*/ 99 w 630"/>
                <a:gd name="T43" fmla="*/ 143 h 710"/>
                <a:gd name="T44" fmla="*/ 79 w 630"/>
                <a:gd name="T45" fmla="*/ 118 h 710"/>
                <a:gd name="T46" fmla="*/ 82 w 630"/>
                <a:gd name="T47" fmla="*/ 133 h 710"/>
                <a:gd name="T48" fmla="*/ 67 w 630"/>
                <a:gd name="T49" fmla="*/ 129 h 710"/>
                <a:gd name="T50" fmla="*/ 68 w 630"/>
                <a:gd name="T51" fmla="*/ 135 h 710"/>
                <a:gd name="T52" fmla="*/ 83 w 630"/>
                <a:gd name="T53" fmla="*/ 141 h 710"/>
                <a:gd name="T54" fmla="*/ 81 w 630"/>
                <a:gd name="T55" fmla="*/ 143 h 710"/>
                <a:gd name="T56" fmla="*/ 82 w 630"/>
                <a:gd name="T57" fmla="*/ 150 h 710"/>
                <a:gd name="T58" fmla="*/ 88 w 630"/>
                <a:gd name="T59" fmla="*/ 148 h 710"/>
                <a:gd name="T60" fmla="*/ 96 w 630"/>
                <a:gd name="T61" fmla="*/ 150 h 710"/>
                <a:gd name="T62" fmla="*/ 103 w 630"/>
                <a:gd name="T63" fmla="*/ 148 h 710"/>
                <a:gd name="T64" fmla="*/ 87 w 630"/>
                <a:gd name="T65" fmla="*/ 153 h 710"/>
                <a:gd name="T66" fmla="*/ 58 w 630"/>
                <a:gd name="T67" fmla="*/ 163 h 710"/>
                <a:gd name="T68" fmla="*/ 44 w 630"/>
                <a:gd name="T69" fmla="*/ 157 h 710"/>
                <a:gd name="T70" fmla="*/ 16 w 630"/>
                <a:gd name="T71" fmla="*/ 129 h 710"/>
                <a:gd name="T72" fmla="*/ 9 w 630"/>
                <a:gd name="T73" fmla="*/ 129 h 710"/>
                <a:gd name="T74" fmla="*/ 3 w 630"/>
                <a:gd name="T75" fmla="*/ 121 h 710"/>
                <a:gd name="T76" fmla="*/ 14 w 630"/>
                <a:gd name="T77" fmla="*/ 105 h 710"/>
                <a:gd name="T78" fmla="*/ 20 w 630"/>
                <a:gd name="T79" fmla="*/ 94 h 710"/>
                <a:gd name="T80" fmla="*/ 28 w 630"/>
                <a:gd name="T81" fmla="*/ 97 h 710"/>
                <a:gd name="T82" fmla="*/ 48 w 630"/>
                <a:gd name="T83" fmla="*/ 84 h 710"/>
                <a:gd name="T84" fmla="*/ 60 w 630"/>
                <a:gd name="T85" fmla="*/ 80 h 7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0"/>
                <a:gd name="T130" fmla="*/ 0 h 710"/>
                <a:gd name="T131" fmla="*/ 630 w 630"/>
                <a:gd name="T132" fmla="*/ 710 h 7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0" h="710">
                  <a:moveTo>
                    <a:pt x="265" y="318"/>
                  </a:moveTo>
                  <a:lnTo>
                    <a:pt x="274" y="313"/>
                  </a:lnTo>
                  <a:lnTo>
                    <a:pt x="281" y="286"/>
                  </a:lnTo>
                  <a:lnTo>
                    <a:pt x="304" y="252"/>
                  </a:lnTo>
                  <a:lnTo>
                    <a:pt x="299" y="153"/>
                  </a:lnTo>
                  <a:lnTo>
                    <a:pt x="304" y="138"/>
                  </a:lnTo>
                  <a:lnTo>
                    <a:pt x="319" y="136"/>
                  </a:lnTo>
                  <a:lnTo>
                    <a:pt x="305" y="106"/>
                  </a:lnTo>
                  <a:lnTo>
                    <a:pt x="317" y="73"/>
                  </a:lnTo>
                  <a:lnTo>
                    <a:pt x="310" y="6"/>
                  </a:lnTo>
                  <a:lnTo>
                    <a:pt x="335" y="10"/>
                  </a:lnTo>
                  <a:lnTo>
                    <a:pt x="369" y="39"/>
                  </a:lnTo>
                  <a:lnTo>
                    <a:pt x="374" y="64"/>
                  </a:lnTo>
                  <a:lnTo>
                    <a:pt x="417" y="89"/>
                  </a:lnTo>
                  <a:lnTo>
                    <a:pt x="429" y="91"/>
                  </a:lnTo>
                  <a:lnTo>
                    <a:pt x="465" y="51"/>
                  </a:lnTo>
                  <a:lnTo>
                    <a:pt x="492" y="41"/>
                  </a:lnTo>
                  <a:lnTo>
                    <a:pt x="483" y="6"/>
                  </a:lnTo>
                  <a:lnTo>
                    <a:pt x="492" y="0"/>
                  </a:lnTo>
                  <a:lnTo>
                    <a:pt x="508" y="19"/>
                  </a:lnTo>
                  <a:lnTo>
                    <a:pt x="564" y="46"/>
                  </a:lnTo>
                  <a:lnTo>
                    <a:pt x="606" y="57"/>
                  </a:lnTo>
                  <a:lnTo>
                    <a:pt x="609" y="64"/>
                  </a:lnTo>
                  <a:lnTo>
                    <a:pt x="567" y="138"/>
                  </a:lnTo>
                  <a:lnTo>
                    <a:pt x="561" y="171"/>
                  </a:lnTo>
                  <a:lnTo>
                    <a:pt x="523" y="223"/>
                  </a:lnTo>
                  <a:lnTo>
                    <a:pt x="508" y="311"/>
                  </a:lnTo>
                  <a:lnTo>
                    <a:pt x="514" y="339"/>
                  </a:lnTo>
                  <a:lnTo>
                    <a:pt x="492" y="378"/>
                  </a:lnTo>
                  <a:lnTo>
                    <a:pt x="474" y="380"/>
                  </a:lnTo>
                  <a:lnTo>
                    <a:pt x="474" y="423"/>
                  </a:lnTo>
                  <a:lnTo>
                    <a:pt x="552" y="604"/>
                  </a:lnTo>
                  <a:lnTo>
                    <a:pt x="630" y="702"/>
                  </a:lnTo>
                  <a:lnTo>
                    <a:pt x="622" y="710"/>
                  </a:lnTo>
                  <a:lnTo>
                    <a:pt x="574" y="685"/>
                  </a:lnTo>
                  <a:lnTo>
                    <a:pt x="547" y="638"/>
                  </a:lnTo>
                  <a:lnTo>
                    <a:pt x="523" y="631"/>
                  </a:lnTo>
                  <a:lnTo>
                    <a:pt x="508" y="604"/>
                  </a:lnTo>
                  <a:lnTo>
                    <a:pt x="516" y="602"/>
                  </a:lnTo>
                  <a:lnTo>
                    <a:pt x="449" y="480"/>
                  </a:lnTo>
                  <a:lnTo>
                    <a:pt x="465" y="558"/>
                  </a:lnTo>
                  <a:lnTo>
                    <a:pt x="498" y="594"/>
                  </a:lnTo>
                  <a:lnTo>
                    <a:pt x="465" y="589"/>
                  </a:lnTo>
                  <a:lnTo>
                    <a:pt x="435" y="568"/>
                  </a:lnTo>
                  <a:lnTo>
                    <a:pt x="377" y="487"/>
                  </a:lnTo>
                  <a:lnTo>
                    <a:pt x="347" y="467"/>
                  </a:lnTo>
                  <a:lnTo>
                    <a:pt x="374" y="515"/>
                  </a:lnTo>
                  <a:lnTo>
                    <a:pt x="363" y="526"/>
                  </a:lnTo>
                  <a:lnTo>
                    <a:pt x="319" y="522"/>
                  </a:lnTo>
                  <a:lnTo>
                    <a:pt x="296" y="511"/>
                  </a:lnTo>
                  <a:lnTo>
                    <a:pt x="287" y="515"/>
                  </a:lnTo>
                  <a:lnTo>
                    <a:pt x="301" y="537"/>
                  </a:lnTo>
                  <a:lnTo>
                    <a:pt x="363" y="550"/>
                  </a:lnTo>
                  <a:lnTo>
                    <a:pt x="366" y="558"/>
                  </a:lnTo>
                  <a:lnTo>
                    <a:pt x="356" y="555"/>
                  </a:lnTo>
                  <a:lnTo>
                    <a:pt x="359" y="568"/>
                  </a:lnTo>
                  <a:lnTo>
                    <a:pt x="350" y="584"/>
                  </a:lnTo>
                  <a:lnTo>
                    <a:pt x="362" y="594"/>
                  </a:lnTo>
                  <a:lnTo>
                    <a:pt x="369" y="574"/>
                  </a:lnTo>
                  <a:lnTo>
                    <a:pt x="389" y="587"/>
                  </a:lnTo>
                  <a:lnTo>
                    <a:pt x="404" y="584"/>
                  </a:lnTo>
                  <a:lnTo>
                    <a:pt x="425" y="595"/>
                  </a:lnTo>
                  <a:lnTo>
                    <a:pt x="449" y="584"/>
                  </a:lnTo>
                  <a:lnTo>
                    <a:pt x="455" y="589"/>
                  </a:lnTo>
                  <a:lnTo>
                    <a:pt x="443" y="604"/>
                  </a:lnTo>
                  <a:lnTo>
                    <a:pt x="384" y="608"/>
                  </a:lnTo>
                  <a:lnTo>
                    <a:pt x="349" y="628"/>
                  </a:lnTo>
                  <a:lnTo>
                    <a:pt x="256" y="648"/>
                  </a:lnTo>
                  <a:lnTo>
                    <a:pt x="229" y="628"/>
                  </a:lnTo>
                  <a:lnTo>
                    <a:pt x="196" y="623"/>
                  </a:lnTo>
                  <a:lnTo>
                    <a:pt x="133" y="584"/>
                  </a:lnTo>
                  <a:lnTo>
                    <a:pt x="72" y="510"/>
                  </a:lnTo>
                  <a:lnTo>
                    <a:pt x="54" y="495"/>
                  </a:lnTo>
                  <a:lnTo>
                    <a:pt x="41" y="510"/>
                  </a:lnTo>
                  <a:lnTo>
                    <a:pt x="29" y="511"/>
                  </a:lnTo>
                  <a:lnTo>
                    <a:pt x="14" y="481"/>
                  </a:lnTo>
                  <a:lnTo>
                    <a:pt x="0" y="440"/>
                  </a:lnTo>
                  <a:lnTo>
                    <a:pt x="62" y="418"/>
                  </a:lnTo>
                  <a:lnTo>
                    <a:pt x="80" y="410"/>
                  </a:lnTo>
                  <a:lnTo>
                    <a:pt x="90" y="372"/>
                  </a:lnTo>
                  <a:lnTo>
                    <a:pt x="111" y="366"/>
                  </a:lnTo>
                  <a:lnTo>
                    <a:pt x="123" y="384"/>
                  </a:lnTo>
                  <a:lnTo>
                    <a:pt x="151" y="339"/>
                  </a:lnTo>
                  <a:lnTo>
                    <a:pt x="213" y="333"/>
                  </a:lnTo>
                  <a:lnTo>
                    <a:pt x="239" y="311"/>
                  </a:lnTo>
                  <a:lnTo>
                    <a:pt x="265" y="318"/>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0" name="Freeform 15"/>
            <p:cNvSpPr>
              <a:spLocks/>
            </p:cNvSpPr>
            <p:nvPr/>
          </p:nvSpPr>
          <p:spPr bwMode="auto">
            <a:xfrm>
              <a:off x="4901" y="3208"/>
              <a:ext cx="117" cy="140"/>
            </a:xfrm>
            <a:custGeom>
              <a:avLst/>
              <a:gdLst>
                <a:gd name="T0" fmla="*/ 61 w 507"/>
                <a:gd name="T1" fmla="*/ 8 h 558"/>
                <a:gd name="T2" fmla="*/ 60 w 507"/>
                <a:gd name="T3" fmla="*/ 4 h 558"/>
                <a:gd name="T4" fmla="*/ 64 w 507"/>
                <a:gd name="T5" fmla="*/ 1 h 558"/>
                <a:gd name="T6" fmla="*/ 76 w 507"/>
                <a:gd name="T7" fmla="*/ 0 h 558"/>
                <a:gd name="T8" fmla="*/ 90 w 507"/>
                <a:gd name="T9" fmla="*/ 3 h 558"/>
                <a:gd name="T10" fmla="*/ 103 w 507"/>
                <a:gd name="T11" fmla="*/ 11 h 558"/>
                <a:gd name="T12" fmla="*/ 111 w 507"/>
                <a:gd name="T13" fmla="*/ 18 h 558"/>
                <a:gd name="T14" fmla="*/ 114 w 507"/>
                <a:gd name="T15" fmla="*/ 16 h 558"/>
                <a:gd name="T16" fmla="*/ 115 w 507"/>
                <a:gd name="T17" fmla="*/ 31 h 558"/>
                <a:gd name="T18" fmla="*/ 117 w 507"/>
                <a:gd name="T19" fmla="*/ 48 h 558"/>
                <a:gd name="T20" fmla="*/ 114 w 507"/>
                <a:gd name="T21" fmla="*/ 56 h 558"/>
                <a:gd name="T22" fmla="*/ 117 w 507"/>
                <a:gd name="T23" fmla="*/ 64 h 558"/>
                <a:gd name="T24" fmla="*/ 114 w 507"/>
                <a:gd name="T25" fmla="*/ 64 h 558"/>
                <a:gd name="T26" fmla="*/ 112 w 507"/>
                <a:gd name="T27" fmla="*/ 68 h 558"/>
                <a:gd name="T28" fmla="*/ 114 w 507"/>
                <a:gd name="T29" fmla="*/ 93 h 558"/>
                <a:gd name="T30" fmla="*/ 108 w 507"/>
                <a:gd name="T31" fmla="*/ 101 h 558"/>
                <a:gd name="T32" fmla="*/ 107 w 507"/>
                <a:gd name="T33" fmla="*/ 108 h 558"/>
                <a:gd name="T34" fmla="*/ 105 w 507"/>
                <a:gd name="T35" fmla="*/ 109 h 558"/>
                <a:gd name="T36" fmla="*/ 99 w 507"/>
                <a:gd name="T37" fmla="*/ 108 h 558"/>
                <a:gd name="T38" fmla="*/ 93 w 507"/>
                <a:gd name="T39" fmla="*/ 113 h 558"/>
                <a:gd name="T40" fmla="*/ 78 w 507"/>
                <a:gd name="T41" fmla="*/ 115 h 558"/>
                <a:gd name="T42" fmla="*/ 72 w 507"/>
                <a:gd name="T43" fmla="*/ 126 h 558"/>
                <a:gd name="T44" fmla="*/ 69 w 507"/>
                <a:gd name="T45" fmla="*/ 121 h 558"/>
                <a:gd name="T46" fmla="*/ 64 w 507"/>
                <a:gd name="T47" fmla="*/ 123 h 558"/>
                <a:gd name="T48" fmla="*/ 62 w 507"/>
                <a:gd name="T49" fmla="*/ 132 h 558"/>
                <a:gd name="T50" fmla="*/ 58 w 507"/>
                <a:gd name="T51" fmla="*/ 134 h 558"/>
                <a:gd name="T52" fmla="*/ 43 w 507"/>
                <a:gd name="T53" fmla="*/ 140 h 558"/>
                <a:gd name="T54" fmla="*/ 42 w 507"/>
                <a:gd name="T55" fmla="*/ 135 h 558"/>
                <a:gd name="T56" fmla="*/ 36 w 507"/>
                <a:gd name="T57" fmla="*/ 131 h 558"/>
                <a:gd name="T58" fmla="*/ 29 w 507"/>
                <a:gd name="T59" fmla="*/ 131 h 558"/>
                <a:gd name="T60" fmla="*/ 24 w 507"/>
                <a:gd name="T61" fmla="*/ 127 h 558"/>
                <a:gd name="T62" fmla="*/ 15 w 507"/>
                <a:gd name="T63" fmla="*/ 125 h 558"/>
                <a:gd name="T64" fmla="*/ 1 w 507"/>
                <a:gd name="T65" fmla="*/ 109 h 558"/>
                <a:gd name="T66" fmla="*/ 1 w 507"/>
                <a:gd name="T67" fmla="*/ 105 h 558"/>
                <a:gd name="T68" fmla="*/ 11 w 507"/>
                <a:gd name="T69" fmla="*/ 97 h 558"/>
                <a:gd name="T70" fmla="*/ 13 w 507"/>
                <a:gd name="T71" fmla="*/ 90 h 558"/>
                <a:gd name="T72" fmla="*/ 16 w 507"/>
                <a:gd name="T73" fmla="*/ 83 h 558"/>
                <a:gd name="T74" fmla="*/ 15 w 507"/>
                <a:gd name="T75" fmla="*/ 80 h 558"/>
                <a:gd name="T76" fmla="*/ 11 w 507"/>
                <a:gd name="T77" fmla="*/ 80 h 558"/>
                <a:gd name="T78" fmla="*/ 0 w 507"/>
                <a:gd name="T79" fmla="*/ 72 h 558"/>
                <a:gd name="T80" fmla="*/ 4 w 507"/>
                <a:gd name="T81" fmla="*/ 60 h 558"/>
                <a:gd name="T82" fmla="*/ 3 w 507"/>
                <a:gd name="T83" fmla="*/ 55 h 558"/>
                <a:gd name="T84" fmla="*/ 6 w 507"/>
                <a:gd name="T85" fmla="*/ 50 h 558"/>
                <a:gd name="T86" fmla="*/ 2 w 507"/>
                <a:gd name="T87" fmla="*/ 41 h 558"/>
                <a:gd name="T88" fmla="*/ 8 w 507"/>
                <a:gd name="T89" fmla="*/ 35 h 558"/>
                <a:gd name="T90" fmla="*/ 15 w 507"/>
                <a:gd name="T91" fmla="*/ 27 h 558"/>
                <a:gd name="T92" fmla="*/ 29 w 507"/>
                <a:gd name="T93" fmla="*/ 21 h 558"/>
                <a:gd name="T94" fmla="*/ 45 w 507"/>
                <a:gd name="T95" fmla="*/ 11 h 558"/>
                <a:gd name="T96" fmla="*/ 61 w 507"/>
                <a:gd name="T97" fmla="*/ 8 h 55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07"/>
                <a:gd name="T148" fmla="*/ 0 h 558"/>
                <a:gd name="T149" fmla="*/ 507 w 507"/>
                <a:gd name="T150" fmla="*/ 558 h 55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07" h="558">
                  <a:moveTo>
                    <a:pt x="265" y="31"/>
                  </a:moveTo>
                  <a:lnTo>
                    <a:pt x="262" y="16"/>
                  </a:lnTo>
                  <a:lnTo>
                    <a:pt x="277" y="3"/>
                  </a:lnTo>
                  <a:lnTo>
                    <a:pt x="330" y="0"/>
                  </a:lnTo>
                  <a:lnTo>
                    <a:pt x="392" y="10"/>
                  </a:lnTo>
                  <a:lnTo>
                    <a:pt x="447" y="42"/>
                  </a:lnTo>
                  <a:lnTo>
                    <a:pt x="483" y="73"/>
                  </a:lnTo>
                  <a:lnTo>
                    <a:pt x="492" y="62"/>
                  </a:lnTo>
                  <a:lnTo>
                    <a:pt x="498" y="124"/>
                  </a:lnTo>
                  <a:lnTo>
                    <a:pt x="505" y="191"/>
                  </a:lnTo>
                  <a:lnTo>
                    <a:pt x="493" y="224"/>
                  </a:lnTo>
                  <a:lnTo>
                    <a:pt x="507" y="254"/>
                  </a:lnTo>
                  <a:lnTo>
                    <a:pt x="492" y="256"/>
                  </a:lnTo>
                  <a:lnTo>
                    <a:pt x="487" y="271"/>
                  </a:lnTo>
                  <a:lnTo>
                    <a:pt x="492" y="370"/>
                  </a:lnTo>
                  <a:lnTo>
                    <a:pt x="469" y="404"/>
                  </a:lnTo>
                  <a:lnTo>
                    <a:pt x="462" y="431"/>
                  </a:lnTo>
                  <a:lnTo>
                    <a:pt x="453" y="436"/>
                  </a:lnTo>
                  <a:lnTo>
                    <a:pt x="427" y="429"/>
                  </a:lnTo>
                  <a:lnTo>
                    <a:pt x="401" y="451"/>
                  </a:lnTo>
                  <a:lnTo>
                    <a:pt x="339" y="457"/>
                  </a:lnTo>
                  <a:lnTo>
                    <a:pt x="311" y="502"/>
                  </a:lnTo>
                  <a:lnTo>
                    <a:pt x="299" y="484"/>
                  </a:lnTo>
                  <a:lnTo>
                    <a:pt x="278" y="490"/>
                  </a:lnTo>
                  <a:lnTo>
                    <a:pt x="268" y="528"/>
                  </a:lnTo>
                  <a:lnTo>
                    <a:pt x="250" y="536"/>
                  </a:lnTo>
                  <a:lnTo>
                    <a:pt x="188" y="558"/>
                  </a:lnTo>
                  <a:lnTo>
                    <a:pt x="181" y="538"/>
                  </a:lnTo>
                  <a:lnTo>
                    <a:pt x="157" y="521"/>
                  </a:lnTo>
                  <a:lnTo>
                    <a:pt x="126" y="521"/>
                  </a:lnTo>
                  <a:lnTo>
                    <a:pt x="106" y="507"/>
                  </a:lnTo>
                  <a:lnTo>
                    <a:pt x="63" y="497"/>
                  </a:lnTo>
                  <a:lnTo>
                    <a:pt x="5" y="435"/>
                  </a:lnTo>
                  <a:lnTo>
                    <a:pt x="5" y="419"/>
                  </a:lnTo>
                  <a:lnTo>
                    <a:pt x="48" y="385"/>
                  </a:lnTo>
                  <a:lnTo>
                    <a:pt x="58" y="360"/>
                  </a:lnTo>
                  <a:lnTo>
                    <a:pt x="70" y="332"/>
                  </a:lnTo>
                  <a:lnTo>
                    <a:pt x="64" y="317"/>
                  </a:lnTo>
                  <a:lnTo>
                    <a:pt x="46" y="319"/>
                  </a:lnTo>
                  <a:lnTo>
                    <a:pt x="0" y="288"/>
                  </a:lnTo>
                  <a:lnTo>
                    <a:pt x="18" y="241"/>
                  </a:lnTo>
                  <a:lnTo>
                    <a:pt x="11" y="221"/>
                  </a:lnTo>
                  <a:lnTo>
                    <a:pt x="24" y="201"/>
                  </a:lnTo>
                  <a:lnTo>
                    <a:pt x="9" y="164"/>
                  </a:lnTo>
                  <a:lnTo>
                    <a:pt x="33" y="141"/>
                  </a:lnTo>
                  <a:lnTo>
                    <a:pt x="67" y="109"/>
                  </a:lnTo>
                  <a:lnTo>
                    <a:pt x="126" y="85"/>
                  </a:lnTo>
                  <a:lnTo>
                    <a:pt x="197" y="45"/>
                  </a:lnTo>
                  <a:lnTo>
                    <a:pt x="265" y="3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1" name="Freeform 16"/>
            <p:cNvSpPr>
              <a:spLocks/>
            </p:cNvSpPr>
            <p:nvPr/>
          </p:nvSpPr>
          <p:spPr bwMode="auto">
            <a:xfrm>
              <a:off x="4852" y="3392"/>
              <a:ext cx="120" cy="61"/>
            </a:xfrm>
            <a:custGeom>
              <a:avLst/>
              <a:gdLst>
                <a:gd name="T0" fmla="*/ 92 w 528"/>
                <a:gd name="T1" fmla="*/ 51 h 238"/>
                <a:gd name="T2" fmla="*/ 103 w 528"/>
                <a:gd name="T3" fmla="*/ 55 h 238"/>
                <a:gd name="T4" fmla="*/ 100 w 528"/>
                <a:gd name="T5" fmla="*/ 44 h 238"/>
                <a:gd name="T6" fmla="*/ 105 w 528"/>
                <a:gd name="T7" fmla="*/ 35 h 238"/>
                <a:gd name="T8" fmla="*/ 108 w 528"/>
                <a:gd name="T9" fmla="*/ 37 h 238"/>
                <a:gd name="T10" fmla="*/ 114 w 528"/>
                <a:gd name="T11" fmla="*/ 34 h 238"/>
                <a:gd name="T12" fmla="*/ 118 w 528"/>
                <a:gd name="T13" fmla="*/ 40 h 238"/>
                <a:gd name="T14" fmla="*/ 117 w 528"/>
                <a:gd name="T15" fmla="*/ 35 h 238"/>
                <a:gd name="T16" fmla="*/ 120 w 528"/>
                <a:gd name="T17" fmla="*/ 32 h 238"/>
                <a:gd name="T18" fmla="*/ 116 w 528"/>
                <a:gd name="T19" fmla="*/ 22 h 238"/>
                <a:gd name="T20" fmla="*/ 118 w 528"/>
                <a:gd name="T21" fmla="*/ 18 h 238"/>
                <a:gd name="T22" fmla="*/ 104 w 528"/>
                <a:gd name="T23" fmla="*/ 15 h 238"/>
                <a:gd name="T24" fmla="*/ 102 w 528"/>
                <a:gd name="T25" fmla="*/ 17 h 238"/>
                <a:gd name="T26" fmla="*/ 91 w 528"/>
                <a:gd name="T27" fmla="*/ 15 h 238"/>
                <a:gd name="T28" fmla="*/ 85 w 528"/>
                <a:gd name="T29" fmla="*/ 21 h 238"/>
                <a:gd name="T30" fmla="*/ 75 w 528"/>
                <a:gd name="T31" fmla="*/ 21 h 238"/>
                <a:gd name="T32" fmla="*/ 75 w 528"/>
                <a:gd name="T33" fmla="*/ 15 h 238"/>
                <a:gd name="T34" fmla="*/ 72 w 528"/>
                <a:gd name="T35" fmla="*/ 18 h 238"/>
                <a:gd name="T36" fmla="*/ 60 w 528"/>
                <a:gd name="T37" fmla="*/ 22 h 238"/>
                <a:gd name="T38" fmla="*/ 44 w 528"/>
                <a:gd name="T39" fmla="*/ 9 h 238"/>
                <a:gd name="T40" fmla="*/ 40 w 528"/>
                <a:gd name="T41" fmla="*/ 10 h 238"/>
                <a:gd name="T42" fmla="*/ 26 w 528"/>
                <a:gd name="T43" fmla="*/ 4 h 238"/>
                <a:gd name="T44" fmla="*/ 13 w 528"/>
                <a:gd name="T45" fmla="*/ 0 h 238"/>
                <a:gd name="T46" fmla="*/ 0 w 528"/>
                <a:gd name="T47" fmla="*/ 6 h 238"/>
                <a:gd name="T48" fmla="*/ 7 w 528"/>
                <a:gd name="T49" fmla="*/ 22 h 238"/>
                <a:gd name="T50" fmla="*/ 25 w 528"/>
                <a:gd name="T51" fmla="*/ 33 h 238"/>
                <a:gd name="T52" fmla="*/ 30 w 528"/>
                <a:gd name="T53" fmla="*/ 35 h 238"/>
                <a:gd name="T54" fmla="*/ 41 w 528"/>
                <a:gd name="T55" fmla="*/ 46 h 238"/>
                <a:gd name="T56" fmla="*/ 47 w 528"/>
                <a:gd name="T57" fmla="*/ 45 h 238"/>
                <a:gd name="T58" fmla="*/ 57 w 528"/>
                <a:gd name="T59" fmla="*/ 47 h 238"/>
                <a:gd name="T60" fmla="*/ 68 w 528"/>
                <a:gd name="T61" fmla="*/ 61 h 238"/>
                <a:gd name="T62" fmla="*/ 66 w 528"/>
                <a:gd name="T63" fmla="*/ 49 h 238"/>
                <a:gd name="T64" fmla="*/ 71 w 528"/>
                <a:gd name="T65" fmla="*/ 52 h 238"/>
                <a:gd name="T66" fmla="*/ 71 w 528"/>
                <a:gd name="T67" fmla="*/ 49 h 238"/>
                <a:gd name="T68" fmla="*/ 65 w 528"/>
                <a:gd name="T69" fmla="*/ 45 h 238"/>
                <a:gd name="T70" fmla="*/ 66 w 528"/>
                <a:gd name="T71" fmla="*/ 43 h 238"/>
                <a:gd name="T72" fmla="*/ 69 w 528"/>
                <a:gd name="T73" fmla="*/ 45 h 238"/>
                <a:gd name="T74" fmla="*/ 78 w 528"/>
                <a:gd name="T75" fmla="*/ 40 h 238"/>
                <a:gd name="T76" fmla="*/ 92 w 528"/>
                <a:gd name="T77" fmla="*/ 51 h 2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28"/>
                <a:gd name="T118" fmla="*/ 0 h 238"/>
                <a:gd name="T119" fmla="*/ 528 w 528"/>
                <a:gd name="T120" fmla="*/ 238 h 2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28" h="238">
                  <a:moveTo>
                    <a:pt x="405" y="200"/>
                  </a:moveTo>
                  <a:lnTo>
                    <a:pt x="455" y="214"/>
                  </a:lnTo>
                  <a:lnTo>
                    <a:pt x="441" y="171"/>
                  </a:lnTo>
                  <a:lnTo>
                    <a:pt x="462" y="136"/>
                  </a:lnTo>
                  <a:lnTo>
                    <a:pt x="474" y="143"/>
                  </a:lnTo>
                  <a:lnTo>
                    <a:pt x="501" y="133"/>
                  </a:lnTo>
                  <a:lnTo>
                    <a:pt x="517" y="155"/>
                  </a:lnTo>
                  <a:lnTo>
                    <a:pt x="516" y="137"/>
                  </a:lnTo>
                  <a:lnTo>
                    <a:pt x="528" y="123"/>
                  </a:lnTo>
                  <a:lnTo>
                    <a:pt x="511" y="86"/>
                  </a:lnTo>
                  <a:lnTo>
                    <a:pt x="517" y="72"/>
                  </a:lnTo>
                  <a:lnTo>
                    <a:pt x="456" y="58"/>
                  </a:lnTo>
                  <a:lnTo>
                    <a:pt x="447" y="68"/>
                  </a:lnTo>
                  <a:lnTo>
                    <a:pt x="401" y="58"/>
                  </a:lnTo>
                  <a:lnTo>
                    <a:pt x="374" y="81"/>
                  </a:lnTo>
                  <a:lnTo>
                    <a:pt x="331" y="81"/>
                  </a:lnTo>
                  <a:lnTo>
                    <a:pt x="331" y="58"/>
                  </a:lnTo>
                  <a:lnTo>
                    <a:pt x="316" y="69"/>
                  </a:lnTo>
                  <a:lnTo>
                    <a:pt x="265" y="86"/>
                  </a:lnTo>
                  <a:lnTo>
                    <a:pt x="193" y="35"/>
                  </a:lnTo>
                  <a:lnTo>
                    <a:pt x="174" y="38"/>
                  </a:lnTo>
                  <a:lnTo>
                    <a:pt x="115" y="15"/>
                  </a:lnTo>
                  <a:lnTo>
                    <a:pt x="56" y="0"/>
                  </a:lnTo>
                  <a:lnTo>
                    <a:pt x="0" y="25"/>
                  </a:lnTo>
                  <a:lnTo>
                    <a:pt x="32" y="86"/>
                  </a:lnTo>
                  <a:lnTo>
                    <a:pt x="108" y="130"/>
                  </a:lnTo>
                  <a:lnTo>
                    <a:pt x="132" y="136"/>
                  </a:lnTo>
                  <a:lnTo>
                    <a:pt x="181" y="181"/>
                  </a:lnTo>
                  <a:lnTo>
                    <a:pt x="205" y="175"/>
                  </a:lnTo>
                  <a:lnTo>
                    <a:pt x="253" y="182"/>
                  </a:lnTo>
                  <a:lnTo>
                    <a:pt x="301" y="238"/>
                  </a:lnTo>
                  <a:lnTo>
                    <a:pt x="290" y="190"/>
                  </a:lnTo>
                  <a:lnTo>
                    <a:pt x="313" y="204"/>
                  </a:lnTo>
                  <a:lnTo>
                    <a:pt x="314" y="190"/>
                  </a:lnTo>
                  <a:lnTo>
                    <a:pt x="287" y="175"/>
                  </a:lnTo>
                  <a:lnTo>
                    <a:pt x="292" y="167"/>
                  </a:lnTo>
                  <a:lnTo>
                    <a:pt x="304" y="176"/>
                  </a:lnTo>
                  <a:lnTo>
                    <a:pt x="344" y="155"/>
                  </a:lnTo>
                  <a:lnTo>
                    <a:pt x="405" y="20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4" name="Group 17"/>
            <p:cNvGrpSpPr>
              <a:grpSpLocks/>
            </p:cNvGrpSpPr>
            <p:nvPr/>
          </p:nvGrpSpPr>
          <p:grpSpPr bwMode="auto">
            <a:xfrm>
              <a:off x="4874" y="3557"/>
              <a:ext cx="44" cy="92"/>
              <a:chOff x="3218" y="3304"/>
              <a:chExt cx="64" cy="122"/>
            </a:xfrm>
          </p:grpSpPr>
          <p:sp>
            <p:nvSpPr>
              <p:cNvPr id="6274" name="Freeform 18"/>
              <p:cNvSpPr>
                <a:spLocks/>
              </p:cNvSpPr>
              <p:nvPr/>
            </p:nvSpPr>
            <p:spPr bwMode="auto">
              <a:xfrm>
                <a:off x="3218" y="3415"/>
                <a:ext cx="9" cy="11"/>
              </a:xfrm>
              <a:custGeom>
                <a:avLst/>
                <a:gdLst>
                  <a:gd name="T0" fmla="*/ 0 w 28"/>
                  <a:gd name="T1" fmla="*/ 11 h 33"/>
                  <a:gd name="T2" fmla="*/ 0 w 28"/>
                  <a:gd name="T3" fmla="*/ 1 h 33"/>
                  <a:gd name="T4" fmla="*/ 8 w 28"/>
                  <a:gd name="T5" fmla="*/ 0 h 33"/>
                  <a:gd name="T6" fmla="*/ 9 w 28"/>
                  <a:gd name="T7" fmla="*/ 7 h 33"/>
                  <a:gd name="T8" fmla="*/ 0 w 28"/>
                  <a:gd name="T9" fmla="*/ 11 h 33"/>
                  <a:gd name="T10" fmla="*/ 0 60000 65536"/>
                  <a:gd name="T11" fmla="*/ 0 60000 65536"/>
                  <a:gd name="T12" fmla="*/ 0 60000 65536"/>
                  <a:gd name="T13" fmla="*/ 0 60000 65536"/>
                  <a:gd name="T14" fmla="*/ 0 60000 65536"/>
                  <a:gd name="T15" fmla="*/ 0 w 28"/>
                  <a:gd name="T16" fmla="*/ 0 h 33"/>
                  <a:gd name="T17" fmla="*/ 28 w 28"/>
                  <a:gd name="T18" fmla="*/ 33 h 33"/>
                </a:gdLst>
                <a:ahLst/>
                <a:cxnLst>
                  <a:cxn ang="T10">
                    <a:pos x="T0" y="T1"/>
                  </a:cxn>
                  <a:cxn ang="T11">
                    <a:pos x="T2" y="T3"/>
                  </a:cxn>
                  <a:cxn ang="T12">
                    <a:pos x="T4" y="T5"/>
                  </a:cxn>
                  <a:cxn ang="T13">
                    <a:pos x="T6" y="T7"/>
                  </a:cxn>
                  <a:cxn ang="T14">
                    <a:pos x="T8" y="T9"/>
                  </a:cxn>
                </a:cxnLst>
                <a:rect l="T15" t="T16" r="T17" b="T18"/>
                <a:pathLst>
                  <a:path w="28" h="33">
                    <a:moveTo>
                      <a:pt x="0" y="33"/>
                    </a:moveTo>
                    <a:lnTo>
                      <a:pt x="0" y="2"/>
                    </a:lnTo>
                    <a:lnTo>
                      <a:pt x="25" y="0"/>
                    </a:lnTo>
                    <a:lnTo>
                      <a:pt x="28" y="22"/>
                    </a:lnTo>
                    <a:lnTo>
                      <a:pt x="0" y="3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5" name="Freeform 19"/>
              <p:cNvSpPr>
                <a:spLocks/>
              </p:cNvSpPr>
              <p:nvPr/>
            </p:nvSpPr>
            <p:spPr bwMode="auto">
              <a:xfrm>
                <a:off x="3243" y="3373"/>
                <a:ext cx="11" cy="20"/>
              </a:xfrm>
              <a:custGeom>
                <a:avLst/>
                <a:gdLst>
                  <a:gd name="T0" fmla="*/ 5 w 32"/>
                  <a:gd name="T1" fmla="*/ 20 h 59"/>
                  <a:gd name="T2" fmla="*/ 11 w 32"/>
                  <a:gd name="T3" fmla="*/ 4 h 59"/>
                  <a:gd name="T4" fmla="*/ 7 w 32"/>
                  <a:gd name="T5" fmla="*/ 0 h 59"/>
                  <a:gd name="T6" fmla="*/ 4 w 32"/>
                  <a:gd name="T7" fmla="*/ 5 h 59"/>
                  <a:gd name="T8" fmla="*/ 0 w 32"/>
                  <a:gd name="T9" fmla="*/ 13 h 59"/>
                  <a:gd name="T10" fmla="*/ 5 w 32"/>
                  <a:gd name="T11" fmla="*/ 20 h 59"/>
                  <a:gd name="T12" fmla="*/ 0 60000 65536"/>
                  <a:gd name="T13" fmla="*/ 0 60000 65536"/>
                  <a:gd name="T14" fmla="*/ 0 60000 65536"/>
                  <a:gd name="T15" fmla="*/ 0 60000 65536"/>
                  <a:gd name="T16" fmla="*/ 0 60000 65536"/>
                  <a:gd name="T17" fmla="*/ 0 60000 65536"/>
                  <a:gd name="T18" fmla="*/ 0 w 32"/>
                  <a:gd name="T19" fmla="*/ 0 h 59"/>
                  <a:gd name="T20" fmla="*/ 32 w 32"/>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32" h="59">
                    <a:moveTo>
                      <a:pt x="15" y="59"/>
                    </a:moveTo>
                    <a:lnTo>
                      <a:pt x="32" y="11"/>
                    </a:lnTo>
                    <a:lnTo>
                      <a:pt x="21" y="0"/>
                    </a:lnTo>
                    <a:lnTo>
                      <a:pt x="11" y="15"/>
                    </a:lnTo>
                    <a:lnTo>
                      <a:pt x="0" y="39"/>
                    </a:lnTo>
                    <a:lnTo>
                      <a:pt x="15" y="5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6" name="Freeform 20"/>
              <p:cNvSpPr>
                <a:spLocks/>
              </p:cNvSpPr>
              <p:nvPr/>
            </p:nvSpPr>
            <p:spPr bwMode="auto">
              <a:xfrm>
                <a:off x="3263" y="3304"/>
                <a:ext cx="19" cy="22"/>
              </a:xfrm>
              <a:custGeom>
                <a:avLst/>
                <a:gdLst>
                  <a:gd name="T0" fmla="*/ 0 w 58"/>
                  <a:gd name="T1" fmla="*/ 16 h 68"/>
                  <a:gd name="T2" fmla="*/ 9 w 58"/>
                  <a:gd name="T3" fmla="*/ 22 h 68"/>
                  <a:gd name="T4" fmla="*/ 19 w 58"/>
                  <a:gd name="T5" fmla="*/ 21 h 68"/>
                  <a:gd name="T6" fmla="*/ 18 w 58"/>
                  <a:gd name="T7" fmla="*/ 13 h 68"/>
                  <a:gd name="T8" fmla="*/ 16 w 58"/>
                  <a:gd name="T9" fmla="*/ 4 h 68"/>
                  <a:gd name="T10" fmla="*/ 6 w 58"/>
                  <a:gd name="T11" fmla="*/ 0 h 68"/>
                  <a:gd name="T12" fmla="*/ 0 w 58"/>
                  <a:gd name="T13" fmla="*/ 2 h 68"/>
                  <a:gd name="T14" fmla="*/ 0 w 58"/>
                  <a:gd name="T15" fmla="*/ 16 h 6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68"/>
                  <a:gd name="T26" fmla="*/ 58 w 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68">
                    <a:moveTo>
                      <a:pt x="0" y="51"/>
                    </a:moveTo>
                    <a:lnTo>
                      <a:pt x="26" y="68"/>
                    </a:lnTo>
                    <a:lnTo>
                      <a:pt x="58" y="65"/>
                    </a:lnTo>
                    <a:lnTo>
                      <a:pt x="56" y="39"/>
                    </a:lnTo>
                    <a:lnTo>
                      <a:pt x="50" y="12"/>
                    </a:lnTo>
                    <a:lnTo>
                      <a:pt x="19" y="0"/>
                    </a:lnTo>
                    <a:lnTo>
                      <a:pt x="1" y="5"/>
                    </a:lnTo>
                    <a:lnTo>
                      <a:pt x="0" y="5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03" name="Freeform 21"/>
            <p:cNvSpPr>
              <a:spLocks/>
            </p:cNvSpPr>
            <p:nvPr/>
          </p:nvSpPr>
          <p:spPr bwMode="auto">
            <a:xfrm>
              <a:off x="4026" y="3665"/>
              <a:ext cx="221" cy="165"/>
            </a:xfrm>
            <a:custGeom>
              <a:avLst/>
              <a:gdLst>
                <a:gd name="T0" fmla="*/ 204 w 981"/>
                <a:gd name="T1" fmla="*/ 96 h 653"/>
                <a:gd name="T2" fmla="*/ 210 w 981"/>
                <a:gd name="T3" fmla="*/ 76 h 653"/>
                <a:gd name="T4" fmla="*/ 213 w 981"/>
                <a:gd name="T5" fmla="*/ 53 h 653"/>
                <a:gd name="T6" fmla="*/ 206 w 981"/>
                <a:gd name="T7" fmla="*/ 43 h 653"/>
                <a:gd name="T8" fmla="*/ 209 w 981"/>
                <a:gd name="T9" fmla="*/ 35 h 653"/>
                <a:gd name="T10" fmla="*/ 192 w 981"/>
                <a:gd name="T11" fmla="*/ 14 h 653"/>
                <a:gd name="T12" fmla="*/ 180 w 981"/>
                <a:gd name="T13" fmla="*/ 14 h 653"/>
                <a:gd name="T14" fmla="*/ 169 w 981"/>
                <a:gd name="T15" fmla="*/ 9 h 653"/>
                <a:gd name="T16" fmla="*/ 147 w 981"/>
                <a:gd name="T17" fmla="*/ 1 h 653"/>
                <a:gd name="T18" fmla="*/ 130 w 981"/>
                <a:gd name="T19" fmla="*/ 0 h 653"/>
                <a:gd name="T20" fmla="*/ 113 w 981"/>
                <a:gd name="T21" fmla="*/ 5 h 653"/>
                <a:gd name="T22" fmla="*/ 97 w 981"/>
                <a:gd name="T23" fmla="*/ 6 h 653"/>
                <a:gd name="T24" fmla="*/ 84 w 981"/>
                <a:gd name="T25" fmla="*/ 9 h 653"/>
                <a:gd name="T26" fmla="*/ 68 w 981"/>
                <a:gd name="T27" fmla="*/ 29 h 653"/>
                <a:gd name="T28" fmla="*/ 57 w 981"/>
                <a:gd name="T29" fmla="*/ 54 h 653"/>
                <a:gd name="T30" fmla="*/ 33 w 981"/>
                <a:gd name="T31" fmla="*/ 54 h 653"/>
                <a:gd name="T32" fmla="*/ 42 w 981"/>
                <a:gd name="T33" fmla="*/ 72 h 653"/>
                <a:gd name="T34" fmla="*/ 27 w 981"/>
                <a:gd name="T35" fmla="*/ 83 h 653"/>
                <a:gd name="T36" fmla="*/ 17 w 981"/>
                <a:gd name="T37" fmla="*/ 94 h 653"/>
                <a:gd name="T38" fmla="*/ 13 w 981"/>
                <a:gd name="T39" fmla="*/ 100 h 653"/>
                <a:gd name="T40" fmla="*/ 6 w 981"/>
                <a:gd name="T41" fmla="*/ 93 h 653"/>
                <a:gd name="T42" fmla="*/ 4 w 981"/>
                <a:gd name="T43" fmla="*/ 100 h 653"/>
                <a:gd name="T44" fmla="*/ 7 w 981"/>
                <a:gd name="T45" fmla="*/ 112 h 653"/>
                <a:gd name="T46" fmla="*/ 10 w 981"/>
                <a:gd name="T47" fmla="*/ 127 h 653"/>
                <a:gd name="T48" fmla="*/ 12 w 981"/>
                <a:gd name="T49" fmla="*/ 132 h 653"/>
                <a:gd name="T50" fmla="*/ 0 w 981"/>
                <a:gd name="T51" fmla="*/ 152 h 653"/>
                <a:gd name="T52" fmla="*/ 10 w 981"/>
                <a:gd name="T53" fmla="*/ 151 h 653"/>
                <a:gd name="T54" fmla="*/ 30 w 981"/>
                <a:gd name="T55" fmla="*/ 154 h 653"/>
                <a:gd name="T56" fmla="*/ 33 w 981"/>
                <a:gd name="T57" fmla="*/ 154 h 653"/>
                <a:gd name="T58" fmla="*/ 43 w 981"/>
                <a:gd name="T59" fmla="*/ 160 h 653"/>
                <a:gd name="T60" fmla="*/ 50 w 981"/>
                <a:gd name="T61" fmla="*/ 156 h 653"/>
                <a:gd name="T62" fmla="*/ 45 w 981"/>
                <a:gd name="T63" fmla="*/ 144 h 653"/>
                <a:gd name="T64" fmla="*/ 49 w 981"/>
                <a:gd name="T65" fmla="*/ 133 h 653"/>
                <a:gd name="T66" fmla="*/ 53 w 981"/>
                <a:gd name="T67" fmla="*/ 120 h 653"/>
                <a:gd name="T68" fmla="*/ 71 w 981"/>
                <a:gd name="T69" fmla="*/ 111 h 653"/>
                <a:gd name="T70" fmla="*/ 81 w 981"/>
                <a:gd name="T71" fmla="*/ 102 h 653"/>
                <a:gd name="T72" fmla="*/ 84 w 981"/>
                <a:gd name="T73" fmla="*/ 91 h 653"/>
                <a:gd name="T74" fmla="*/ 88 w 981"/>
                <a:gd name="T75" fmla="*/ 76 h 653"/>
                <a:gd name="T76" fmla="*/ 113 w 981"/>
                <a:gd name="T77" fmla="*/ 64 h 653"/>
                <a:gd name="T78" fmla="*/ 102 w 981"/>
                <a:gd name="T79" fmla="*/ 63 h 653"/>
                <a:gd name="T80" fmla="*/ 129 w 981"/>
                <a:gd name="T81" fmla="*/ 47 h 653"/>
                <a:gd name="T82" fmla="*/ 145 w 981"/>
                <a:gd name="T83" fmla="*/ 51 h 653"/>
                <a:gd name="T84" fmla="*/ 179 w 981"/>
                <a:gd name="T85" fmla="*/ 66 h 653"/>
                <a:gd name="T86" fmla="*/ 197 w 981"/>
                <a:gd name="T87" fmla="*/ 90 h 6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81"/>
                <a:gd name="T133" fmla="*/ 0 h 653"/>
                <a:gd name="T134" fmla="*/ 981 w 981"/>
                <a:gd name="T135" fmla="*/ 653 h 6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81" h="653">
                  <a:moveTo>
                    <a:pt x="873" y="356"/>
                  </a:moveTo>
                  <a:lnTo>
                    <a:pt x="905" y="379"/>
                  </a:lnTo>
                  <a:lnTo>
                    <a:pt x="921" y="351"/>
                  </a:lnTo>
                  <a:lnTo>
                    <a:pt x="931" y="300"/>
                  </a:lnTo>
                  <a:lnTo>
                    <a:pt x="981" y="214"/>
                  </a:lnTo>
                  <a:lnTo>
                    <a:pt x="946" y="211"/>
                  </a:lnTo>
                  <a:lnTo>
                    <a:pt x="931" y="201"/>
                  </a:lnTo>
                  <a:lnTo>
                    <a:pt x="915" y="172"/>
                  </a:lnTo>
                  <a:lnTo>
                    <a:pt x="929" y="148"/>
                  </a:lnTo>
                  <a:lnTo>
                    <a:pt x="926" y="137"/>
                  </a:lnTo>
                  <a:lnTo>
                    <a:pt x="864" y="124"/>
                  </a:lnTo>
                  <a:lnTo>
                    <a:pt x="854" y="55"/>
                  </a:lnTo>
                  <a:lnTo>
                    <a:pt x="824" y="37"/>
                  </a:lnTo>
                  <a:lnTo>
                    <a:pt x="798" y="57"/>
                  </a:lnTo>
                  <a:lnTo>
                    <a:pt x="773" y="60"/>
                  </a:lnTo>
                  <a:lnTo>
                    <a:pt x="752" y="37"/>
                  </a:lnTo>
                  <a:lnTo>
                    <a:pt x="713" y="37"/>
                  </a:lnTo>
                  <a:lnTo>
                    <a:pt x="651" y="3"/>
                  </a:lnTo>
                  <a:lnTo>
                    <a:pt x="607" y="10"/>
                  </a:lnTo>
                  <a:lnTo>
                    <a:pt x="579" y="0"/>
                  </a:lnTo>
                  <a:lnTo>
                    <a:pt x="537" y="27"/>
                  </a:lnTo>
                  <a:lnTo>
                    <a:pt x="500" y="20"/>
                  </a:lnTo>
                  <a:lnTo>
                    <a:pt x="444" y="31"/>
                  </a:lnTo>
                  <a:lnTo>
                    <a:pt x="432" y="22"/>
                  </a:lnTo>
                  <a:lnTo>
                    <a:pt x="402" y="42"/>
                  </a:lnTo>
                  <a:lnTo>
                    <a:pt x="373" y="37"/>
                  </a:lnTo>
                  <a:lnTo>
                    <a:pt x="350" y="76"/>
                  </a:lnTo>
                  <a:lnTo>
                    <a:pt x="302" y="113"/>
                  </a:lnTo>
                  <a:lnTo>
                    <a:pt x="290" y="154"/>
                  </a:lnTo>
                  <a:lnTo>
                    <a:pt x="252" y="214"/>
                  </a:lnTo>
                  <a:lnTo>
                    <a:pt x="153" y="205"/>
                  </a:lnTo>
                  <a:lnTo>
                    <a:pt x="147" y="214"/>
                  </a:lnTo>
                  <a:lnTo>
                    <a:pt x="153" y="248"/>
                  </a:lnTo>
                  <a:lnTo>
                    <a:pt x="187" y="285"/>
                  </a:lnTo>
                  <a:lnTo>
                    <a:pt x="183" y="307"/>
                  </a:lnTo>
                  <a:lnTo>
                    <a:pt x="119" y="328"/>
                  </a:lnTo>
                  <a:lnTo>
                    <a:pt x="105" y="351"/>
                  </a:lnTo>
                  <a:lnTo>
                    <a:pt x="77" y="372"/>
                  </a:lnTo>
                  <a:lnTo>
                    <a:pt x="66" y="395"/>
                  </a:lnTo>
                  <a:lnTo>
                    <a:pt x="56" y="394"/>
                  </a:lnTo>
                  <a:lnTo>
                    <a:pt x="44" y="372"/>
                  </a:lnTo>
                  <a:lnTo>
                    <a:pt x="26" y="367"/>
                  </a:lnTo>
                  <a:lnTo>
                    <a:pt x="18" y="375"/>
                  </a:lnTo>
                  <a:lnTo>
                    <a:pt x="17" y="397"/>
                  </a:lnTo>
                  <a:lnTo>
                    <a:pt x="45" y="428"/>
                  </a:lnTo>
                  <a:lnTo>
                    <a:pt x="32" y="444"/>
                  </a:lnTo>
                  <a:lnTo>
                    <a:pt x="50" y="492"/>
                  </a:lnTo>
                  <a:lnTo>
                    <a:pt x="45" y="504"/>
                  </a:lnTo>
                  <a:lnTo>
                    <a:pt x="24" y="517"/>
                  </a:lnTo>
                  <a:lnTo>
                    <a:pt x="54" y="523"/>
                  </a:lnTo>
                  <a:lnTo>
                    <a:pt x="36" y="570"/>
                  </a:lnTo>
                  <a:lnTo>
                    <a:pt x="0" y="600"/>
                  </a:lnTo>
                  <a:lnTo>
                    <a:pt x="6" y="616"/>
                  </a:lnTo>
                  <a:lnTo>
                    <a:pt x="45" y="599"/>
                  </a:lnTo>
                  <a:lnTo>
                    <a:pt x="90" y="628"/>
                  </a:lnTo>
                  <a:lnTo>
                    <a:pt x="135" y="609"/>
                  </a:lnTo>
                  <a:lnTo>
                    <a:pt x="142" y="619"/>
                  </a:lnTo>
                  <a:lnTo>
                    <a:pt x="147" y="609"/>
                  </a:lnTo>
                  <a:lnTo>
                    <a:pt x="196" y="615"/>
                  </a:lnTo>
                  <a:lnTo>
                    <a:pt x="193" y="635"/>
                  </a:lnTo>
                  <a:lnTo>
                    <a:pt x="228" y="653"/>
                  </a:lnTo>
                  <a:lnTo>
                    <a:pt x="220" y="619"/>
                  </a:lnTo>
                  <a:lnTo>
                    <a:pt x="201" y="591"/>
                  </a:lnTo>
                  <a:lnTo>
                    <a:pt x="198" y="570"/>
                  </a:lnTo>
                  <a:lnTo>
                    <a:pt x="219" y="570"/>
                  </a:lnTo>
                  <a:lnTo>
                    <a:pt x="219" y="527"/>
                  </a:lnTo>
                  <a:lnTo>
                    <a:pt x="231" y="513"/>
                  </a:lnTo>
                  <a:lnTo>
                    <a:pt x="237" y="475"/>
                  </a:lnTo>
                  <a:lnTo>
                    <a:pt x="275" y="467"/>
                  </a:lnTo>
                  <a:lnTo>
                    <a:pt x="314" y="439"/>
                  </a:lnTo>
                  <a:lnTo>
                    <a:pt x="341" y="400"/>
                  </a:lnTo>
                  <a:lnTo>
                    <a:pt x="359" y="404"/>
                  </a:lnTo>
                  <a:lnTo>
                    <a:pt x="358" y="389"/>
                  </a:lnTo>
                  <a:lnTo>
                    <a:pt x="374" y="360"/>
                  </a:lnTo>
                  <a:lnTo>
                    <a:pt x="373" y="303"/>
                  </a:lnTo>
                  <a:lnTo>
                    <a:pt x="391" y="300"/>
                  </a:lnTo>
                  <a:lnTo>
                    <a:pt x="388" y="282"/>
                  </a:lnTo>
                  <a:lnTo>
                    <a:pt x="501" y="253"/>
                  </a:lnTo>
                  <a:lnTo>
                    <a:pt x="459" y="261"/>
                  </a:lnTo>
                  <a:lnTo>
                    <a:pt x="452" y="251"/>
                  </a:lnTo>
                  <a:lnTo>
                    <a:pt x="570" y="225"/>
                  </a:lnTo>
                  <a:lnTo>
                    <a:pt x="573" y="187"/>
                  </a:lnTo>
                  <a:lnTo>
                    <a:pt x="573" y="211"/>
                  </a:lnTo>
                  <a:lnTo>
                    <a:pt x="645" y="202"/>
                  </a:lnTo>
                  <a:lnTo>
                    <a:pt x="760" y="225"/>
                  </a:lnTo>
                  <a:lnTo>
                    <a:pt x="793" y="261"/>
                  </a:lnTo>
                  <a:lnTo>
                    <a:pt x="831" y="280"/>
                  </a:lnTo>
                  <a:lnTo>
                    <a:pt x="873" y="35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4" name="Freeform 22"/>
            <p:cNvSpPr>
              <a:spLocks/>
            </p:cNvSpPr>
            <p:nvPr/>
          </p:nvSpPr>
          <p:spPr bwMode="auto">
            <a:xfrm>
              <a:off x="4173" y="3618"/>
              <a:ext cx="136" cy="102"/>
            </a:xfrm>
            <a:custGeom>
              <a:avLst/>
              <a:gdLst>
                <a:gd name="T0" fmla="*/ 130 w 602"/>
                <a:gd name="T1" fmla="*/ 62 h 401"/>
                <a:gd name="T2" fmla="*/ 133 w 602"/>
                <a:gd name="T3" fmla="*/ 59 h 401"/>
                <a:gd name="T4" fmla="*/ 124 w 602"/>
                <a:gd name="T5" fmla="*/ 60 h 401"/>
                <a:gd name="T6" fmla="*/ 124 w 602"/>
                <a:gd name="T7" fmla="*/ 55 h 401"/>
                <a:gd name="T8" fmla="*/ 130 w 602"/>
                <a:gd name="T9" fmla="*/ 53 h 401"/>
                <a:gd name="T10" fmla="*/ 133 w 602"/>
                <a:gd name="T11" fmla="*/ 49 h 401"/>
                <a:gd name="T12" fmla="*/ 125 w 602"/>
                <a:gd name="T13" fmla="*/ 34 h 401"/>
                <a:gd name="T14" fmla="*/ 123 w 602"/>
                <a:gd name="T15" fmla="*/ 37 h 401"/>
                <a:gd name="T16" fmla="*/ 120 w 602"/>
                <a:gd name="T17" fmla="*/ 34 h 401"/>
                <a:gd name="T18" fmla="*/ 121 w 602"/>
                <a:gd name="T19" fmla="*/ 26 h 401"/>
                <a:gd name="T20" fmla="*/ 118 w 602"/>
                <a:gd name="T21" fmla="*/ 23 h 401"/>
                <a:gd name="T22" fmla="*/ 122 w 602"/>
                <a:gd name="T23" fmla="*/ 23 h 401"/>
                <a:gd name="T24" fmla="*/ 126 w 602"/>
                <a:gd name="T25" fmla="*/ 12 h 401"/>
                <a:gd name="T26" fmla="*/ 121 w 602"/>
                <a:gd name="T27" fmla="*/ 9 h 401"/>
                <a:gd name="T28" fmla="*/ 123 w 602"/>
                <a:gd name="T29" fmla="*/ 0 h 401"/>
                <a:gd name="T30" fmla="*/ 102 w 602"/>
                <a:gd name="T31" fmla="*/ 5 h 401"/>
                <a:gd name="T32" fmla="*/ 99 w 602"/>
                <a:gd name="T33" fmla="*/ 11 h 401"/>
                <a:gd name="T34" fmla="*/ 98 w 602"/>
                <a:gd name="T35" fmla="*/ 12 h 401"/>
                <a:gd name="T36" fmla="*/ 86 w 602"/>
                <a:gd name="T37" fmla="*/ 8 h 401"/>
                <a:gd name="T38" fmla="*/ 65 w 602"/>
                <a:gd name="T39" fmla="*/ 10 h 401"/>
                <a:gd name="T40" fmla="*/ 61 w 602"/>
                <a:gd name="T41" fmla="*/ 14 h 401"/>
                <a:gd name="T42" fmla="*/ 51 w 602"/>
                <a:gd name="T43" fmla="*/ 18 h 401"/>
                <a:gd name="T44" fmla="*/ 45 w 602"/>
                <a:gd name="T45" fmla="*/ 22 h 401"/>
                <a:gd name="T46" fmla="*/ 39 w 602"/>
                <a:gd name="T47" fmla="*/ 22 h 401"/>
                <a:gd name="T48" fmla="*/ 35 w 602"/>
                <a:gd name="T49" fmla="*/ 16 h 401"/>
                <a:gd name="T50" fmla="*/ 31 w 602"/>
                <a:gd name="T51" fmla="*/ 20 h 401"/>
                <a:gd name="T52" fmla="*/ 26 w 602"/>
                <a:gd name="T53" fmla="*/ 17 h 401"/>
                <a:gd name="T54" fmla="*/ 1 w 602"/>
                <a:gd name="T55" fmla="*/ 30 h 401"/>
                <a:gd name="T56" fmla="*/ 3 w 602"/>
                <a:gd name="T57" fmla="*/ 35 h 401"/>
                <a:gd name="T58" fmla="*/ 0 w 602"/>
                <a:gd name="T59" fmla="*/ 48 h 401"/>
                <a:gd name="T60" fmla="*/ 14 w 602"/>
                <a:gd name="T61" fmla="*/ 57 h 401"/>
                <a:gd name="T62" fmla="*/ 23 w 602"/>
                <a:gd name="T63" fmla="*/ 57 h 401"/>
                <a:gd name="T64" fmla="*/ 28 w 602"/>
                <a:gd name="T65" fmla="*/ 63 h 401"/>
                <a:gd name="T66" fmla="*/ 33 w 602"/>
                <a:gd name="T67" fmla="*/ 62 h 401"/>
                <a:gd name="T68" fmla="*/ 39 w 602"/>
                <a:gd name="T69" fmla="*/ 57 h 401"/>
                <a:gd name="T70" fmla="*/ 46 w 602"/>
                <a:gd name="T71" fmla="*/ 62 h 401"/>
                <a:gd name="T72" fmla="*/ 48 w 602"/>
                <a:gd name="T73" fmla="*/ 79 h 401"/>
                <a:gd name="T74" fmla="*/ 62 w 602"/>
                <a:gd name="T75" fmla="*/ 82 h 401"/>
                <a:gd name="T76" fmla="*/ 63 w 602"/>
                <a:gd name="T77" fmla="*/ 85 h 401"/>
                <a:gd name="T78" fmla="*/ 60 w 602"/>
                <a:gd name="T79" fmla="*/ 91 h 401"/>
                <a:gd name="T80" fmla="*/ 63 w 602"/>
                <a:gd name="T81" fmla="*/ 99 h 401"/>
                <a:gd name="T82" fmla="*/ 67 w 602"/>
                <a:gd name="T83" fmla="*/ 101 h 401"/>
                <a:gd name="T84" fmla="*/ 75 w 602"/>
                <a:gd name="T85" fmla="*/ 102 h 401"/>
                <a:gd name="T86" fmla="*/ 78 w 602"/>
                <a:gd name="T87" fmla="*/ 102 h 401"/>
                <a:gd name="T88" fmla="*/ 78 w 602"/>
                <a:gd name="T89" fmla="*/ 98 h 401"/>
                <a:gd name="T90" fmla="*/ 86 w 602"/>
                <a:gd name="T91" fmla="*/ 97 h 401"/>
                <a:gd name="T92" fmla="*/ 90 w 602"/>
                <a:gd name="T93" fmla="*/ 88 h 401"/>
                <a:gd name="T94" fmla="*/ 104 w 602"/>
                <a:gd name="T95" fmla="*/ 84 h 401"/>
                <a:gd name="T96" fmla="*/ 113 w 602"/>
                <a:gd name="T97" fmla="*/ 74 h 401"/>
                <a:gd name="T98" fmla="*/ 136 w 602"/>
                <a:gd name="T99" fmla="*/ 64 h 401"/>
                <a:gd name="T100" fmla="*/ 130 w 602"/>
                <a:gd name="T101" fmla="*/ 62 h 40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2"/>
                <a:gd name="T154" fmla="*/ 0 h 401"/>
                <a:gd name="T155" fmla="*/ 602 w 602"/>
                <a:gd name="T156" fmla="*/ 401 h 40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2" h="401">
                  <a:moveTo>
                    <a:pt x="576" y="244"/>
                  </a:moveTo>
                  <a:lnTo>
                    <a:pt x="587" y="233"/>
                  </a:lnTo>
                  <a:lnTo>
                    <a:pt x="551" y="234"/>
                  </a:lnTo>
                  <a:lnTo>
                    <a:pt x="549" y="218"/>
                  </a:lnTo>
                  <a:lnTo>
                    <a:pt x="576" y="209"/>
                  </a:lnTo>
                  <a:lnTo>
                    <a:pt x="587" y="193"/>
                  </a:lnTo>
                  <a:lnTo>
                    <a:pt x="554" y="135"/>
                  </a:lnTo>
                  <a:lnTo>
                    <a:pt x="544" y="146"/>
                  </a:lnTo>
                  <a:lnTo>
                    <a:pt x="530" y="135"/>
                  </a:lnTo>
                  <a:lnTo>
                    <a:pt x="536" y="104"/>
                  </a:lnTo>
                  <a:lnTo>
                    <a:pt x="524" y="90"/>
                  </a:lnTo>
                  <a:lnTo>
                    <a:pt x="538" y="90"/>
                  </a:lnTo>
                  <a:lnTo>
                    <a:pt x="558" y="47"/>
                  </a:lnTo>
                  <a:lnTo>
                    <a:pt x="536" y="36"/>
                  </a:lnTo>
                  <a:lnTo>
                    <a:pt x="544" y="0"/>
                  </a:lnTo>
                  <a:lnTo>
                    <a:pt x="451" y="19"/>
                  </a:lnTo>
                  <a:lnTo>
                    <a:pt x="439" y="43"/>
                  </a:lnTo>
                  <a:lnTo>
                    <a:pt x="433" y="46"/>
                  </a:lnTo>
                  <a:lnTo>
                    <a:pt x="382" y="30"/>
                  </a:lnTo>
                  <a:lnTo>
                    <a:pt x="289" y="38"/>
                  </a:lnTo>
                  <a:lnTo>
                    <a:pt x="270" y="57"/>
                  </a:lnTo>
                  <a:lnTo>
                    <a:pt x="224" y="70"/>
                  </a:lnTo>
                  <a:lnTo>
                    <a:pt x="197" y="88"/>
                  </a:lnTo>
                  <a:lnTo>
                    <a:pt x="173" y="88"/>
                  </a:lnTo>
                  <a:lnTo>
                    <a:pt x="153" y="63"/>
                  </a:lnTo>
                  <a:lnTo>
                    <a:pt x="136" y="77"/>
                  </a:lnTo>
                  <a:lnTo>
                    <a:pt x="116" y="68"/>
                  </a:lnTo>
                  <a:lnTo>
                    <a:pt x="6" y="119"/>
                  </a:lnTo>
                  <a:lnTo>
                    <a:pt x="13" y="139"/>
                  </a:lnTo>
                  <a:lnTo>
                    <a:pt x="0" y="190"/>
                  </a:lnTo>
                  <a:lnTo>
                    <a:pt x="62" y="224"/>
                  </a:lnTo>
                  <a:lnTo>
                    <a:pt x="101" y="224"/>
                  </a:lnTo>
                  <a:lnTo>
                    <a:pt x="122" y="247"/>
                  </a:lnTo>
                  <a:lnTo>
                    <a:pt x="147" y="244"/>
                  </a:lnTo>
                  <a:lnTo>
                    <a:pt x="173" y="224"/>
                  </a:lnTo>
                  <a:lnTo>
                    <a:pt x="203" y="242"/>
                  </a:lnTo>
                  <a:lnTo>
                    <a:pt x="213" y="311"/>
                  </a:lnTo>
                  <a:lnTo>
                    <a:pt x="275" y="324"/>
                  </a:lnTo>
                  <a:lnTo>
                    <a:pt x="278" y="335"/>
                  </a:lnTo>
                  <a:lnTo>
                    <a:pt x="264" y="359"/>
                  </a:lnTo>
                  <a:lnTo>
                    <a:pt x="280" y="388"/>
                  </a:lnTo>
                  <a:lnTo>
                    <a:pt x="295" y="398"/>
                  </a:lnTo>
                  <a:lnTo>
                    <a:pt x="330" y="401"/>
                  </a:lnTo>
                  <a:lnTo>
                    <a:pt x="345" y="401"/>
                  </a:lnTo>
                  <a:lnTo>
                    <a:pt x="345" y="385"/>
                  </a:lnTo>
                  <a:lnTo>
                    <a:pt x="382" y="382"/>
                  </a:lnTo>
                  <a:lnTo>
                    <a:pt x="399" y="346"/>
                  </a:lnTo>
                  <a:lnTo>
                    <a:pt x="461" y="330"/>
                  </a:lnTo>
                  <a:lnTo>
                    <a:pt x="499" y="290"/>
                  </a:lnTo>
                  <a:lnTo>
                    <a:pt x="602" y="251"/>
                  </a:lnTo>
                  <a:lnTo>
                    <a:pt x="576" y="244"/>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5" name="Freeform 23"/>
            <p:cNvSpPr>
              <a:spLocks/>
            </p:cNvSpPr>
            <p:nvPr/>
          </p:nvSpPr>
          <p:spPr bwMode="auto">
            <a:xfrm>
              <a:off x="3955" y="3621"/>
              <a:ext cx="220" cy="178"/>
            </a:xfrm>
            <a:custGeom>
              <a:avLst/>
              <a:gdLst>
                <a:gd name="T0" fmla="*/ 96 w 970"/>
                <a:gd name="T1" fmla="*/ 128 h 705"/>
                <a:gd name="T2" fmla="*/ 112 w 970"/>
                <a:gd name="T3" fmla="*/ 117 h 705"/>
                <a:gd name="T4" fmla="*/ 103 w 970"/>
                <a:gd name="T5" fmla="*/ 99 h 705"/>
                <a:gd name="T6" fmla="*/ 127 w 970"/>
                <a:gd name="T7" fmla="*/ 99 h 705"/>
                <a:gd name="T8" fmla="*/ 138 w 970"/>
                <a:gd name="T9" fmla="*/ 73 h 705"/>
                <a:gd name="T10" fmla="*/ 154 w 970"/>
                <a:gd name="T11" fmla="*/ 54 h 705"/>
                <a:gd name="T12" fmla="*/ 167 w 970"/>
                <a:gd name="T13" fmla="*/ 50 h 705"/>
                <a:gd name="T14" fmla="*/ 183 w 970"/>
                <a:gd name="T15" fmla="*/ 50 h 705"/>
                <a:gd name="T16" fmla="*/ 201 w 970"/>
                <a:gd name="T17" fmla="*/ 45 h 705"/>
                <a:gd name="T18" fmla="*/ 217 w 970"/>
                <a:gd name="T19" fmla="*/ 46 h 705"/>
                <a:gd name="T20" fmla="*/ 218 w 970"/>
                <a:gd name="T21" fmla="*/ 28 h 705"/>
                <a:gd name="T22" fmla="*/ 199 w 970"/>
                <a:gd name="T23" fmla="*/ 29 h 705"/>
                <a:gd name="T24" fmla="*/ 154 w 970"/>
                <a:gd name="T25" fmla="*/ 32 h 705"/>
                <a:gd name="T26" fmla="*/ 141 w 970"/>
                <a:gd name="T27" fmla="*/ 28 h 705"/>
                <a:gd name="T28" fmla="*/ 130 w 970"/>
                <a:gd name="T29" fmla="*/ 1 h 705"/>
                <a:gd name="T30" fmla="*/ 119 w 970"/>
                <a:gd name="T31" fmla="*/ 3 h 705"/>
                <a:gd name="T32" fmla="*/ 122 w 970"/>
                <a:gd name="T33" fmla="*/ 9 h 705"/>
                <a:gd name="T34" fmla="*/ 98 w 970"/>
                <a:gd name="T35" fmla="*/ 31 h 705"/>
                <a:gd name="T36" fmla="*/ 91 w 970"/>
                <a:gd name="T37" fmla="*/ 39 h 705"/>
                <a:gd name="T38" fmla="*/ 91 w 970"/>
                <a:gd name="T39" fmla="*/ 49 h 705"/>
                <a:gd name="T40" fmla="*/ 73 w 970"/>
                <a:gd name="T41" fmla="*/ 67 h 705"/>
                <a:gd name="T42" fmla="*/ 49 w 970"/>
                <a:gd name="T43" fmla="*/ 85 h 705"/>
                <a:gd name="T44" fmla="*/ 31 w 970"/>
                <a:gd name="T45" fmla="*/ 94 h 705"/>
                <a:gd name="T46" fmla="*/ 17 w 970"/>
                <a:gd name="T47" fmla="*/ 97 h 705"/>
                <a:gd name="T48" fmla="*/ 14 w 970"/>
                <a:gd name="T49" fmla="*/ 98 h 705"/>
                <a:gd name="T50" fmla="*/ 0 w 970"/>
                <a:gd name="T51" fmla="*/ 107 h 705"/>
                <a:gd name="T52" fmla="*/ 15 w 970"/>
                <a:gd name="T53" fmla="*/ 104 h 705"/>
                <a:gd name="T54" fmla="*/ 45 w 970"/>
                <a:gd name="T55" fmla="*/ 91 h 705"/>
                <a:gd name="T56" fmla="*/ 52 w 970"/>
                <a:gd name="T57" fmla="*/ 97 h 705"/>
                <a:gd name="T58" fmla="*/ 49 w 970"/>
                <a:gd name="T59" fmla="*/ 102 h 705"/>
                <a:gd name="T60" fmla="*/ 51 w 970"/>
                <a:gd name="T61" fmla="*/ 106 h 705"/>
                <a:gd name="T62" fmla="*/ 45 w 970"/>
                <a:gd name="T63" fmla="*/ 114 h 705"/>
                <a:gd name="T64" fmla="*/ 53 w 970"/>
                <a:gd name="T65" fmla="*/ 116 h 705"/>
                <a:gd name="T66" fmla="*/ 57 w 970"/>
                <a:gd name="T67" fmla="*/ 123 h 705"/>
                <a:gd name="T68" fmla="*/ 63 w 970"/>
                <a:gd name="T69" fmla="*/ 126 h 705"/>
                <a:gd name="T70" fmla="*/ 56 w 970"/>
                <a:gd name="T71" fmla="*/ 136 h 705"/>
                <a:gd name="T72" fmla="*/ 46 w 970"/>
                <a:gd name="T73" fmla="*/ 135 h 705"/>
                <a:gd name="T74" fmla="*/ 52 w 970"/>
                <a:gd name="T75" fmla="*/ 137 h 705"/>
                <a:gd name="T76" fmla="*/ 51 w 970"/>
                <a:gd name="T77" fmla="*/ 144 h 705"/>
                <a:gd name="T78" fmla="*/ 52 w 970"/>
                <a:gd name="T79" fmla="*/ 145 h 705"/>
                <a:gd name="T80" fmla="*/ 45 w 970"/>
                <a:gd name="T81" fmla="*/ 153 h 705"/>
                <a:gd name="T82" fmla="*/ 45 w 970"/>
                <a:gd name="T83" fmla="*/ 159 h 705"/>
                <a:gd name="T84" fmla="*/ 53 w 970"/>
                <a:gd name="T85" fmla="*/ 157 h 705"/>
                <a:gd name="T86" fmla="*/ 61 w 970"/>
                <a:gd name="T87" fmla="*/ 169 h 705"/>
                <a:gd name="T88" fmla="*/ 55 w 970"/>
                <a:gd name="T89" fmla="*/ 166 h 705"/>
                <a:gd name="T90" fmla="*/ 55 w 970"/>
                <a:gd name="T91" fmla="*/ 171 h 705"/>
                <a:gd name="T92" fmla="*/ 55 w 970"/>
                <a:gd name="T93" fmla="*/ 178 h 705"/>
                <a:gd name="T94" fmla="*/ 59 w 970"/>
                <a:gd name="T95" fmla="*/ 172 h 705"/>
                <a:gd name="T96" fmla="*/ 71 w 970"/>
                <a:gd name="T97" fmla="*/ 171 h 705"/>
                <a:gd name="T98" fmla="*/ 68 w 970"/>
                <a:gd name="T99" fmla="*/ 176 h 705"/>
                <a:gd name="T100" fmla="*/ 80 w 970"/>
                <a:gd name="T101" fmla="*/ 172 h 705"/>
                <a:gd name="T102" fmla="*/ 77 w 970"/>
                <a:gd name="T103" fmla="*/ 157 h 705"/>
                <a:gd name="T104" fmla="*/ 73 w 970"/>
                <a:gd name="T105" fmla="*/ 145 h 705"/>
                <a:gd name="T106" fmla="*/ 75 w 970"/>
                <a:gd name="T107" fmla="*/ 138 h 705"/>
                <a:gd name="T108" fmla="*/ 82 w 970"/>
                <a:gd name="T109" fmla="*/ 144 h 705"/>
                <a:gd name="T110" fmla="*/ 87 w 970"/>
                <a:gd name="T111" fmla="*/ 139 h 7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0"/>
                <a:gd name="T169" fmla="*/ 0 h 705"/>
                <a:gd name="T170" fmla="*/ 970 w 970"/>
                <a:gd name="T171" fmla="*/ 705 h 7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0" h="705">
                  <a:moveTo>
                    <a:pt x="411" y="529"/>
                  </a:moveTo>
                  <a:lnTo>
                    <a:pt x="425" y="506"/>
                  </a:lnTo>
                  <a:lnTo>
                    <a:pt x="489" y="485"/>
                  </a:lnTo>
                  <a:lnTo>
                    <a:pt x="493" y="463"/>
                  </a:lnTo>
                  <a:lnTo>
                    <a:pt x="459" y="426"/>
                  </a:lnTo>
                  <a:lnTo>
                    <a:pt x="453" y="392"/>
                  </a:lnTo>
                  <a:lnTo>
                    <a:pt x="459" y="383"/>
                  </a:lnTo>
                  <a:lnTo>
                    <a:pt x="558" y="392"/>
                  </a:lnTo>
                  <a:lnTo>
                    <a:pt x="596" y="332"/>
                  </a:lnTo>
                  <a:lnTo>
                    <a:pt x="608" y="291"/>
                  </a:lnTo>
                  <a:lnTo>
                    <a:pt x="656" y="254"/>
                  </a:lnTo>
                  <a:lnTo>
                    <a:pt x="679" y="215"/>
                  </a:lnTo>
                  <a:lnTo>
                    <a:pt x="708" y="220"/>
                  </a:lnTo>
                  <a:lnTo>
                    <a:pt x="738" y="200"/>
                  </a:lnTo>
                  <a:lnTo>
                    <a:pt x="750" y="209"/>
                  </a:lnTo>
                  <a:lnTo>
                    <a:pt x="806" y="198"/>
                  </a:lnTo>
                  <a:lnTo>
                    <a:pt x="843" y="205"/>
                  </a:lnTo>
                  <a:lnTo>
                    <a:pt x="885" y="178"/>
                  </a:lnTo>
                  <a:lnTo>
                    <a:pt x="913" y="188"/>
                  </a:lnTo>
                  <a:lnTo>
                    <a:pt x="957" y="181"/>
                  </a:lnTo>
                  <a:lnTo>
                    <a:pt x="970" y="130"/>
                  </a:lnTo>
                  <a:lnTo>
                    <a:pt x="963" y="110"/>
                  </a:lnTo>
                  <a:lnTo>
                    <a:pt x="921" y="81"/>
                  </a:lnTo>
                  <a:lnTo>
                    <a:pt x="879" y="115"/>
                  </a:lnTo>
                  <a:lnTo>
                    <a:pt x="774" y="101"/>
                  </a:lnTo>
                  <a:lnTo>
                    <a:pt x="677" y="126"/>
                  </a:lnTo>
                  <a:lnTo>
                    <a:pt x="644" y="126"/>
                  </a:lnTo>
                  <a:lnTo>
                    <a:pt x="623" y="110"/>
                  </a:lnTo>
                  <a:lnTo>
                    <a:pt x="608" y="63"/>
                  </a:lnTo>
                  <a:lnTo>
                    <a:pt x="571" y="4"/>
                  </a:lnTo>
                  <a:lnTo>
                    <a:pt x="558" y="0"/>
                  </a:lnTo>
                  <a:lnTo>
                    <a:pt x="526" y="11"/>
                  </a:lnTo>
                  <a:lnTo>
                    <a:pt x="538" y="21"/>
                  </a:lnTo>
                  <a:lnTo>
                    <a:pt x="537" y="37"/>
                  </a:lnTo>
                  <a:lnTo>
                    <a:pt x="459" y="72"/>
                  </a:lnTo>
                  <a:lnTo>
                    <a:pt x="433" y="121"/>
                  </a:lnTo>
                  <a:lnTo>
                    <a:pt x="402" y="130"/>
                  </a:lnTo>
                  <a:lnTo>
                    <a:pt x="402" y="154"/>
                  </a:lnTo>
                  <a:lnTo>
                    <a:pt x="396" y="171"/>
                  </a:lnTo>
                  <a:lnTo>
                    <a:pt x="402" y="195"/>
                  </a:lnTo>
                  <a:lnTo>
                    <a:pt x="389" y="234"/>
                  </a:lnTo>
                  <a:lnTo>
                    <a:pt x="324" y="264"/>
                  </a:lnTo>
                  <a:lnTo>
                    <a:pt x="284" y="280"/>
                  </a:lnTo>
                  <a:lnTo>
                    <a:pt x="214" y="337"/>
                  </a:lnTo>
                  <a:lnTo>
                    <a:pt x="142" y="356"/>
                  </a:lnTo>
                  <a:lnTo>
                    <a:pt x="135" y="371"/>
                  </a:lnTo>
                  <a:lnTo>
                    <a:pt x="82" y="376"/>
                  </a:lnTo>
                  <a:lnTo>
                    <a:pt x="76" y="383"/>
                  </a:lnTo>
                  <a:lnTo>
                    <a:pt x="79" y="389"/>
                  </a:lnTo>
                  <a:lnTo>
                    <a:pt x="60" y="387"/>
                  </a:lnTo>
                  <a:lnTo>
                    <a:pt x="5" y="412"/>
                  </a:lnTo>
                  <a:lnTo>
                    <a:pt x="0" y="423"/>
                  </a:lnTo>
                  <a:lnTo>
                    <a:pt x="40" y="407"/>
                  </a:lnTo>
                  <a:lnTo>
                    <a:pt x="64" y="412"/>
                  </a:lnTo>
                  <a:lnTo>
                    <a:pt x="154" y="369"/>
                  </a:lnTo>
                  <a:lnTo>
                    <a:pt x="199" y="360"/>
                  </a:lnTo>
                  <a:lnTo>
                    <a:pt x="226" y="375"/>
                  </a:lnTo>
                  <a:lnTo>
                    <a:pt x="230" y="383"/>
                  </a:lnTo>
                  <a:lnTo>
                    <a:pt x="206" y="392"/>
                  </a:lnTo>
                  <a:lnTo>
                    <a:pt x="214" y="403"/>
                  </a:lnTo>
                  <a:lnTo>
                    <a:pt x="205" y="426"/>
                  </a:lnTo>
                  <a:lnTo>
                    <a:pt x="226" y="421"/>
                  </a:lnTo>
                  <a:lnTo>
                    <a:pt x="220" y="437"/>
                  </a:lnTo>
                  <a:lnTo>
                    <a:pt x="197" y="451"/>
                  </a:lnTo>
                  <a:lnTo>
                    <a:pt x="220" y="461"/>
                  </a:lnTo>
                  <a:lnTo>
                    <a:pt x="232" y="458"/>
                  </a:lnTo>
                  <a:lnTo>
                    <a:pt x="277" y="467"/>
                  </a:lnTo>
                  <a:lnTo>
                    <a:pt x="251" y="487"/>
                  </a:lnTo>
                  <a:lnTo>
                    <a:pt x="277" y="491"/>
                  </a:lnTo>
                  <a:lnTo>
                    <a:pt x="277" y="501"/>
                  </a:lnTo>
                  <a:lnTo>
                    <a:pt x="287" y="514"/>
                  </a:lnTo>
                  <a:lnTo>
                    <a:pt x="247" y="538"/>
                  </a:lnTo>
                  <a:lnTo>
                    <a:pt x="202" y="519"/>
                  </a:lnTo>
                  <a:lnTo>
                    <a:pt x="205" y="534"/>
                  </a:lnTo>
                  <a:lnTo>
                    <a:pt x="206" y="528"/>
                  </a:lnTo>
                  <a:lnTo>
                    <a:pt x="230" y="543"/>
                  </a:lnTo>
                  <a:lnTo>
                    <a:pt x="214" y="557"/>
                  </a:lnTo>
                  <a:lnTo>
                    <a:pt x="226" y="569"/>
                  </a:lnTo>
                  <a:lnTo>
                    <a:pt x="262" y="573"/>
                  </a:lnTo>
                  <a:lnTo>
                    <a:pt x="230" y="575"/>
                  </a:lnTo>
                  <a:lnTo>
                    <a:pt x="238" y="612"/>
                  </a:lnTo>
                  <a:lnTo>
                    <a:pt x="197" y="606"/>
                  </a:lnTo>
                  <a:lnTo>
                    <a:pt x="181" y="630"/>
                  </a:lnTo>
                  <a:lnTo>
                    <a:pt x="197" y="630"/>
                  </a:lnTo>
                  <a:lnTo>
                    <a:pt x="205" y="621"/>
                  </a:lnTo>
                  <a:lnTo>
                    <a:pt x="232" y="622"/>
                  </a:lnTo>
                  <a:lnTo>
                    <a:pt x="251" y="648"/>
                  </a:lnTo>
                  <a:lnTo>
                    <a:pt x="271" y="670"/>
                  </a:lnTo>
                  <a:lnTo>
                    <a:pt x="253" y="670"/>
                  </a:lnTo>
                  <a:lnTo>
                    <a:pt x="241" y="658"/>
                  </a:lnTo>
                  <a:lnTo>
                    <a:pt x="232" y="661"/>
                  </a:lnTo>
                  <a:lnTo>
                    <a:pt x="241" y="676"/>
                  </a:lnTo>
                  <a:lnTo>
                    <a:pt x="230" y="680"/>
                  </a:lnTo>
                  <a:lnTo>
                    <a:pt x="241" y="705"/>
                  </a:lnTo>
                  <a:lnTo>
                    <a:pt x="257" y="701"/>
                  </a:lnTo>
                  <a:lnTo>
                    <a:pt x="259" y="682"/>
                  </a:lnTo>
                  <a:lnTo>
                    <a:pt x="302" y="676"/>
                  </a:lnTo>
                  <a:lnTo>
                    <a:pt x="312" y="676"/>
                  </a:lnTo>
                  <a:lnTo>
                    <a:pt x="295" y="687"/>
                  </a:lnTo>
                  <a:lnTo>
                    <a:pt x="302" y="696"/>
                  </a:lnTo>
                  <a:lnTo>
                    <a:pt x="330" y="695"/>
                  </a:lnTo>
                  <a:lnTo>
                    <a:pt x="351" y="682"/>
                  </a:lnTo>
                  <a:lnTo>
                    <a:pt x="356" y="670"/>
                  </a:lnTo>
                  <a:lnTo>
                    <a:pt x="338" y="622"/>
                  </a:lnTo>
                  <a:lnTo>
                    <a:pt x="351" y="606"/>
                  </a:lnTo>
                  <a:lnTo>
                    <a:pt x="323" y="575"/>
                  </a:lnTo>
                  <a:lnTo>
                    <a:pt x="324" y="553"/>
                  </a:lnTo>
                  <a:lnTo>
                    <a:pt x="332" y="545"/>
                  </a:lnTo>
                  <a:lnTo>
                    <a:pt x="350" y="550"/>
                  </a:lnTo>
                  <a:lnTo>
                    <a:pt x="362" y="572"/>
                  </a:lnTo>
                  <a:lnTo>
                    <a:pt x="372" y="573"/>
                  </a:lnTo>
                  <a:lnTo>
                    <a:pt x="383" y="550"/>
                  </a:lnTo>
                  <a:lnTo>
                    <a:pt x="411" y="52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5" name="Group 24"/>
            <p:cNvGrpSpPr>
              <a:grpSpLocks/>
            </p:cNvGrpSpPr>
            <p:nvPr/>
          </p:nvGrpSpPr>
          <p:grpSpPr bwMode="auto">
            <a:xfrm>
              <a:off x="4082" y="3598"/>
              <a:ext cx="25" cy="27"/>
              <a:chOff x="2057" y="3359"/>
              <a:chExt cx="36" cy="36"/>
            </a:xfrm>
          </p:grpSpPr>
          <p:sp>
            <p:nvSpPr>
              <p:cNvPr id="6271" name="Freeform 25"/>
              <p:cNvSpPr>
                <a:spLocks/>
              </p:cNvSpPr>
              <p:nvPr/>
            </p:nvSpPr>
            <p:spPr bwMode="auto">
              <a:xfrm>
                <a:off x="2057" y="3359"/>
                <a:ext cx="22" cy="20"/>
              </a:xfrm>
              <a:custGeom>
                <a:avLst/>
                <a:gdLst>
                  <a:gd name="T0" fmla="*/ 7 w 66"/>
                  <a:gd name="T1" fmla="*/ 0 h 60"/>
                  <a:gd name="T2" fmla="*/ 17 w 66"/>
                  <a:gd name="T3" fmla="*/ 0 h 60"/>
                  <a:gd name="T4" fmla="*/ 22 w 66"/>
                  <a:gd name="T5" fmla="*/ 14 h 60"/>
                  <a:gd name="T6" fmla="*/ 17 w 66"/>
                  <a:gd name="T7" fmla="*/ 18 h 60"/>
                  <a:gd name="T8" fmla="*/ 4 w 66"/>
                  <a:gd name="T9" fmla="*/ 20 h 60"/>
                  <a:gd name="T10" fmla="*/ 0 w 66"/>
                  <a:gd name="T11" fmla="*/ 16 h 60"/>
                  <a:gd name="T12" fmla="*/ 8 w 66"/>
                  <a:gd name="T13" fmla="*/ 11 h 60"/>
                  <a:gd name="T14" fmla="*/ 5 w 66"/>
                  <a:gd name="T15" fmla="*/ 6 h 60"/>
                  <a:gd name="T16" fmla="*/ 7 w 66"/>
                  <a:gd name="T17" fmla="*/ 0 h 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60"/>
                  <a:gd name="T29" fmla="*/ 66 w 66"/>
                  <a:gd name="T30" fmla="*/ 60 h 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60">
                    <a:moveTo>
                      <a:pt x="22" y="0"/>
                    </a:moveTo>
                    <a:lnTo>
                      <a:pt x="52" y="0"/>
                    </a:lnTo>
                    <a:lnTo>
                      <a:pt x="66" y="43"/>
                    </a:lnTo>
                    <a:lnTo>
                      <a:pt x="52" y="54"/>
                    </a:lnTo>
                    <a:lnTo>
                      <a:pt x="12" y="60"/>
                    </a:lnTo>
                    <a:lnTo>
                      <a:pt x="0" y="48"/>
                    </a:lnTo>
                    <a:lnTo>
                      <a:pt x="24" y="34"/>
                    </a:lnTo>
                    <a:lnTo>
                      <a:pt x="15" y="19"/>
                    </a:lnTo>
                    <a:lnTo>
                      <a:pt x="22" y="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2" name="Freeform 26"/>
              <p:cNvSpPr>
                <a:spLocks/>
              </p:cNvSpPr>
              <p:nvPr/>
            </p:nvSpPr>
            <p:spPr bwMode="auto">
              <a:xfrm>
                <a:off x="2069" y="3379"/>
                <a:ext cx="20" cy="16"/>
              </a:xfrm>
              <a:custGeom>
                <a:avLst/>
                <a:gdLst>
                  <a:gd name="T0" fmla="*/ 9 w 58"/>
                  <a:gd name="T1" fmla="*/ 0 h 50"/>
                  <a:gd name="T2" fmla="*/ 20 w 58"/>
                  <a:gd name="T3" fmla="*/ 5 h 50"/>
                  <a:gd name="T4" fmla="*/ 2 w 58"/>
                  <a:gd name="T5" fmla="*/ 16 h 50"/>
                  <a:gd name="T6" fmla="*/ 0 w 58"/>
                  <a:gd name="T7" fmla="*/ 9 h 50"/>
                  <a:gd name="T8" fmla="*/ 2 w 58"/>
                  <a:gd name="T9" fmla="*/ 7 h 50"/>
                  <a:gd name="T10" fmla="*/ 3 w 58"/>
                  <a:gd name="T11" fmla="*/ 8 h 50"/>
                  <a:gd name="T12" fmla="*/ 3 w 58"/>
                  <a:gd name="T13" fmla="*/ 3 h 50"/>
                  <a:gd name="T14" fmla="*/ 9 w 58"/>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50"/>
                  <a:gd name="T26" fmla="*/ 58 w 58"/>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50">
                    <a:moveTo>
                      <a:pt x="25" y="0"/>
                    </a:moveTo>
                    <a:lnTo>
                      <a:pt x="58" y="17"/>
                    </a:lnTo>
                    <a:lnTo>
                      <a:pt x="6" y="50"/>
                    </a:lnTo>
                    <a:lnTo>
                      <a:pt x="0" y="28"/>
                    </a:lnTo>
                    <a:lnTo>
                      <a:pt x="6" y="21"/>
                    </a:lnTo>
                    <a:lnTo>
                      <a:pt x="10" y="24"/>
                    </a:lnTo>
                    <a:lnTo>
                      <a:pt x="9" y="9"/>
                    </a:lnTo>
                    <a:lnTo>
                      <a:pt x="25" y="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3" name="Freeform 27"/>
              <p:cNvSpPr>
                <a:spLocks/>
              </p:cNvSpPr>
              <p:nvPr/>
            </p:nvSpPr>
            <p:spPr bwMode="auto">
              <a:xfrm>
                <a:off x="2082" y="3371"/>
                <a:ext cx="11" cy="9"/>
              </a:xfrm>
              <a:custGeom>
                <a:avLst/>
                <a:gdLst>
                  <a:gd name="T0" fmla="*/ 3 w 35"/>
                  <a:gd name="T1" fmla="*/ 8 h 28"/>
                  <a:gd name="T2" fmla="*/ 9 w 35"/>
                  <a:gd name="T3" fmla="*/ 9 h 28"/>
                  <a:gd name="T4" fmla="*/ 9 w 35"/>
                  <a:gd name="T5" fmla="*/ 7 h 28"/>
                  <a:gd name="T6" fmla="*/ 11 w 35"/>
                  <a:gd name="T7" fmla="*/ 6 h 28"/>
                  <a:gd name="T8" fmla="*/ 4 w 35"/>
                  <a:gd name="T9" fmla="*/ 0 h 28"/>
                  <a:gd name="T10" fmla="*/ 0 w 35"/>
                  <a:gd name="T11" fmla="*/ 2 h 28"/>
                  <a:gd name="T12" fmla="*/ 3 w 35"/>
                  <a:gd name="T13" fmla="*/ 8 h 28"/>
                  <a:gd name="T14" fmla="*/ 0 60000 65536"/>
                  <a:gd name="T15" fmla="*/ 0 60000 65536"/>
                  <a:gd name="T16" fmla="*/ 0 60000 65536"/>
                  <a:gd name="T17" fmla="*/ 0 60000 65536"/>
                  <a:gd name="T18" fmla="*/ 0 60000 65536"/>
                  <a:gd name="T19" fmla="*/ 0 60000 65536"/>
                  <a:gd name="T20" fmla="*/ 0 60000 65536"/>
                  <a:gd name="T21" fmla="*/ 0 w 35"/>
                  <a:gd name="T22" fmla="*/ 0 h 28"/>
                  <a:gd name="T23" fmla="*/ 35 w 35"/>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8">
                    <a:moveTo>
                      <a:pt x="9" y="24"/>
                    </a:moveTo>
                    <a:lnTo>
                      <a:pt x="30" y="28"/>
                    </a:lnTo>
                    <a:lnTo>
                      <a:pt x="29" y="22"/>
                    </a:lnTo>
                    <a:lnTo>
                      <a:pt x="35" y="20"/>
                    </a:lnTo>
                    <a:lnTo>
                      <a:pt x="14" y="0"/>
                    </a:lnTo>
                    <a:lnTo>
                      <a:pt x="0" y="5"/>
                    </a:lnTo>
                    <a:lnTo>
                      <a:pt x="9" y="24"/>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07" name="Freeform 28"/>
            <p:cNvSpPr>
              <a:spLocks/>
            </p:cNvSpPr>
            <p:nvPr/>
          </p:nvSpPr>
          <p:spPr bwMode="auto">
            <a:xfrm>
              <a:off x="4161" y="3592"/>
              <a:ext cx="115" cy="55"/>
            </a:xfrm>
            <a:custGeom>
              <a:avLst/>
              <a:gdLst>
                <a:gd name="T0" fmla="*/ 47 w 501"/>
                <a:gd name="T1" fmla="*/ 41 h 226"/>
                <a:gd name="T2" fmla="*/ 51 w 501"/>
                <a:gd name="T3" fmla="*/ 47 h 226"/>
                <a:gd name="T4" fmla="*/ 57 w 501"/>
                <a:gd name="T5" fmla="*/ 47 h 226"/>
                <a:gd name="T6" fmla="*/ 63 w 501"/>
                <a:gd name="T7" fmla="*/ 43 h 226"/>
                <a:gd name="T8" fmla="*/ 73 w 501"/>
                <a:gd name="T9" fmla="*/ 40 h 226"/>
                <a:gd name="T10" fmla="*/ 78 w 501"/>
                <a:gd name="T11" fmla="*/ 35 h 226"/>
                <a:gd name="T12" fmla="*/ 99 w 501"/>
                <a:gd name="T13" fmla="*/ 33 h 226"/>
                <a:gd name="T14" fmla="*/ 111 w 501"/>
                <a:gd name="T15" fmla="*/ 37 h 226"/>
                <a:gd name="T16" fmla="*/ 112 w 501"/>
                <a:gd name="T17" fmla="*/ 37 h 226"/>
                <a:gd name="T18" fmla="*/ 115 w 501"/>
                <a:gd name="T19" fmla="*/ 31 h 226"/>
                <a:gd name="T20" fmla="*/ 109 w 501"/>
                <a:gd name="T21" fmla="*/ 23 h 226"/>
                <a:gd name="T22" fmla="*/ 103 w 501"/>
                <a:gd name="T23" fmla="*/ 22 h 226"/>
                <a:gd name="T24" fmla="*/ 92 w 501"/>
                <a:gd name="T25" fmla="*/ 17 h 226"/>
                <a:gd name="T26" fmla="*/ 92 w 501"/>
                <a:gd name="T27" fmla="*/ 11 h 226"/>
                <a:gd name="T28" fmla="*/ 89 w 501"/>
                <a:gd name="T29" fmla="*/ 8 h 226"/>
                <a:gd name="T30" fmla="*/ 87 w 501"/>
                <a:gd name="T31" fmla="*/ 4 h 226"/>
                <a:gd name="T32" fmla="*/ 86 w 501"/>
                <a:gd name="T33" fmla="*/ 8 h 226"/>
                <a:gd name="T34" fmla="*/ 80 w 501"/>
                <a:gd name="T35" fmla="*/ 8 h 226"/>
                <a:gd name="T36" fmla="*/ 79 w 501"/>
                <a:gd name="T37" fmla="*/ 4 h 226"/>
                <a:gd name="T38" fmla="*/ 75 w 501"/>
                <a:gd name="T39" fmla="*/ 2 h 226"/>
                <a:gd name="T40" fmla="*/ 73 w 501"/>
                <a:gd name="T41" fmla="*/ 4 h 226"/>
                <a:gd name="T42" fmla="*/ 72 w 501"/>
                <a:gd name="T43" fmla="*/ 4 h 226"/>
                <a:gd name="T44" fmla="*/ 69 w 501"/>
                <a:gd name="T45" fmla="*/ 7 h 226"/>
                <a:gd name="T46" fmla="*/ 66 w 501"/>
                <a:gd name="T47" fmla="*/ 9 h 226"/>
                <a:gd name="T48" fmla="*/ 58 w 501"/>
                <a:gd name="T49" fmla="*/ 6 h 226"/>
                <a:gd name="T50" fmla="*/ 51 w 501"/>
                <a:gd name="T51" fmla="*/ 0 h 226"/>
                <a:gd name="T52" fmla="*/ 46 w 501"/>
                <a:gd name="T53" fmla="*/ 1 h 226"/>
                <a:gd name="T54" fmla="*/ 45 w 501"/>
                <a:gd name="T55" fmla="*/ 7 h 226"/>
                <a:gd name="T56" fmla="*/ 17 w 501"/>
                <a:gd name="T57" fmla="*/ 21 h 226"/>
                <a:gd name="T58" fmla="*/ 0 w 501"/>
                <a:gd name="T59" fmla="*/ 17 h 226"/>
                <a:gd name="T60" fmla="*/ 7 w 501"/>
                <a:gd name="T61" fmla="*/ 24 h 226"/>
                <a:gd name="T62" fmla="*/ 11 w 501"/>
                <a:gd name="T63" fmla="*/ 31 h 226"/>
                <a:gd name="T64" fmla="*/ 9 w 501"/>
                <a:gd name="T65" fmla="*/ 41 h 226"/>
                <a:gd name="T66" fmla="*/ 3 w 501"/>
                <a:gd name="T67" fmla="*/ 48 h 226"/>
                <a:gd name="T68" fmla="*/ 13 w 501"/>
                <a:gd name="T69" fmla="*/ 55 h 226"/>
                <a:gd name="T70" fmla="*/ 38 w 501"/>
                <a:gd name="T71" fmla="*/ 43 h 226"/>
                <a:gd name="T72" fmla="*/ 43 w 501"/>
                <a:gd name="T73" fmla="*/ 45 h 226"/>
                <a:gd name="T74" fmla="*/ 47 w 501"/>
                <a:gd name="T75" fmla="*/ 41 h 2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1"/>
                <a:gd name="T115" fmla="*/ 0 h 226"/>
                <a:gd name="T116" fmla="*/ 501 w 501"/>
                <a:gd name="T117" fmla="*/ 226 h 22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1" h="226">
                  <a:moveTo>
                    <a:pt x="203" y="170"/>
                  </a:moveTo>
                  <a:lnTo>
                    <a:pt x="223" y="195"/>
                  </a:lnTo>
                  <a:lnTo>
                    <a:pt x="247" y="195"/>
                  </a:lnTo>
                  <a:lnTo>
                    <a:pt x="274" y="177"/>
                  </a:lnTo>
                  <a:lnTo>
                    <a:pt x="320" y="164"/>
                  </a:lnTo>
                  <a:lnTo>
                    <a:pt x="339" y="145"/>
                  </a:lnTo>
                  <a:lnTo>
                    <a:pt x="432" y="137"/>
                  </a:lnTo>
                  <a:lnTo>
                    <a:pt x="483" y="153"/>
                  </a:lnTo>
                  <a:lnTo>
                    <a:pt x="489" y="150"/>
                  </a:lnTo>
                  <a:lnTo>
                    <a:pt x="501" y="126"/>
                  </a:lnTo>
                  <a:lnTo>
                    <a:pt x="474" y="95"/>
                  </a:lnTo>
                  <a:lnTo>
                    <a:pt x="449" y="92"/>
                  </a:lnTo>
                  <a:lnTo>
                    <a:pt x="399" y="70"/>
                  </a:lnTo>
                  <a:lnTo>
                    <a:pt x="402" y="47"/>
                  </a:lnTo>
                  <a:lnTo>
                    <a:pt x="386" y="34"/>
                  </a:lnTo>
                  <a:lnTo>
                    <a:pt x="380" y="18"/>
                  </a:lnTo>
                  <a:lnTo>
                    <a:pt x="374" y="32"/>
                  </a:lnTo>
                  <a:lnTo>
                    <a:pt x="347" y="34"/>
                  </a:lnTo>
                  <a:lnTo>
                    <a:pt x="345" y="17"/>
                  </a:lnTo>
                  <a:lnTo>
                    <a:pt x="328" y="9"/>
                  </a:lnTo>
                  <a:lnTo>
                    <a:pt x="320" y="17"/>
                  </a:lnTo>
                  <a:lnTo>
                    <a:pt x="314" y="15"/>
                  </a:lnTo>
                  <a:lnTo>
                    <a:pt x="302" y="29"/>
                  </a:lnTo>
                  <a:lnTo>
                    <a:pt x="286" y="37"/>
                  </a:lnTo>
                  <a:lnTo>
                    <a:pt x="251" y="23"/>
                  </a:lnTo>
                  <a:lnTo>
                    <a:pt x="223" y="0"/>
                  </a:lnTo>
                  <a:lnTo>
                    <a:pt x="199" y="5"/>
                  </a:lnTo>
                  <a:lnTo>
                    <a:pt x="194" y="27"/>
                  </a:lnTo>
                  <a:lnTo>
                    <a:pt x="76" y="87"/>
                  </a:lnTo>
                  <a:lnTo>
                    <a:pt x="0" y="68"/>
                  </a:lnTo>
                  <a:lnTo>
                    <a:pt x="32" y="97"/>
                  </a:lnTo>
                  <a:lnTo>
                    <a:pt x="47" y="127"/>
                  </a:lnTo>
                  <a:lnTo>
                    <a:pt x="41" y="170"/>
                  </a:lnTo>
                  <a:lnTo>
                    <a:pt x="14" y="197"/>
                  </a:lnTo>
                  <a:lnTo>
                    <a:pt x="56" y="226"/>
                  </a:lnTo>
                  <a:lnTo>
                    <a:pt x="166" y="175"/>
                  </a:lnTo>
                  <a:lnTo>
                    <a:pt x="186" y="184"/>
                  </a:lnTo>
                  <a:lnTo>
                    <a:pt x="203" y="17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8" name="Freeform 29"/>
            <p:cNvSpPr>
              <a:spLocks/>
            </p:cNvSpPr>
            <p:nvPr/>
          </p:nvSpPr>
          <p:spPr bwMode="auto">
            <a:xfrm>
              <a:off x="4240" y="3570"/>
              <a:ext cx="28" cy="22"/>
            </a:xfrm>
            <a:custGeom>
              <a:avLst/>
              <a:gdLst>
                <a:gd name="T0" fmla="*/ 20 w 124"/>
                <a:gd name="T1" fmla="*/ 18 h 87"/>
                <a:gd name="T2" fmla="*/ 23 w 124"/>
                <a:gd name="T3" fmla="*/ 17 h 87"/>
                <a:gd name="T4" fmla="*/ 24 w 124"/>
                <a:gd name="T5" fmla="*/ 19 h 87"/>
                <a:gd name="T6" fmla="*/ 26 w 124"/>
                <a:gd name="T7" fmla="*/ 7 h 87"/>
                <a:gd name="T8" fmla="*/ 28 w 124"/>
                <a:gd name="T9" fmla="*/ 6 h 87"/>
                <a:gd name="T10" fmla="*/ 26 w 124"/>
                <a:gd name="T11" fmla="*/ 4 h 87"/>
                <a:gd name="T12" fmla="*/ 27 w 124"/>
                <a:gd name="T13" fmla="*/ 0 h 87"/>
                <a:gd name="T14" fmla="*/ 17 w 124"/>
                <a:gd name="T15" fmla="*/ 2 h 87"/>
                <a:gd name="T16" fmla="*/ 7 w 124"/>
                <a:gd name="T17" fmla="*/ 5 h 87"/>
                <a:gd name="T18" fmla="*/ 2 w 124"/>
                <a:gd name="T19" fmla="*/ 4 h 87"/>
                <a:gd name="T20" fmla="*/ 3 w 124"/>
                <a:gd name="T21" fmla="*/ 9 h 87"/>
                <a:gd name="T22" fmla="*/ 0 w 124"/>
                <a:gd name="T23" fmla="*/ 12 h 87"/>
                <a:gd name="T24" fmla="*/ 0 w 124"/>
                <a:gd name="T25" fmla="*/ 14 h 87"/>
                <a:gd name="T26" fmla="*/ 5 w 124"/>
                <a:gd name="T27" fmla="*/ 12 h 87"/>
                <a:gd name="T28" fmla="*/ 9 w 124"/>
                <a:gd name="T29" fmla="*/ 14 h 87"/>
                <a:gd name="T30" fmla="*/ 11 w 124"/>
                <a:gd name="T31" fmla="*/ 22 h 87"/>
                <a:gd name="T32" fmla="*/ 16 w 124"/>
                <a:gd name="T33" fmla="*/ 15 h 87"/>
                <a:gd name="T34" fmla="*/ 20 w 124"/>
                <a:gd name="T35" fmla="*/ 14 h 87"/>
                <a:gd name="T36" fmla="*/ 23 w 124"/>
                <a:gd name="T37" fmla="*/ 15 h 87"/>
                <a:gd name="T38" fmla="*/ 19 w 124"/>
                <a:gd name="T39" fmla="*/ 15 h 87"/>
                <a:gd name="T40" fmla="*/ 20 w 124"/>
                <a:gd name="T41" fmla="*/ 18 h 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4"/>
                <a:gd name="T64" fmla="*/ 0 h 87"/>
                <a:gd name="T65" fmla="*/ 124 w 124"/>
                <a:gd name="T66" fmla="*/ 87 h 8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4" h="87">
                  <a:moveTo>
                    <a:pt x="89" y="72"/>
                  </a:moveTo>
                  <a:lnTo>
                    <a:pt x="104" y="67"/>
                  </a:lnTo>
                  <a:lnTo>
                    <a:pt x="107" y="77"/>
                  </a:lnTo>
                  <a:lnTo>
                    <a:pt x="117" y="29"/>
                  </a:lnTo>
                  <a:lnTo>
                    <a:pt x="124" y="24"/>
                  </a:lnTo>
                  <a:lnTo>
                    <a:pt x="116" y="14"/>
                  </a:lnTo>
                  <a:lnTo>
                    <a:pt x="121" y="0"/>
                  </a:lnTo>
                  <a:lnTo>
                    <a:pt x="74" y="8"/>
                  </a:lnTo>
                  <a:lnTo>
                    <a:pt x="29" y="18"/>
                  </a:lnTo>
                  <a:lnTo>
                    <a:pt x="8" y="14"/>
                  </a:lnTo>
                  <a:lnTo>
                    <a:pt x="12" y="36"/>
                  </a:lnTo>
                  <a:lnTo>
                    <a:pt x="0" y="48"/>
                  </a:lnTo>
                  <a:lnTo>
                    <a:pt x="2" y="56"/>
                  </a:lnTo>
                  <a:lnTo>
                    <a:pt x="23" y="48"/>
                  </a:lnTo>
                  <a:lnTo>
                    <a:pt x="41" y="55"/>
                  </a:lnTo>
                  <a:lnTo>
                    <a:pt x="47" y="87"/>
                  </a:lnTo>
                  <a:lnTo>
                    <a:pt x="69" y="58"/>
                  </a:lnTo>
                  <a:lnTo>
                    <a:pt x="89" y="55"/>
                  </a:lnTo>
                  <a:lnTo>
                    <a:pt x="104" y="58"/>
                  </a:lnTo>
                  <a:lnTo>
                    <a:pt x="83" y="58"/>
                  </a:lnTo>
                  <a:lnTo>
                    <a:pt x="89" y="72"/>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09" name="Freeform 30"/>
            <p:cNvSpPr>
              <a:spLocks/>
            </p:cNvSpPr>
            <p:nvPr/>
          </p:nvSpPr>
          <p:spPr bwMode="auto">
            <a:xfrm>
              <a:off x="4522" y="3303"/>
              <a:ext cx="171" cy="193"/>
            </a:xfrm>
            <a:custGeom>
              <a:avLst/>
              <a:gdLst>
                <a:gd name="T0" fmla="*/ 14 w 762"/>
                <a:gd name="T1" fmla="*/ 146 h 765"/>
                <a:gd name="T2" fmla="*/ 11 w 762"/>
                <a:gd name="T3" fmla="*/ 138 h 765"/>
                <a:gd name="T4" fmla="*/ 5 w 762"/>
                <a:gd name="T5" fmla="*/ 134 h 765"/>
                <a:gd name="T6" fmla="*/ 5 w 762"/>
                <a:gd name="T7" fmla="*/ 120 h 765"/>
                <a:gd name="T8" fmla="*/ 1 w 762"/>
                <a:gd name="T9" fmla="*/ 121 h 765"/>
                <a:gd name="T10" fmla="*/ 3 w 762"/>
                <a:gd name="T11" fmla="*/ 111 h 765"/>
                <a:gd name="T12" fmla="*/ 12 w 762"/>
                <a:gd name="T13" fmla="*/ 96 h 765"/>
                <a:gd name="T14" fmla="*/ 31 w 762"/>
                <a:gd name="T15" fmla="*/ 99 h 765"/>
                <a:gd name="T16" fmla="*/ 39 w 762"/>
                <a:gd name="T17" fmla="*/ 96 h 765"/>
                <a:gd name="T18" fmla="*/ 44 w 762"/>
                <a:gd name="T19" fmla="*/ 96 h 765"/>
                <a:gd name="T20" fmla="*/ 63 w 762"/>
                <a:gd name="T21" fmla="*/ 95 h 765"/>
                <a:gd name="T22" fmla="*/ 62 w 762"/>
                <a:gd name="T23" fmla="*/ 78 h 765"/>
                <a:gd name="T24" fmla="*/ 66 w 762"/>
                <a:gd name="T25" fmla="*/ 64 h 765"/>
                <a:gd name="T26" fmla="*/ 68 w 762"/>
                <a:gd name="T27" fmla="*/ 25 h 765"/>
                <a:gd name="T28" fmla="*/ 72 w 762"/>
                <a:gd name="T29" fmla="*/ 17 h 765"/>
                <a:gd name="T30" fmla="*/ 83 w 762"/>
                <a:gd name="T31" fmla="*/ 18 h 765"/>
                <a:gd name="T32" fmla="*/ 87 w 762"/>
                <a:gd name="T33" fmla="*/ 27 h 765"/>
                <a:gd name="T34" fmla="*/ 92 w 762"/>
                <a:gd name="T35" fmla="*/ 21 h 765"/>
                <a:gd name="T36" fmla="*/ 110 w 762"/>
                <a:gd name="T37" fmla="*/ 1 h 765"/>
                <a:gd name="T38" fmla="*/ 119 w 762"/>
                <a:gd name="T39" fmla="*/ 6 h 765"/>
                <a:gd name="T40" fmla="*/ 128 w 762"/>
                <a:gd name="T41" fmla="*/ 0 h 765"/>
                <a:gd name="T42" fmla="*/ 138 w 762"/>
                <a:gd name="T43" fmla="*/ 2 h 765"/>
                <a:gd name="T44" fmla="*/ 146 w 762"/>
                <a:gd name="T45" fmla="*/ 9 h 765"/>
                <a:gd name="T46" fmla="*/ 154 w 762"/>
                <a:gd name="T47" fmla="*/ 5 h 765"/>
                <a:gd name="T48" fmla="*/ 162 w 762"/>
                <a:gd name="T49" fmla="*/ 12 h 765"/>
                <a:gd name="T50" fmla="*/ 169 w 762"/>
                <a:gd name="T51" fmla="*/ 26 h 765"/>
                <a:gd name="T52" fmla="*/ 164 w 762"/>
                <a:gd name="T53" fmla="*/ 47 h 765"/>
                <a:gd name="T54" fmla="*/ 157 w 762"/>
                <a:gd name="T55" fmla="*/ 61 h 765"/>
                <a:gd name="T56" fmla="*/ 154 w 762"/>
                <a:gd name="T57" fmla="*/ 73 h 765"/>
                <a:gd name="T58" fmla="*/ 135 w 762"/>
                <a:gd name="T59" fmla="*/ 86 h 765"/>
                <a:gd name="T60" fmla="*/ 127 w 762"/>
                <a:gd name="T61" fmla="*/ 96 h 765"/>
                <a:gd name="T62" fmla="*/ 130 w 762"/>
                <a:gd name="T63" fmla="*/ 102 h 765"/>
                <a:gd name="T64" fmla="*/ 150 w 762"/>
                <a:gd name="T65" fmla="*/ 123 h 765"/>
                <a:gd name="T66" fmla="*/ 157 w 762"/>
                <a:gd name="T67" fmla="*/ 144 h 765"/>
                <a:gd name="T68" fmla="*/ 157 w 762"/>
                <a:gd name="T69" fmla="*/ 175 h 765"/>
                <a:gd name="T70" fmla="*/ 148 w 762"/>
                <a:gd name="T71" fmla="*/ 182 h 765"/>
                <a:gd name="T72" fmla="*/ 134 w 762"/>
                <a:gd name="T73" fmla="*/ 185 h 765"/>
                <a:gd name="T74" fmla="*/ 128 w 762"/>
                <a:gd name="T75" fmla="*/ 178 h 765"/>
                <a:gd name="T76" fmla="*/ 109 w 762"/>
                <a:gd name="T77" fmla="*/ 180 h 765"/>
                <a:gd name="T78" fmla="*/ 96 w 762"/>
                <a:gd name="T79" fmla="*/ 177 h 765"/>
                <a:gd name="T80" fmla="*/ 85 w 762"/>
                <a:gd name="T81" fmla="*/ 156 h 765"/>
                <a:gd name="T82" fmla="*/ 81 w 762"/>
                <a:gd name="T83" fmla="*/ 161 h 765"/>
                <a:gd name="T84" fmla="*/ 69 w 762"/>
                <a:gd name="T85" fmla="*/ 165 h 765"/>
                <a:gd name="T86" fmla="*/ 47 w 762"/>
                <a:gd name="T87" fmla="*/ 179 h 765"/>
                <a:gd name="T88" fmla="*/ 41 w 762"/>
                <a:gd name="T89" fmla="*/ 193 h 765"/>
                <a:gd name="T90" fmla="*/ 25 w 762"/>
                <a:gd name="T91" fmla="*/ 178 h 765"/>
                <a:gd name="T92" fmla="*/ 9 w 762"/>
                <a:gd name="T93" fmla="*/ 179 h 765"/>
                <a:gd name="T94" fmla="*/ 17 w 762"/>
                <a:gd name="T95" fmla="*/ 156 h 7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62"/>
                <a:gd name="T145" fmla="*/ 0 h 765"/>
                <a:gd name="T146" fmla="*/ 762 w 762"/>
                <a:gd name="T147" fmla="*/ 765 h 7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62" h="765">
                  <a:moveTo>
                    <a:pt x="75" y="619"/>
                  </a:moveTo>
                  <a:lnTo>
                    <a:pt x="62" y="578"/>
                  </a:lnTo>
                  <a:lnTo>
                    <a:pt x="48" y="566"/>
                  </a:lnTo>
                  <a:lnTo>
                    <a:pt x="51" y="546"/>
                  </a:lnTo>
                  <a:lnTo>
                    <a:pt x="35" y="515"/>
                  </a:lnTo>
                  <a:lnTo>
                    <a:pt x="24" y="531"/>
                  </a:lnTo>
                  <a:lnTo>
                    <a:pt x="14" y="515"/>
                  </a:lnTo>
                  <a:lnTo>
                    <a:pt x="21" y="474"/>
                  </a:lnTo>
                  <a:lnTo>
                    <a:pt x="14" y="473"/>
                  </a:lnTo>
                  <a:lnTo>
                    <a:pt x="3" y="479"/>
                  </a:lnTo>
                  <a:lnTo>
                    <a:pt x="0" y="462"/>
                  </a:lnTo>
                  <a:lnTo>
                    <a:pt x="14" y="440"/>
                  </a:lnTo>
                  <a:lnTo>
                    <a:pt x="29" y="382"/>
                  </a:lnTo>
                  <a:lnTo>
                    <a:pt x="54" y="379"/>
                  </a:lnTo>
                  <a:lnTo>
                    <a:pt x="120" y="410"/>
                  </a:lnTo>
                  <a:lnTo>
                    <a:pt x="136" y="394"/>
                  </a:lnTo>
                  <a:lnTo>
                    <a:pt x="159" y="395"/>
                  </a:lnTo>
                  <a:lnTo>
                    <a:pt x="172" y="381"/>
                  </a:lnTo>
                  <a:lnTo>
                    <a:pt x="177" y="391"/>
                  </a:lnTo>
                  <a:lnTo>
                    <a:pt x="196" y="381"/>
                  </a:lnTo>
                  <a:lnTo>
                    <a:pt x="213" y="391"/>
                  </a:lnTo>
                  <a:lnTo>
                    <a:pt x="281" y="377"/>
                  </a:lnTo>
                  <a:lnTo>
                    <a:pt x="305" y="362"/>
                  </a:lnTo>
                  <a:lnTo>
                    <a:pt x="278" y="308"/>
                  </a:lnTo>
                  <a:lnTo>
                    <a:pt x="295" y="285"/>
                  </a:lnTo>
                  <a:lnTo>
                    <a:pt x="293" y="254"/>
                  </a:lnTo>
                  <a:lnTo>
                    <a:pt x="263" y="224"/>
                  </a:lnTo>
                  <a:lnTo>
                    <a:pt x="301" y="98"/>
                  </a:lnTo>
                  <a:lnTo>
                    <a:pt x="320" y="93"/>
                  </a:lnTo>
                  <a:lnTo>
                    <a:pt x="319" y="68"/>
                  </a:lnTo>
                  <a:lnTo>
                    <a:pt x="335" y="61"/>
                  </a:lnTo>
                  <a:lnTo>
                    <a:pt x="369" y="73"/>
                  </a:lnTo>
                  <a:lnTo>
                    <a:pt x="387" y="82"/>
                  </a:lnTo>
                  <a:lnTo>
                    <a:pt x="387" y="107"/>
                  </a:lnTo>
                  <a:lnTo>
                    <a:pt x="404" y="104"/>
                  </a:lnTo>
                  <a:lnTo>
                    <a:pt x="408" y="85"/>
                  </a:lnTo>
                  <a:lnTo>
                    <a:pt x="438" y="76"/>
                  </a:lnTo>
                  <a:lnTo>
                    <a:pt x="492" y="3"/>
                  </a:lnTo>
                  <a:lnTo>
                    <a:pt x="516" y="10"/>
                  </a:lnTo>
                  <a:lnTo>
                    <a:pt x="529" y="25"/>
                  </a:lnTo>
                  <a:lnTo>
                    <a:pt x="556" y="0"/>
                  </a:lnTo>
                  <a:lnTo>
                    <a:pt x="571" y="0"/>
                  </a:lnTo>
                  <a:lnTo>
                    <a:pt x="580" y="25"/>
                  </a:lnTo>
                  <a:lnTo>
                    <a:pt x="616" y="7"/>
                  </a:lnTo>
                  <a:lnTo>
                    <a:pt x="629" y="29"/>
                  </a:lnTo>
                  <a:lnTo>
                    <a:pt x="650" y="34"/>
                  </a:lnTo>
                  <a:lnTo>
                    <a:pt x="674" y="20"/>
                  </a:lnTo>
                  <a:lnTo>
                    <a:pt x="688" y="20"/>
                  </a:lnTo>
                  <a:lnTo>
                    <a:pt x="710" y="54"/>
                  </a:lnTo>
                  <a:lnTo>
                    <a:pt x="724" y="49"/>
                  </a:lnTo>
                  <a:lnTo>
                    <a:pt x="762" y="82"/>
                  </a:lnTo>
                  <a:lnTo>
                    <a:pt x="755" y="105"/>
                  </a:lnTo>
                  <a:lnTo>
                    <a:pt x="718" y="155"/>
                  </a:lnTo>
                  <a:lnTo>
                    <a:pt x="730" y="186"/>
                  </a:lnTo>
                  <a:lnTo>
                    <a:pt x="704" y="209"/>
                  </a:lnTo>
                  <a:lnTo>
                    <a:pt x="698" y="241"/>
                  </a:lnTo>
                  <a:lnTo>
                    <a:pt x="712" y="285"/>
                  </a:lnTo>
                  <a:lnTo>
                    <a:pt x="688" y="290"/>
                  </a:lnTo>
                  <a:lnTo>
                    <a:pt x="646" y="348"/>
                  </a:lnTo>
                  <a:lnTo>
                    <a:pt x="601" y="341"/>
                  </a:lnTo>
                  <a:lnTo>
                    <a:pt x="591" y="363"/>
                  </a:lnTo>
                  <a:lnTo>
                    <a:pt x="568" y="382"/>
                  </a:lnTo>
                  <a:lnTo>
                    <a:pt x="562" y="395"/>
                  </a:lnTo>
                  <a:lnTo>
                    <a:pt x="580" y="404"/>
                  </a:lnTo>
                  <a:lnTo>
                    <a:pt x="646" y="437"/>
                  </a:lnTo>
                  <a:lnTo>
                    <a:pt x="668" y="487"/>
                  </a:lnTo>
                  <a:lnTo>
                    <a:pt x="674" y="531"/>
                  </a:lnTo>
                  <a:lnTo>
                    <a:pt x="698" y="570"/>
                  </a:lnTo>
                  <a:lnTo>
                    <a:pt x="718" y="647"/>
                  </a:lnTo>
                  <a:lnTo>
                    <a:pt x="698" y="693"/>
                  </a:lnTo>
                  <a:lnTo>
                    <a:pt x="676" y="724"/>
                  </a:lnTo>
                  <a:lnTo>
                    <a:pt x="658" y="721"/>
                  </a:lnTo>
                  <a:lnTo>
                    <a:pt x="616" y="741"/>
                  </a:lnTo>
                  <a:lnTo>
                    <a:pt x="598" y="732"/>
                  </a:lnTo>
                  <a:lnTo>
                    <a:pt x="579" y="737"/>
                  </a:lnTo>
                  <a:lnTo>
                    <a:pt x="571" y="705"/>
                  </a:lnTo>
                  <a:lnTo>
                    <a:pt x="523" y="703"/>
                  </a:lnTo>
                  <a:lnTo>
                    <a:pt x="487" y="712"/>
                  </a:lnTo>
                  <a:lnTo>
                    <a:pt x="447" y="693"/>
                  </a:lnTo>
                  <a:lnTo>
                    <a:pt x="429" y="700"/>
                  </a:lnTo>
                  <a:lnTo>
                    <a:pt x="420" y="662"/>
                  </a:lnTo>
                  <a:lnTo>
                    <a:pt x="380" y="620"/>
                  </a:lnTo>
                  <a:lnTo>
                    <a:pt x="369" y="622"/>
                  </a:lnTo>
                  <a:lnTo>
                    <a:pt x="360" y="637"/>
                  </a:lnTo>
                  <a:lnTo>
                    <a:pt x="322" y="633"/>
                  </a:lnTo>
                  <a:lnTo>
                    <a:pt x="308" y="654"/>
                  </a:lnTo>
                  <a:lnTo>
                    <a:pt x="253" y="658"/>
                  </a:lnTo>
                  <a:lnTo>
                    <a:pt x="211" y="708"/>
                  </a:lnTo>
                  <a:lnTo>
                    <a:pt x="196" y="756"/>
                  </a:lnTo>
                  <a:lnTo>
                    <a:pt x="184" y="765"/>
                  </a:lnTo>
                  <a:lnTo>
                    <a:pt x="172" y="760"/>
                  </a:lnTo>
                  <a:lnTo>
                    <a:pt x="111" y="705"/>
                  </a:lnTo>
                  <a:lnTo>
                    <a:pt x="51" y="724"/>
                  </a:lnTo>
                  <a:lnTo>
                    <a:pt x="41" y="711"/>
                  </a:lnTo>
                  <a:lnTo>
                    <a:pt x="44" y="682"/>
                  </a:lnTo>
                  <a:lnTo>
                    <a:pt x="75" y="61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0" name="Freeform 31"/>
            <p:cNvSpPr>
              <a:spLocks/>
            </p:cNvSpPr>
            <p:nvPr/>
          </p:nvSpPr>
          <p:spPr bwMode="auto">
            <a:xfrm>
              <a:off x="4566" y="3458"/>
              <a:ext cx="148" cy="126"/>
            </a:xfrm>
            <a:custGeom>
              <a:avLst/>
              <a:gdLst>
                <a:gd name="T0" fmla="*/ 11 w 652"/>
                <a:gd name="T1" fmla="*/ 52 h 496"/>
                <a:gd name="T2" fmla="*/ 20 w 652"/>
                <a:gd name="T3" fmla="*/ 53 h 496"/>
                <a:gd name="T4" fmla="*/ 28 w 652"/>
                <a:gd name="T5" fmla="*/ 51 h 496"/>
                <a:gd name="T6" fmla="*/ 27 w 652"/>
                <a:gd name="T7" fmla="*/ 62 h 496"/>
                <a:gd name="T8" fmla="*/ 24 w 652"/>
                <a:gd name="T9" fmla="*/ 86 h 496"/>
                <a:gd name="T10" fmla="*/ 25 w 652"/>
                <a:gd name="T11" fmla="*/ 102 h 496"/>
                <a:gd name="T12" fmla="*/ 32 w 652"/>
                <a:gd name="T13" fmla="*/ 93 h 496"/>
                <a:gd name="T14" fmla="*/ 35 w 652"/>
                <a:gd name="T15" fmla="*/ 77 h 496"/>
                <a:gd name="T16" fmla="*/ 40 w 652"/>
                <a:gd name="T17" fmla="*/ 67 h 496"/>
                <a:gd name="T18" fmla="*/ 43 w 652"/>
                <a:gd name="T19" fmla="*/ 94 h 496"/>
                <a:gd name="T20" fmla="*/ 54 w 652"/>
                <a:gd name="T21" fmla="*/ 94 h 496"/>
                <a:gd name="T22" fmla="*/ 67 w 652"/>
                <a:gd name="T23" fmla="*/ 91 h 496"/>
                <a:gd name="T24" fmla="*/ 76 w 652"/>
                <a:gd name="T25" fmla="*/ 92 h 496"/>
                <a:gd name="T26" fmla="*/ 82 w 652"/>
                <a:gd name="T27" fmla="*/ 100 h 496"/>
                <a:gd name="T28" fmla="*/ 78 w 652"/>
                <a:gd name="T29" fmla="*/ 111 h 496"/>
                <a:gd name="T30" fmla="*/ 79 w 652"/>
                <a:gd name="T31" fmla="*/ 105 h 496"/>
                <a:gd name="T32" fmla="*/ 57 w 652"/>
                <a:gd name="T33" fmla="*/ 118 h 496"/>
                <a:gd name="T34" fmla="*/ 51 w 652"/>
                <a:gd name="T35" fmla="*/ 112 h 496"/>
                <a:gd name="T36" fmla="*/ 45 w 652"/>
                <a:gd name="T37" fmla="*/ 117 h 496"/>
                <a:gd name="T38" fmla="*/ 57 w 652"/>
                <a:gd name="T39" fmla="*/ 126 h 496"/>
                <a:gd name="T40" fmla="*/ 99 w 652"/>
                <a:gd name="T41" fmla="*/ 101 h 496"/>
                <a:gd name="T42" fmla="*/ 110 w 652"/>
                <a:gd name="T43" fmla="*/ 86 h 496"/>
                <a:gd name="T44" fmla="*/ 121 w 652"/>
                <a:gd name="T45" fmla="*/ 80 h 496"/>
                <a:gd name="T46" fmla="*/ 129 w 652"/>
                <a:gd name="T47" fmla="*/ 70 h 496"/>
                <a:gd name="T48" fmla="*/ 136 w 652"/>
                <a:gd name="T49" fmla="*/ 57 h 496"/>
                <a:gd name="T50" fmla="*/ 145 w 652"/>
                <a:gd name="T51" fmla="*/ 49 h 496"/>
                <a:gd name="T52" fmla="*/ 148 w 652"/>
                <a:gd name="T53" fmla="*/ 40 h 496"/>
                <a:gd name="T54" fmla="*/ 148 w 652"/>
                <a:gd name="T55" fmla="*/ 32 h 496"/>
                <a:gd name="T56" fmla="*/ 128 w 652"/>
                <a:gd name="T57" fmla="*/ 28 h 496"/>
                <a:gd name="T58" fmla="*/ 109 w 652"/>
                <a:gd name="T59" fmla="*/ 26 h 496"/>
                <a:gd name="T60" fmla="*/ 95 w 652"/>
                <a:gd name="T61" fmla="*/ 31 h 496"/>
                <a:gd name="T62" fmla="*/ 87 w 652"/>
                <a:gd name="T63" fmla="*/ 30 h 496"/>
                <a:gd name="T64" fmla="*/ 74 w 652"/>
                <a:gd name="T65" fmla="*/ 21 h 496"/>
                <a:gd name="T66" fmla="*/ 57 w 652"/>
                <a:gd name="T67" fmla="*/ 19 h 496"/>
                <a:gd name="T68" fmla="*/ 51 w 652"/>
                <a:gd name="T69" fmla="*/ 11 h 496"/>
                <a:gd name="T70" fmla="*/ 39 w 652"/>
                <a:gd name="T71" fmla="*/ 1 h 496"/>
                <a:gd name="T72" fmla="*/ 29 w 652"/>
                <a:gd name="T73" fmla="*/ 3 h 496"/>
                <a:gd name="T74" fmla="*/ 13 w 652"/>
                <a:gd name="T75" fmla="*/ 10 h 496"/>
                <a:gd name="T76" fmla="*/ 0 w 652"/>
                <a:gd name="T77" fmla="*/ 35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52"/>
                <a:gd name="T118" fmla="*/ 0 h 496"/>
                <a:gd name="T119" fmla="*/ 652 w 652"/>
                <a:gd name="T120" fmla="*/ 496 h 4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52" h="496">
                  <a:moveTo>
                    <a:pt x="0" y="136"/>
                  </a:moveTo>
                  <a:lnTo>
                    <a:pt x="48" y="203"/>
                  </a:lnTo>
                  <a:lnTo>
                    <a:pt x="60" y="213"/>
                  </a:lnTo>
                  <a:lnTo>
                    <a:pt x="88" y="207"/>
                  </a:lnTo>
                  <a:lnTo>
                    <a:pt x="88" y="187"/>
                  </a:lnTo>
                  <a:lnTo>
                    <a:pt x="124" y="199"/>
                  </a:lnTo>
                  <a:lnTo>
                    <a:pt x="124" y="221"/>
                  </a:lnTo>
                  <a:lnTo>
                    <a:pt x="117" y="243"/>
                  </a:lnTo>
                  <a:lnTo>
                    <a:pt x="73" y="285"/>
                  </a:lnTo>
                  <a:lnTo>
                    <a:pt x="105" y="338"/>
                  </a:lnTo>
                  <a:lnTo>
                    <a:pt x="93" y="377"/>
                  </a:lnTo>
                  <a:lnTo>
                    <a:pt x="109" y="401"/>
                  </a:lnTo>
                  <a:lnTo>
                    <a:pt x="170" y="425"/>
                  </a:lnTo>
                  <a:lnTo>
                    <a:pt x="142" y="365"/>
                  </a:lnTo>
                  <a:lnTo>
                    <a:pt x="142" y="316"/>
                  </a:lnTo>
                  <a:lnTo>
                    <a:pt x="154" y="304"/>
                  </a:lnTo>
                  <a:lnTo>
                    <a:pt x="164" y="266"/>
                  </a:lnTo>
                  <a:lnTo>
                    <a:pt x="176" y="262"/>
                  </a:lnTo>
                  <a:lnTo>
                    <a:pt x="164" y="338"/>
                  </a:lnTo>
                  <a:lnTo>
                    <a:pt x="191" y="370"/>
                  </a:lnTo>
                  <a:lnTo>
                    <a:pt x="203" y="377"/>
                  </a:lnTo>
                  <a:lnTo>
                    <a:pt x="239" y="369"/>
                  </a:lnTo>
                  <a:lnTo>
                    <a:pt x="272" y="388"/>
                  </a:lnTo>
                  <a:lnTo>
                    <a:pt x="296" y="359"/>
                  </a:lnTo>
                  <a:lnTo>
                    <a:pt x="303" y="359"/>
                  </a:lnTo>
                  <a:lnTo>
                    <a:pt x="333" y="363"/>
                  </a:lnTo>
                  <a:lnTo>
                    <a:pt x="375" y="386"/>
                  </a:lnTo>
                  <a:lnTo>
                    <a:pt x="360" y="392"/>
                  </a:lnTo>
                  <a:lnTo>
                    <a:pt x="372" y="413"/>
                  </a:lnTo>
                  <a:lnTo>
                    <a:pt x="344" y="436"/>
                  </a:lnTo>
                  <a:lnTo>
                    <a:pt x="333" y="426"/>
                  </a:lnTo>
                  <a:lnTo>
                    <a:pt x="350" y="413"/>
                  </a:lnTo>
                  <a:lnTo>
                    <a:pt x="342" y="413"/>
                  </a:lnTo>
                  <a:lnTo>
                    <a:pt x="251" y="464"/>
                  </a:lnTo>
                  <a:lnTo>
                    <a:pt x="233" y="459"/>
                  </a:lnTo>
                  <a:lnTo>
                    <a:pt x="226" y="442"/>
                  </a:lnTo>
                  <a:lnTo>
                    <a:pt x="211" y="450"/>
                  </a:lnTo>
                  <a:lnTo>
                    <a:pt x="200" y="462"/>
                  </a:lnTo>
                  <a:lnTo>
                    <a:pt x="200" y="496"/>
                  </a:lnTo>
                  <a:lnTo>
                    <a:pt x="251" y="496"/>
                  </a:lnTo>
                  <a:lnTo>
                    <a:pt x="438" y="451"/>
                  </a:lnTo>
                  <a:lnTo>
                    <a:pt x="438" y="398"/>
                  </a:lnTo>
                  <a:lnTo>
                    <a:pt x="448" y="369"/>
                  </a:lnTo>
                  <a:lnTo>
                    <a:pt x="484" y="340"/>
                  </a:lnTo>
                  <a:lnTo>
                    <a:pt x="508" y="334"/>
                  </a:lnTo>
                  <a:lnTo>
                    <a:pt x="535" y="316"/>
                  </a:lnTo>
                  <a:lnTo>
                    <a:pt x="553" y="282"/>
                  </a:lnTo>
                  <a:lnTo>
                    <a:pt x="568" y="275"/>
                  </a:lnTo>
                  <a:lnTo>
                    <a:pt x="580" y="232"/>
                  </a:lnTo>
                  <a:lnTo>
                    <a:pt x="598" y="223"/>
                  </a:lnTo>
                  <a:lnTo>
                    <a:pt x="608" y="199"/>
                  </a:lnTo>
                  <a:lnTo>
                    <a:pt x="638" y="193"/>
                  </a:lnTo>
                  <a:lnTo>
                    <a:pt x="638" y="170"/>
                  </a:lnTo>
                  <a:lnTo>
                    <a:pt x="652" y="158"/>
                  </a:lnTo>
                  <a:lnTo>
                    <a:pt x="644" y="140"/>
                  </a:lnTo>
                  <a:lnTo>
                    <a:pt x="650" y="126"/>
                  </a:lnTo>
                  <a:lnTo>
                    <a:pt x="617" y="134"/>
                  </a:lnTo>
                  <a:lnTo>
                    <a:pt x="566" y="112"/>
                  </a:lnTo>
                  <a:lnTo>
                    <a:pt x="508" y="134"/>
                  </a:lnTo>
                  <a:lnTo>
                    <a:pt x="480" y="104"/>
                  </a:lnTo>
                  <a:lnTo>
                    <a:pt x="462" y="101"/>
                  </a:lnTo>
                  <a:lnTo>
                    <a:pt x="420" y="121"/>
                  </a:lnTo>
                  <a:lnTo>
                    <a:pt x="402" y="112"/>
                  </a:lnTo>
                  <a:lnTo>
                    <a:pt x="383" y="117"/>
                  </a:lnTo>
                  <a:lnTo>
                    <a:pt x="375" y="85"/>
                  </a:lnTo>
                  <a:lnTo>
                    <a:pt x="327" y="83"/>
                  </a:lnTo>
                  <a:lnTo>
                    <a:pt x="291" y="92"/>
                  </a:lnTo>
                  <a:lnTo>
                    <a:pt x="251" y="73"/>
                  </a:lnTo>
                  <a:lnTo>
                    <a:pt x="233" y="80"/>
                  </a:lnTo>
                  <a:lnTo>
                    <a:pt x="224" y="42"/>
                  </a:lnTo>
                  <a:lnTo>
                    <a:pt x="184" y="0"/>
                  </a:lnTo>
                  <a:lnTo>
                    <a:pt x="173" y="2"/>
                  </a:lnTo>
                  <a:lnTo>
                    <a:pt x="164" y="17"/>
                  </a:lnTo>
                  <a:lnTo>
                    <a:pt x="126" y="13"/>
                  </a:lnTo>
                  <a:lnTo>
                    <a:pt x="112" y="34"/>
                  </a:lnTo>
                  <a:lnTo>
                    <a:pt x="57" y="38"/>
                  </a:lnTo>
                  <a:lnTo>
                    <a:pt x="15" y="88"/>
                  </a:lnTo>
                  <a:lnTo>
                    <a:pt x="0" y="13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1" name="Freeform 32"/>
            <p:cNvSpPr>
              <a:spLocks/>
            </p:cNvSpPr>
            <p:nvPr/>
          </p:nvSpPr>
          <p:spPr bwMode="auto">
            <a:xfrm>
              <a:off x="4665" y="3427"/>
              <a:ext cx="212" cy="157"/>
            </a:xfrm>
            <a:custGeom>
              <a:avLst/>
              <a:gdLst>
                <a:gd name="T0" fmla="*/ 187 w 928"/>
                <a:gd name="T1" fmla="*/ 39 h 623"/>
                <a:gd name="T2" fmla="*/ 193 w 928"/>
                <a:gd name="T3" fmla="*/ 39 h 623"/>
                <a:gd name="T4" fmla="*/ 197 w 928"/>
                <a:gd name="T5" fmla="*/ 51 h 623"/>
                <a:gd name="T6" fmla="*/ 195 w 928"/>
                <a:gd name="T7" fmla="*/ 69 h 623"/>
                <a:gd name="T8" fmla="*/ 209 w 928"/>
                <a:gd name="T9" fmla="*/ 80 h 623"/>
                <a:gd name="T10" fmla="*/ 205 w 928"/>
                <a:gd name="T11" fmla="*/ 90 h 623"/>
                <a:gd name="T12" fmla="*/ 207 w 928"/>
                <a:gd name="T13" fmla="*/ 100 h 623"/>
                <a:gd name="T14" fmla="*/ 212 w 928"/>
                <a:gd name="T15" fmla="*/ 114 h 623"/>
                <a:gd name="T16" fmla="*/ 195 w 928"/>
                <a:gd name="T17" fmla="*/ 137 h 623"/>
                <a:gd name="T18" fmla="*/ 191 w 928"/>
                <a:gd name="T19" fmla="*/ 150 h 623"/>
                <a:gd name="T20" fmla="*/ 177 w 928"/>
                <a:gd name="T21" fmla="*/ 157 h 623"/>
                <a:gd name="T22" fmla="*/ 168 w 928"/>
                <a:gd name="T23" fmla="*/ 153 h 623"/>
                <a:gd name="T24" fmla="*/ 163 w 928"/>
                <a:gd name="T25" fmla="*/ 143 h 623"/>
                <a:gd name="T26" fmla="*/ 165 w 928"/>
                <a:gd name="T27" fmla="*/ 133 h 623"/>
                <a:gd name="T28" fmla="*/ 168 w 928"/>
                <a:gd name="T29" fmla="*/ 111 h 623"/>
                <a:gd name="T30" fmla="*/ 170 w 928"/>
                <a:gd name="T31" fmla="*/ 97 h 623"/>
                <a:gd name="T32" fmla="*/ 182 w 928"/>
                <a:gd name="T33" fmla="*/ 89 h 623"/>
                <a:gd name="T34" fmla="*/ 161 w 928"/>
                <a:gd name="T35" fmla="*/ 78 h 623"/>
                <a:gd name="T36" fmla="*/ 144 w 928"/>
                <a:gd name="T37" fmla="*/ 83 h 623"/>
                <a:gd name="T38" fmla="*/ 133 w 928"/>
                <a:gd name="T39" fmla="*/ 98 h 623"/>
                <a:gd name="T40" fmla="*/ 135 w 928"/>
                <a:gd name="T41" fmla="*/ 97 h 623"/>
                <a:gd name="T42" fmla="*/ 114 w 928"/>
                <a:gd name="T43" fmla="*/ 113 h 623"/>
                <a:gd name="T44" fmla="*/ 93 w 928"/>
                <a:gd name="T45" fmla="*/ 144 h 623"/>
                <a:gd name="T46" fmla="*/ 98 w 928"/>
                <a:gd name="T47" fmla="*/ 157 h 623"/>
                <a:gd name="T48" fmla="*/ 73 w 928"/>
                <a:gd name="T49" fmla="*/ 146 h 623"/>
                <a:gd name="T50" fmla="*/ 45 w 928"/>
                <a:gd name="T51" fmla="*/ 149 h 623"/>
                <a:gd name="T52" fmla="*/ 41 w 928"/>
                <a:gd name="T53" fmla="*/ 149 h 623"/>
                <a:gd name="T54" fmla="*/ 20 w 928"/>
                <a:gd name="T55" fmla="*/ 144 h 623"/>
                <a:gd name="T56" fmla="*/ 25 w 928"/>
                <a:gd name="T57" fmla="*/ 134 h 623"/>
                <a:gd name="T58" fmla="*/ 17 w 928"/>
                <a:gd name="T59" fmla="*/ 133 h 623"/>
                <a:gd name="T60" fmla="*/ 22 w 928"/>
                <a:gd name="T61" fmla="*/ 125 h 623"/>
                <a:gd name="T62" fmla="*/ 11 w 928"/>
                <a:gd name="T63" fmla="*/ 126 h 623"/>
                <a:gd name="T64" fmla="*/ 16 w 928"/>
                <a:gd name="T65" fmla="*/ 143 h 623"/>
                <a:gd name="T66" fmla="*/ 0 w 928"/>
                <a:gd name="T67" fmla="*/ 132 h 623"/>
                <a:gd name="T68" fmla="*/ 11 w 928"/>
                <a:gd name="T69" fmla="*/ 118 h 623"/>
                <a:gd name="T70" fmla="*/ 22 w 928"/>
                <a:gd name="T71" fmla="*/ 112 h 623"/>
                <a:gd name="T72" fmla="*/ 30 w 928"/>
                <a:gd name="T73" fmla="*/ 101 h 623"/>
                <a:gd name="T74" fmla="*/ 37 w 928"/>
                <a:gd name="T75" fmla="*/ 88 h 623"/>
                <a:gd name="T76" fmla="*/ 46 w 928"/>
                <a:gd name="T77" fmla="*/ 81 h 623"/>
                <a:gd name="T78" fmla="*/ 49 w 928"/>
                <a:gd name="T79" fmla="*/ 72 h 623"/>
                <a:gd name="T80" fmla="*/ 48 w 928"/>
                <a:gd name="T81" fmla="*/ 64 h 623"/>
                <a:gd name="T82" fmla="*/ 56 w 928"/>
                <a:gd name="T83" fmla="*/ 58 h 623"/>
                <a:gd name="T84" fmla="*/ 63 w 928"/>
                <a:gd name="T85" fmla="*/ 55 h 623"/>
                <a:gd name="T86" fmla="*/ 79 w 928"/>
                <a:gd name="T87" fmla="*/ 45 h 623"/>
                <a:gd name="T88" fmla="*/ 87 w 928"/>
                <a:gd name="T89" fmla="*/ 30 h 623"/>
                <a:gd name="T90" fmla="*/ 90 w 928"/>
                <a:gd name="T91" fmla="*/ 18 h 623"/>
                <a:gd name="T92" fmla="*/ 96 w 928"/>
                <a:gd name="T93" fmla="*/ 9 h 623"/>
                <a:gd name="T94" fmla="*/ 103 w 928"/>
                <a:gd name="T95" fmla="*/ 8 h 623"/>
                <a:gd name="T96" fmla="*/ 101 w 928"/>
                <a:gd name="T97" fmla="*/ 29 h 623"/>
                <a:gd name="T98" fmla="*/ 99 w 928"/>
                <a:gd name="T99" fmla="*/ 40 h 623"/>
                <a:gd name="T100" fmla="*/ 105 w 928"/>
                <a:gd name="T101" fmla="*/ 50 h 623"/>
                <a:gd name="T102" fmla="*/ 119 w 928"/>
                <a:gd name="T103" fmla="*/ 65 h 623"/>
                <a:gd name="T104" fmla="*/ 128 w 928"/>
                <a:gd name="T105" fmla="*/ 72 h 623"/>
                <a:gd name="T106" fmla="*/ 137 w 928"/>
                <a:gd name="T107" fmla="*/ 66 h 623"/>
                <a:gd name="T108" fmla="*/ 136 w 928"/>
                <a:gd name="T109" fmla="*/ 39 h 623"/>
                <a:gd name="T110" fmla="*/ 149 w 928"/>
                <a:gd name="T111" fmla="*/ 39 h 623"/>
                <a:gd name="T112" fmla="*/ 157 w 928"/>
                <a:gd name="T113" fmla="*/ 46 h 6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28"/>
                <a:gd name="T172" fmla="*/ 0 h 623"/>
                <a:gd name="T173" fmla="*/ 928 w 928"/>
                <a:gd name="T174" fmla="*/ 623 h 6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28" h="623">
                  <a:moveTo>
                    <a:pt x="805" y="165"/>
                  </a:moveTo>
                  <a:lnTo>
                    <a:pt x="817" y="156"/>
                  </a:lnTo>
                  <a:lnTo>
                    <a:pt x="828" y="159"/>
                  </a:lnTo>
                  <a:lnTo>
                    <a:pt x="846" y="156"/>
                  </a:lnTo>
                  <a:lnTo>
                    <a:pt x="862" y="165"/>
                  </a:lnTo>
                  <a:lnTo>
                    <a:pt x="862" y="204"/>
                  </a:lnTo>
                  <a:lnTo>
                    <a:pt x="841" y="242"/>
                  </a:lnTo>
                  <a:lnTo>
                    <a:pt x="853" y="273"/>
                  </a:lnTo>
                  <a:lnTo>
                    <a:pt x="886" y="310"/>
                  </a:lnTo>
                  <a:lnTo>
                    <a:pt x="915" y="317"/>
                  </a:lnTo>
                  <a:lnTo>
                    <a:pt x="906" y="326"/>
                  </a:lnTo>
                  <a:lnTo>
                    <a:pt x="898" y="359"/>
                  </a:lnTo>
                  <a:lnTo>
                    <a:pt x="913" y="370"/>
                  </a:lnTo>
                  <a:lnTo>
                    <a:pt x="906" y="398"/>
                  </a:lnTo>
                  <a:lnTo>
                    <a:pt x="928" y="431"/>
                  </a:lnTo>
                  <a:lnTo>
                    <a:pt x="926" y="451"/>
                  </a:lnTo>
                  <a:lnTo>
                    <a:pt x="870" y="531"/>
                  </a:lnTo>
                  <a:lnTo>
                    <a:pt x="853" y="545"/>
                  </a:lnTo>
                  <a:lnTo>
                    <a:pt x="846" y="589"/>
                  </a:lnTo>
                  <a:lnTo>
                    <a:pt x="834" y="594"/>
                  </a:lnTo>
                  <a:lnTo>
                    <a:pt x="823" y="581"/>
                  </a:lnTo>
                  <a:lnTo>
                    <a:pt x="776" y="623"/>
                  </a:lnTo>
                  <a:lnTo>
                    <a:pt x="752" y="623"/>
                  </a:lnTo>
                  <a:lnTo>
                    <a:pt x="734" y="609"/>
                  </a:lnTo>
                  <a:lnTo>
                    <a:pt x="728" y="579"/>
                  </a:lnTo>
                  <a:lnTo>
                    <a:pt x="713" y="568"/>
                  </a:lnTo>
                  <a:lnTo>
                    <a:pt x="708" y="541"/>
                  </a:lnTo>
                  <a:lnTo>
                    <a:pt x="723" y="528"/>
                  </a:lnTo>
                  <a:lnTo>
                    <a:pt x="719" y="496"/>
                  </a:lnTo>
                  <a:lnTo>
                    <a:pt x="734" y="440"/>
                  </a:lnTo>
                  <a:lnTo>
                    <a:pt x="732" y="395"/>
                  </a:lnTo>
                  <a:lnTo>
                    <a:pt x="744" y="385"/>
                  </a:lnTo>
                  <a:lnTo>
                    <a:pt x="798" y="377"/>
                  </a:lnTo>
                  <a:lnTo>
                    <a:pt x="795" y="354"/>
                  </a:lnTo>
                  <a:lnTo>
                    <a:pt x="759" y="329"/>
                  </a:lnTo>
                  <a:lnTo>
                    <a:pt x="704" y="310"/>
                  </a:lnTo>
                  <a:lnTo>
                    <a:pt x="674" y="310"/>
                  </a:lnTo>
                  <a:lnTo>
                    <a:pt x="631" y="330"/>
                  </a:lnTo>
                  <a:lnTo>
                    <a:pt x="569" y="383"/>
                  </a:lnTo>
                  <a:lnTo>
                    <a:pt x="583" y="389"/>
                  </a:lnTo>
                  <a:lnTo>
                    <a:pt x="583" y="385"/>
                  </a:lnTo>
                  <a:lnTo>
                    <a:pt x="593" y="383"/>
                  </a:lnTo>
                  <a:lnTo>
                    <a:pt x="584" y="403"/>
                  </a:lnTo>
                  <a:lnTo>
                    <a:pt x="498" y="450"/>
                  </a:lnTo>
                  <a:lnTo>
                    <a:pt x="477" y="496"/>
                  </a:lnTo>
                  <a:lnTo>
                    <a:pt x="408" y="573"/>
                  </a:lnTo>
                  <a:lnTo>
                    <a:pt x="408" y="603"/>
                  </a:lnTo>
                  <a:lnTo>
                    <a:pt x="429" y="623"/>
                  </a:lnTo>
                  <a:lnTo>
                    <a:pt x="423" y="623"/>
                  </a:lnTo>
                  <a:lnTo>
                    <a:pt x="318" y="581"/>
                  </a:lnTo>
                  <a:lnTo>
                    <a:pt x="284" y="579"/>
                  </a:lnTo>
                  <a:lnTo>
                    <a:pt x="196" y="591"/>
                  </a:lnTo>
                  <a:lnTo>
                    <a:pt x="182" y="581"/>
                  </a:lnTo>
                  <a:lnTo>
                    <a:pt x="179" y="591"/>
                  </a:lnTo>
                  <a:lnTo>
                    <a:pt x="143" y="578"/>
                  </a:lnTo>
                  <a:lnTo>
                    <a:pt x="88" y="570"/>
                  </a:lnTo>
                  <a:lnTo>
                    <a:pt x="76" y="563"/>
                  </a:lnTo>
                  <a:lnTo>
                    <a:pt x="109" y="531"/>
                  </a:lnTo>
                  <a:lnTo>
                    <a:pt x="76" y="540"/>
                  </a:lnTo>
                  <a:lnTo>
                    <a:pt x="76" y="529"/>
                  </a:lnTo>
                  <a:lnTo>
                    <a:pt x="109" y="497"/>
                  </a:lnTo>
                  <a:lnTo>
                    <a:pt x="97" y="496"/>
                  </a:lnTo>
                  <a:lnTo>
                    <a:pt x="63" y="513"/>
                  </a:lnTo>
                  <a:lnTo>
                    <a:pt x="49" y="500"/>
                  </a:lnTo>
                  <a:lnTo>
                    <a:pt x="40" y="528"/>
                  </a:lnTo>
                  <a:lnTo>
                    <a:pt x="70" y="569"/>
                  </a:lnTo>
                  <a:lnTo>
                    <a:pt x="0" y="578"/>
                  </a:lnTo>
                  <a:lnTo>
                    <a:pt x="0" y="525"/>
                  </a:lnTo>
                  <a:lnTo>
                    <a:pt x="10" y="496"/>
                  </a:lnTo>
                  <a:lnTo>
                    <a:pt x="46" y="467"/>
                  </a:lnTo>
                  <a:lnTo>
                    <a:pt x="70" y="461"/>
                  </a:lnTo>
                  <a:lnTo>
                    <a:pt x="97" y="443"/>
                  </a:lnTo>
                  <a:lnTo>
                    <a:pt x="115" y="409"/>
                  </a:lnTo>
                  <a:lnTo>
                    <a:pt x="130" y="402"/>
                  </a:lnTo>
                  <a:lnTo>
                    <a:pt x="142" y="359"/>
                  </a:lnTo>
                  <a:lnTo>
                    <a:pt x="160" y="350"/>
                  </a:lnTo>
                  <a:lnTo>
                    <a:pt x="170" y="326"/>
                  </a:lnTo>
                  <a:lnTo>
                    <a:pt x="200" y="320"/>
                  </a:lnTo>
                  <a:lnTo>
                    <a:pt x="200" y="297"/>
                  </a:lnTo>
                  <a:lnTo>
                    <a:pt x="214" y="285"/>
                  </a:lnTo>
                  <a:lnTo>
                    <a:pt x="206" y="267"/>
                  </a:lnTo>
                  <a:lnTo>
                    <a:pt x="212" y="253"/>
                  </a:lnTo>
                  <a:lnTo>
                    <a:pt x="236" y="248"/>
                  </a:lnTo>
                  <a:lnTo>
                    <a:pt x="244" y="232"/>
                  </a:lnTo>
                  <a:lnTo>
                    <a:pt x="266" y="231"/>
                  </a:lnTo>
                  <a:lnTo>
                    <a:pt x="275" y="218"/>
                  </a:lnTo>
                  <a:lnTo>
                    <a:pt x="330" y="202"/>
                  </a:lnTo>
                  <a:lnTo>
                    <a:pt x="344" y="179"/>
                  </a:lnTo>
                  <a:lnTo>
                    <a:pt x="391" y="156"/>
                  </a:lnTo>
                  <a:lnTo>
                    <a:pt x="381" y="120"/>
                  </a:lnTo>
                  <a:lnTo>
                    <a:pt x="403" y="110"/>
                  </a:lnTo>
                  <a:lnTo>
                    <a:pt x="393" y="73"/>
                  </a:lnTo>
                  <a:lnTo>
                    <a:pt x="396" y="44"/>
                  </a:lnTo>
                  <a:lnTo>
                    <a:pt x="421" y="34"/>
                  </a:lnTo>
                  <a:lnTo>
                    <a:pt x="429" y="0"/>
                  </a:lnTo>
                  <a:lnTo>
                    <a:pt x="451" y="30"/>
                  </a:lnTo>
                  <a:lnTo>
                    <a:pt x="457" y="81"/>
                  </a:lnTo>
                  <a:lnTo>
                    <a:pt x="441" y="117"/>
                  </a:lnTo>
                  <a:lnTo>
                    <a:pt x="451" y="137"/>
                  </a:lnTo>
                  <a:lnTo>
                    <a:pt x="433" y="159"/>
                  </a:lnTo>
                  <a:lnTo>
                    <a:pt x="451" y="197"/>
                  </a:lnTo>
                  <a:lnTo>
                    <a:pt x="460" y="200"/>
                  </a:lnTo>
                  <a:lnTo>
                    <a:pt x="498" y="194"/>
                  </a:lnTo>
                  <a:lnTo>
                    <a:pt x="521" y="257"/>
                  </a:lnTo>
                  <a:lnTo>
                    <a:pt x="541" y="278"/>
                  </a:lnTo>
                  <a:lnTo>
                    <a:pt x="560" y="286"/>
                  </a:lnTo>
                  <a:lnTo>
                    <a:pt x="587" y="278"/>
                  </a:lnTo>
                  <a:lnTo>
                    <a:pt x="599" y="261"/>
                  </a:lnTo>
                  <a:lnTo>
                    <a:pt x="590" y="189"/>
                  </a:lnTo>
                  <a:lnTo>
                    <a:pt x="596" y="156"/>
                  </a:lnTo>
                  <a:lnTo>
                    <a:pt x="631" y="126"/>
                  </a:lnTo>
                  <a:lnTo>
                    <a:pt x="652" y="154"/>
                  </a:lnTo>
                  <a:lnTo>
                    <a:pt x="681" y="159"/>
                  </a:lnTo>
                  <a:lnTo>
                    <a:pt x="687" y="184"/>
                  </a:lnTo>
                  <a:lnTo>
                    <a:pt x="805" y="16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2" name="Freeform 33"/>
            <p:cNvSpPr>
              <a:spLocks/>
            </p:cNvSpPr>
            <p:nvPr/>
          </p:nvSpPr>
          <p:spPr bwMode="auto">
            <a:xfrm>
              <a:off x="4416" y="3327"/>
              <a:ext cx="174" cy="135"/>
            </a:xfrm>
            <a:custGeom>
              <a:avLst/>
              <a:gdLst>
                <a:gd name="T0" fmla="*/ 141 w 769"/>
                <a:gd name="T1" fmla="*/ 76 h 534"/>
                <a:gd name="T2" fmla="*/ 145 w 769"/>
                <a:gd name="T3" fmla="*/ 75 h 534"/>
                <a:gd name="T4" fmla="*/ 153 w 769"/>
                <a:gd name="T5" fmla="*/ 75 h 534"/>
                <a:gd name="T6" fmla="*/ 174 w 769"/>
                <a:gd name="T7" fmla="*/ 68 h 534"/>
                <a:gd name="T8" fmla="*/ 172 w 769"/>
                <a:gd name="T9" fmla="*/ 48 h 534"/>
                <a:gd name="T10" fmla="*/ 164 w 769"/>
                <a:gd name="T11" fmla="*/ 33 h 534"/>
                <a:gd name="T12" fmla="*/ 141 w 769"/>
                <a:gd name="T13" fmla="*/ 23 h 534"/>
                <a:gd name="T14" fmla="*/ 128 w 769"/>
                <a:gd name="T15" fmla="*/ 24 h 534"/>
                <a:gd name="T16" fmla="*/ 116 w 769"/>
                <a:gd name="T17" fmla="*/ 18 h 534"/>
                <a:gd name="T18" fmla="*/ 113 w 769"/>
                <a:gd name="T19" fmla="*/ 7 h 534"/>
                <a:gd name="T20" fmla="*/ 97 w 769"/>
                <a:gd name="T21" fmla="*/ 5 h 534"/>
                <a:gd name="T22" fmla="*/ 77 w 769"/>
                <a:gd name="T23" fmla="*/ 26 h 534"/>
                <a:gd name="T24" fmla="*/ 64 w 769"/>
                <a:gd name="T25" fmla="*/ 47 h 534"/>
                <a:gd name="T26" fmla="*/ 78 w 769"/>
                <a:gd name="T27" fmla="*/ 69 h 534"/>
                <a:gd name="T28" fmla="*/ 78 w 769"/>
                <a:gd name="T29" fmla="*/ 81 h 534"/>
                <a:gd name="T30" fmla="*/ 76 w 769"/>
                <a:gd name="T31" fmla="*/ 93 h 534"/>
                <a:gd name="T32" fmla="*/ 72 w 769"/>
                <a:gd name="T33" fmla="*/ 77 h 534"/>
                <a:gd name="T34" fmla="*/ 63 w 769"/>
                <a:gd name="T35" fmla="*/ 82 h 534"/>
                <a:gd name="T36" fmla="*/ 63 w 769"/>
                <a:gd name="T37" fmla="*/ 96 h 534"/>
                <a:gd name="T38" fmla="*/ 58 w 769"/>
                <a:gd name="T39" fmla="*/ 99 h 534"/>
                <a:gd name="T40" fmla="*/ 52 w 769"/>
                <a:gd name="T41" fmla="*/ 99 h 534"/>
                <a:gd name="T42" fmla="*/ 43 w 769"/>
                <a:gd name="T43" fmla="*/ 93 h 534"/>
                <a:gd name="T44" fmla="*/ 43 w 769"/>
                <a:gd name="T45" fmla="*/ 104 h 534"/>
                <a:gd name="T46" fmla="*/ 36 w 769"/>
                <a:gd name="T47" fmla="*/ 104 h 534"/>
                <a:gd name="T48" fmla="*/ 32 w 769"/>
                <a:gd name="T49" fmla="*/ 110 h 534"/>
                <a:gd name="T50" fmla="*/ 35 w 769"/>
                <a:gd name="T51" fmla="*/ 112 h 534"/>
                <a:gd name="T52" fmla="*/ 21 w 769"/>
                <a:gd name="T53" fmla="*/ 114 h 534"/>
                <a:gd name="T54" fmla="*/ 24 w 769"/>
                <a:gd name="T55" fmla="*/ 107 h 534"/>
                <a:gd name="T56" fmla="*/ 7 w 769"/>
                <a:gd name="T57" fmla="*/ 113 h 534"/>
                <a:gd name="T58" fmla="*/ 3 w 769"/>
                <a:gd name="T59" fmla="*/ 102 h 534"/>
                <a:gd name="T60" fmla="*/ 3 w 769"/>
                <a:gd name="T61" fmla="*/ 111 h 534"/>
                <a:gd name="T62" fmla="*/ 7 w 769"/>
                <a:gd name="T63" fmla="*/ 123 h 534"/>
                <a:gd name="T64" fmla="*/ 27 w 769"/>
                <a:gd name="T65" fmla="*/ 135 h 534"/>
                <a:gd name="T66" fmla="*/ 46 w 769"/>
                <a:gd name="T67" fmla="*/ 126 h 534"/>
                <a:gd name="T68" fmla="*/ 53 w 769"/>
                <a:gd name="T69" fmla="*/ 127 h 534"/>
                <a:gd name="T70" fmla="*/ 65 w 769"/>
                <a:gd name="T71" fmla="*/ 117 h 534"/>
                <a:gd name="T72" fmla="*/ 79 w 769"/>
                <a:gd name="T73" fmla="*/ 109 h 534"/>
                <a:gd name="T74" fmla="*/ 83 w 769"/>
                <a:gd name="T75" fmla="*/ 102 h 534"/>
                <a:gd name="T76" fmla="*/ 88 w 769"/>
                <a:gd name="T77" fmla="*/ 87 h 534"/>
                <a:gd name="T78" fmla="*/ 105 w 769"/>
                <a:gd name="T79" fmla="*/ 93 h 534"/>
                <a:gd name="T80" fmla="*/ 112 w 769"/>
                <a:gd name="T81" fmla="*/ 73 h 534"/>
                <a:gd name="T82" fmla="*/ 132 w 769"/>
                <a:gd name="T83" fmla="*/ 80 h 5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9"/>
                <a:gd name="T127" fmla="*/ 0 h 534"/>
                <a:gd name="T128" fmla="*/ 769 w 769"/>
                <a:gd name="T129" fmla="*/ 534 h 53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9" h="534">
                  <a:moveTo>
                    <a:pt x="600" y="300"/>
                  </a:moveTo>
                  <a:lnTo>
                    <a:pt x="623" y="301"/>
                  </a:lnTo>
                  <a:lnTo>
                    <a:pt x="636" y="287"/>
                  </a:lnTo>
                  <a:lnTo>
                    <a:pt x="641" y="297"/>
                  </a:lnTo>
                  <a:lnTo>
                    <a:pt x="660" y="287"/>
                  </a:lnTo>
                  <a:lnTo>
                    <a:pt x="677" y="297"/>
                  </a:lnTo>
                  <a:lnTo>
                    <a:pt x="745" y="283"/>
                  </a:lnTo>
                  <a:lnTo>
                    <a:pt x="769" y="268"/>
                  </a:lnTo>
                  <a:lnTo>
                    <a:pt x="742" y="214"/>
                  </a:lnTo>
                  <a:lnTo>
                    <a:pt x="759" y="191"/>
                  </a:lnTo>
                  <a:lnTo>
                    <a:pt x="757" y="160"/>
                  </a:lnTo>
                  <a:lnTo>
                    <a:pt x="727" y="130"/>
                  </a:lnTo>
                  <a:lnTo>
                    <a:pt x="682" y="141"/>
                  </a:lnTo>
                  <a:lnTo>
                    <a:pt x="623" y="92"/>
                  </a:lnTo>
                  <a:lnTo>
                    <a:pt x="588" y="84"/>
                  </a:lnTo>
                  <a:lnTo>
                    <a:pt x="566" y="93"/>
                  </a:lnTo>
                  <a:lnTo>
                    <a:pt x="548" y="67"/>
                  </a:lnTo>
                  <a:lnTo>
                    <a:pt x="511" y="72"/>
                  </a:lnTo>
                  <a:lnTo>
                    <a:pt x="505" y="67"/>
                  </a:lnTo>
                  <a:lnTo>
                    <a:pt x="499" y="28"/>
                  </a:lnTo>
                  <a:lnTo>
                    <a:pt x="467" y="0"/>
                  </a:lnTo>
                  <a:lnTo>
                    <a:pt x="427" y="19"/>
                  </a:lnTo>
                  <a:lnTo>
                    <a:pt x="378" y="77"/>
                  </a:lnTo>
                  <a:lnTo>
                    <a:pt x="340" y="102"/>
                  </a:lnTo>
                  <a:lnTo>
                    <a:pt x="291" y="164"/>
                  </a:lnTo>
                  <a:lnTo>
                    <a:pt x="283" y="186"/>
                  </a:lnTo>
                  <a:lnTo>
                    <a:pt x="301" y="229"/>
                  </a:lnTo>
                  <a:lnTo>
                    <a:pt x="346" y="273"/>
                  </a:lnTo>
                  <a:lnTo>
                    <a:pt x="349" y="303"/>
                  </a:lnTo>
                  <a:lnTo>
                    <a:pt x="343" y="319"/>
                  </a:lnTo>
                  <a:lnTo>
                    <a:pt x="340" y="361"/>
                  </a:lnTo>
                  <a:lnTo>
                    <a:pt x="334" y="368"/>
                  </a:lnTo>
                  <a:lnTo>
                    <a:pt x="318" y="351"/>
                  </a:lnTo>
                  <a:lnTo>
                    <a:pt x="318" y="303"/>
                  </a:lnTo>
                  <a:lnTo>
                    <a:pt x="315" y="305"/>
                  </a:lnTo>
                  <a:lnTo>
                    <a:pt x="279" y="326"/>
                  </a:lnTo>
                  <a:lnTo>
                    <a:pt x="283" y="339"/>
                  </a:lnTo>
                  <a:lnTo>
                    <a:pt x="279" y="379"/>
                  </a:lnTo>
                  <a:lnTo>
                    <a:pt x="266" y="379"/>
                  </a:lnTo>
                  <a:lnTo>
                    <a:pt x="258" y="390"/>
                  </a:lnTo>
                  <a:lnTo>
                    <a:pt x="245" y="379"/>
                  </a:lnTo>
                  <a:lnTo>
                    <a:pt x="228" y="390"/>
                  </a:lnTo>
                  <a:lnTo>
                    <a:pt x="201" y="369"/>
                  </a:lnTo>
                  <a:lnTo>
                    <a:pt x="191" y="369"/>
                  </a:lnTo>
                  <a:lnTo>
                    <a:pt x="207" y="409"/>
                  </a:lnTo>
                  <a:lnTo>
                    <a:pt x="188" y="412"/>
                  </a:lnTo>
                  <a:lnTo>
                    <a:pt x="192" y="424"/>
                  </a:lnTo>
                  <a:lnTo>
                    <a:pt x="159" y="412"/>
                  </a:lnTo>
                  <a:lnTo>
                    <a:pt x="125" y="417"/>
                  </a:lnTo>
                  <a:lnTo>
                    <a:pt x="140" y="437"/>
                  </a:lnTo>
                  <a:lnTo>
                    <a:pt x="164" y="429"/>
                  </a:lnTo>
                  <a:lnTo>
                    <a:pt x="153" y="444"/>
                  </a:lnTo>
                  <a:lnTo>
                    <a:pt x="118" y="452"/>
                  </a:lnTo>
                  <a:lnTo>
                    <a:pt x="92" y="450"/>
                  </a:lnTo>
                  <a:lnTo>
                    <a:pt x="116" y="433"/>
                  </a:lnTo>
                  <a:lnTo>
                    <a:pt x="104" y="424"/>
                  </a:lnTo>
                  <a:lnTo>
                    <a:pt x="64" y="446"/>
                  </a:lnTo>
                  <a:lnTo>
                    <a:pt x="32" y="446"/>
                  </a:lnTo>
                  <a:lnTo>
                    <a:pt x="25" y="412"/>
                  </a:lnTo>
                  <a:lnTo>
                    <a:pt x="12" y="403"/>
                  </a:lnTo>
                  <a:lnTo>
                    <a:pt x="0" y="424"/>
                  </a:lnTo>
                  <a:lnTo>
                    <a:pt x="13" y="441"/>
                  </a:lnTo>
                  <a:lnTo>
                    <a:pt x="3" y="453"/>
                  </a:lnTo>
                  <a:lnTo>
                    <a:pt x="32" y="486"/>
                  </a:lnTo>
                  <a:lnTo>
                    <a:pt x="35" y="506"/>
                  </a:lnTo>
                  <a:lnTo>
                    <a:pt x="121" y="534"/>
                  </a:lnTo>
                  <a:lnTo>
                    <a:pt x="159" y="531"/>
                  </a:lnTo>
                  <a:lnTo>
                    <a:pt x="204" y="500"/>
                  </a:lnTo>
                  <a:lnTo>
                    <a:pt x="222" y="509"/>
                  </a:lnTo>
                  <a:lnTo>
                    <a:pt x="236" y="504"/>
                  </a:lnTo>
                  <a:lnTo>
                    <a:pt x="270" y="443"/>
                  </a:lnTo>
                  <a:lnTo>
                    <a:pt x="289" y="462"/>
                  </a:lnTo>
                  <a:lnTo>
                    <a:pt x="324" y="441"/>
                  </a:lnTo>
                  <a:lnTo>
                    <a:pt x="349" y="433"/>
                  </a:lnTo>
                  <a:lnTo>
                    <a:pt x="357" y="441"/>
                  </a:lnTo>
                  <a:lnTo>
                    <a:pt x="367" y="405"/>
                  </a:lnTo>
                  <a:lnTo>
                    <a:pt x="397" y="418"/>
                  </a:lnTo>
                  <a:lnTo>
                    <a:pt x="390" y="343"/>
                  </a:lnTo>
                  <a:lnTo>
                    <a:pt x="405" y="343"/>
                  </a:lnTo>
                  <a:lnTo>
                    <a:pt x="464" y="368"/>
                  </a:lnTo>
                  <a:lnTo>
                    <a:pt x="478" y="346"/>
                  </a:lnTo>
                  <a:lnTo>
                    <a:pt x="493" y="288"/>
                  </a:lnTo>
                  <a:lnTo>
                    <a:pt x="518" y="285"/>
                  </a:lnTo>
                  <a:lnTo>
                    <a:pt x="584" y="316"/>
                  </a:lnTo>
                  <a:lnTo>
                    <a:pt x="600" y="30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3" name="Freeform 34"/>
            <p:cNvSpPr>
              <a:spLocks/>
            </p:cNvSpPr>
            <p:nvPr/>
          </p:nvSpPr>
          <p:spPr bwMode="auto">
            <a:xfrm>
              <a:off x="4650" y="3222"/>
              <a:ext cx="178" cy="271"/>
            </a:xfrm>
            <a:custGeom>
              <a:avLst/>
              <a:gdLst>
                <a:gd name="T0" fmla="*/ 35 w 791"/>
                <a:gd name="T1" fmla="*/ 120 h 1073"/>
                <a:gd name="T2" fmla="*/ 45 w 791"/>
                <a:gd name="T3" fmla="*/ 101 h 1073"/>
                <a:gd name="T4" fmla="*/ 45 w 791"/>
                <a:gd name="T5" fmla="*/ 84 h 1073"/>
                <a:gd name="T6" fmla="*/ 53 w 791"/>
                <a:gd name="T7" fmla="*/ 74 h 1073"/>
                <a:gd name="T8" fmla="*/ 58 w 791"/>
                <a:gd name="T9" fmla="*/ 64 h 1073"/>
                <a:gd name="T10" fmla="*/ 68 w 791"/>
                <a:gd name="T11" fmla="*/ 35 h 1073"/>
                <a:gd name="T12" fmla="*/ 90 w 791"/>
                <a:gd name="T13" fmla="*/ 19 h 1073"/>
                <a:gd name="T14" fmla="*/ 95 w 791"/>
                <a:gd name="T15" fmla="*/ 31 h 1073"/>
                <a:gd name="T16" fmla="*/ 104 w 791"/>
                <a:gd name="T17" fmla="*/ 27 h 1073"/>
                <a:gd name="T18" fmla="*/ 118 w 791"/>
                <a:gd name="T19" fmla="*/ 23 h 1073"/>
                <a:gd name="T20" fmla="*/ 125 w 791"/>
                <a:gd name="T21" fmla="*/ 18 h 1073"/>
                <a:gd name="T22" fmla="*/ 133 w 791"/>
                <a:gd name="T23" fmla="*/ 9 h 1073"/>
                <a:gd name="T24" fmla="*/ 150 w 791"/>
                <a:gd name="T25" fmla="*/ 0 h 1073"/>
                <a:gd name="T26" fmla="*/ 159 w 791"/>
                <a:gd name="T27" fmla="*/ 17 h 1073"/>
                <a:gd name="T28" fmla="*/ 172 w 791"/>
                <a:gd name="T29" fmla="*/ 27 h 1073"/>
                <a:gd name="T30" fmla="*/ 170 w 791"/>
                <a:gd name="T31" fmla="*/ 39 h 1073"/>
                <a:gd name="T32" fmla="*/ 150 w 791"/>
                <a:gd name="T33" fmla="*/ 52 h 1073"/>
                <a:gd name="T34" fmla="*/ 144 w 791"/>
                <a:gd name="T35" fmla="*/ 59 h 1073"/>
                <a:gd name="T36" fmla="*/ 137 w 791"/>
                <a:gd name="T37" fmla="*/ 79 h 1073"/>
                <a:gd name="T38" fmla="*/ 145 w 791"/>
                <a:gd name="T39" fmla="*/ 94 h 1073"/>
                <a:gd name="T40" fmla="*/ 163 w 791"/>
                <a:gd name="T41" fmla="*/ 91 h 1073"/>
                <a:gd name="T42" fmla="*/ 168 w 791"/>
                <a:gd name="T43" fmla="*/ 110 h 1073"/>
                <a:gd name="T44" fmla="*/ 164 w 791"/>
                <a:gd name="T45" fmla="*/ 119 h 1073"/>
                <a:gd name="T46" fmla="*/ 166 w 791"/>
                <a:gd name="T47" fmla="*/ 127 h 1073"/>
                <a:gd name="T48" fmla="*/ 158 w 791"/>
                <a:gd name="T49" fmla="*/ 130 h 1073"/>
                <a:gd name="T50" fmla="*/ 162 w 791"/>
                <a:gd name="T51" fmla="*/ 134 h 1073"/>
                <a:gd name="T52" fmla="*/ 168 w 791"/>
                <a:gd name="T53" fmla="*/ 151 h 1073"/>
                <a:gd name="T54" fmla="*/ 178 w 791"/>
                <a:gd name="T55" fmla="*/ 167 h 1073"/>
                <a:gd name="T56" fmla="*/ 160 w 791"/>
                <a:gd name="T57" fmla="*/ 167 h 1073"/>
                <a:gd name="T58" fmla="*/ 139 w 791"/>
                <a:gd name="T59" fmla="*/ 160 h 1073"/>
                <a:gd name="T60" fmla="*/ 122 w 791"/>
                <a:gd name="T61" fmla="*/ 176 h 1073"/>
                <a:gd name="T62" fmla="*/ 113 w 791"/>
                <a:gd name="T63" fmla="*/ 174 h 1073"/>
                <a:gd name="T64" fmla="*/ 114 w 791"/>
                <a:gd name="T65" fmla="*/ 191 h 1073"/>
                <a:gd name="T66" fmla="*/ 113 w 791"/>
                <a:gd name="T67" fmla="*/ 205 h 1073"/>
                <a:gd name="T68" fmla="*/ 105 w 791"/>
                <a:gd name="T69" fmla="*/ 216 h 1073"/>
                <a:gd name="T70" fmla="*/ 107 w 791"/>
                <a:gd name="T71" fmla="*/ 233 h 1073"/>
                <a:gd name="T72" fmla="*/ 104 w 791"/>
                <a:gd name="T73" fmla="*/ 244 h 1073"/>
                <a:gd name="T74" fmla="*/ 90 w 791"/>
                <a:gd name="T75" fmla="*/ 256 h 1073"/>
                <a:gd name="T76" fmla="*/ 76 w 791"/>
                <a:gd name="T77" fmla="*/ 263 h 1073"/>
                <a:gd name="T78" fmla="*/ 69 w 791"/>
                <a:gd name="T79" fmla="*/ 268 h 1073"/>
                <a:gd name="T80" fmla="*/ 56 w 791"/>
                <a:gd name="T81" fmla="*/ 271 h 1073"/>
                <a:gd name="T82" fmla="*/ 32 w 791"/>
                <a:gd name="T83" fmla="*/ 271 h 1073"/>
                <a:gd name="T84" fmla="*/ 31 w 791"/>
                <a:gd name="T85" fmla="*/ 256 h 1073"/>
                <a:gd name="T86" fmla="*/ 31 w 791"/>
                <a:gd name="T87" fmla="*/ 225 h 1073"/>
                <a:gd name="T88" fmla="*/ 24 w 791"/>
                <a:gd name="T89" fmla="*/ 204 h 1073"/>
                <a:gd name="T90" fmla="*/ 4 w 791"/>
                <a:gd name="T91" fmla="*/ 183 h 1073"/>
                <a:gd name="T92" fmla="*/ 1 w 791"/>
                <a:gd name="T93" fmla="*/ 177 h 1073"/>
                <a:gd name="T94" fmla="*/ 9 w 791"/>
                <a:gd name="T95" fmla="*/ 167 h 1073"/>
                <a:gd name="T96" fmla="*/ 28 w 791"/>
                <a:gd name="T97" fmla="*/ 154 h 1073"/>
                <a:gd name="T98" fmla="*/ 31 w 791"/>
                <a:gd name="T99" fmla="*/ 141 h 1073"/>
                <a:gd name="T100" fmla="*/ 38 w 791"/>
                <a:gd name="T101" fmla="*/ 128 h 10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91"/>
                <a:gd name="T154" fmla="*/ 0 h 1073"/>
                <a:gd name="T155" fmla="*/ 791 w 791"/>
                <a:gd name="T156" fmla="*/ 1073 h 10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91" h="1073">
                  <a:moveTo>
                    <a:pt x="168" y="505"/>
                  </a:moveTo>
                  <a:lnTo>
                    <a:pt x="156" y="474"/>
                  </a:lnTo>
                  <a:lnTo>
                    <a:pt x="193" y="424"/>
                  </a:lnTo>
                  <a:lnTo>
                    <a:pt x="200" y="401"/>
                  </a:lnTo>
                  <a:lnTo>
                    <a:pt x="162" y="368"/>
                  </a:lnTo>
                  <a:lnTo>
                    <a:pt x="202" y="333"/>
                  </a:lnTo>
                  <a:lnTo>
                    <a:pt x="206" y="302"/>
                  </a:lnTo>
                  <a:lnTo>
                    <a:pt x="235" y="292"/>
                  </a:lnTo>
                  <a:lnTo>
                    <a:pt x="215" y="267"/>
                  </a:lnTo>
                  <a:lnTo>
                    <a:pt x="256" y="253"/>
                  </a:lnTo>
                  <a:lnTo>
                    <a:pt x="262" y="159"/>
                  </a:lnTo>
                  <a:lnTo>
                    <a:pt x="301" y="137"/>
                  </a:lnTo>
                  <a:lnTo>
                    <a:pt x="338" y="72"/>
                  </a:lnTo>
                  <a:lnTo>
                    <a:pt x="402" y="77"/>
                  </a:lnTo>
                  <a:lnTo>
                    <a:pt x="404" y="119"/>
                  </a:lnTo>
                  <a:lnTo>
                    <a:pt x="420" y="121"/>
                  </a:lnTo>
                  <a:lnTo>
                    <a:pt x="423" y="135"/>
                  </a:lnTo>
                  <a:lnTo>
                    <a:pt x="460" y="107"/>
                  </a:lnTo>
                  <a:lnTo>
                    <a:pt x="475" y="112"/>
                  </a:lnTo>
                  <a:lnTo>
                    <a:pt x="525" y="92"/>
                  </a:lnTo>
                  <a:lnTo>
                    <a:pt x="546" y="115"/>
                  </a:lnTo>
                  <a:lnTo>
                    <a:pt x="555" y="72"/>
                  </a:lnTo>
                  <a:lnTo>
                    <a:pt x="593" y="64"/>
                  </a:lnTo>
                  <a:lnTo>
                    <a:pt x="593" y="35"/>
                  </a:lnTo>
                  <a:lnTo>
                    <a:pt x="613" y="23"/>
                  </a:lnTo>
                  <a:lnTo>
                    <a:pt x="665" y="0"/>
                  </a:lnTo>
                  <a:lnTo>
                    <a:pt x="697" y="10"/>
                  </a:lnTo>
                  <a:lnTo>
                    <a:pt x="707" y="67"/>
                  </a:lnTo>
                  <a:lnTo>
                    <a:pt x="735" y="92"/>
                  </a:lnTo>
                  <a:lnTo>
                    <a:pt x="765" y="105"/>
                  </a:lnTo>
                  <a:lnTo>
                    <a:pt x="777" y="134"/>
                  </a:lnTo>
                  <a:lnTo>
                    <a:pt x="756" y="153"/>
                  </a:lnTo>
                  <a:lnTo>
                    <a:pt x="759" y="174"/>
                  </a:lnTo>
                  <a:lnTo>
                    <a:pt x="668" y="207"/>
                  </a:lnTo>
                  <a:lnTo>
                    <a:pt x="665" y="226"/>
                  </a:lnTo>
                  <a:lnTo>
                    <a:pt x="641" y="233"/>
                  </a:lnTo>
                  <a:lnTo>
                    <a:pt x="617" y="276"/>
                  </a:lnTo>
                  <a:lnTo>
                    <a:pt x="611" y="314"/>
                  </a:lnTo>
                  <a:lnTo>
                    <a:pt x="620" y="360"/>
                  </a:lnTo>
                  <a:lnTo>
                    <a:pt x="644" y="374"/>
                  </a:lnTo>
                  <a:lnTo>
                    <a:pt x="659" y="368"/>
                  </a:lnTo>
                  <a:lnTo>
                    <a:pt x="724" y="360"/>
                  </a:lnTo>
                  <a:lnTo>
                    <a:pt x="746" y="379"/>
                  </a:lnTo>
                  <a:lnTo>
                    <a:pt x="746" y="437"/>
                  </a:lnTo>
                  <a:lnTo>
                    <a:pt x="727" y="447"/>
                  </a:lnTo>
                  <a:lnTo>
                    <a:pt x="727" y="472"/>
                  </a:lnTo>
                  <a:lnTo>
                    <a:pt x="746" y="486"/>
                  </a:lnTo>
                  <a:lnTo>
                    <a:pt x="738" y="502"/>
                  </a:lnTo>
                  <a:lnTo>
                    <a:pt x="728" y="515"/>
                  </a:lnTo>
                  <a:lnTo>
                    <a:pt x="700" y="515"/>
                  </a:lnTo>
                  <a:lnTo>
                    <a:pt x="698" y="519"/>
                  </a:lnTo>
                  <a:lnTo>
                    <a:pt x="719" y="531"/>
                  </a:lnTo>
                  <a:lnTo>
                    <a:pt x="743" y="538"/>
                  </a:lnTo>
                  <a:lnTo>
                    <a:pt x="746" y="599"/>
                  </a:lnTo>
                  <a:lnTo>
                    <a:pt x="776" y="617"/>
                  </a:lnTo>
                  <a:lnTo>
                    <a:pt x="791" y="660"/>
                  </a:lnTo>
                  <a:lnTo>
                    <a:pt x="719" y="682"/>
                  </a:lnTo>
                  <a:lnTo>
                    <a:pt x="712" y="660"/>
                  </a:lnTo>
                  <a:lnTo>
                    <a:pt x="631" y="666"/>
                  </a:lnTo>
                  <a:lnTo>
                    <a:pt x="619" y="632"/>
                  </a:lnTo>
                  <a:lnTo>
                    <a:pt x="583" y="630"/>
                  </a:lnTo>
                  <a:lnTo>
                    <a:pt x="544" y="696"/>
                  </a:lnTo>
                  <a:lnTo>
                    <a:pt x="523" y="682"/>
                  </a:lnTo>
                  <a:lnTo>
                    <a:pt x="501" y="689"/>
                  </a:lnTo>
                  <a:lnTo>
                    <a:pt x="490" y="729"/>
                  </a:lnTo>
                  <a:lnTo>
                    <a:pt x="508" y="756"/>
                  </a:lnTo>
                  <a:lnTo>
                    <a:pt x="486" y="773"/>
                  </a:lnTo>
                  <a:lnTo>
                    <a:pt x="501" y="812"/>
                  </a:lnTo>
                  <a:lnTo>
                    <a:pt x="493" y="846"/>
                  </a:lnTo>
                  <a:lnTo>
                    <a:pt x="468" y="856"/>
                  </a:lnTo>
                  <a:lnTo>
                    <a:pt x="465" y="885"/>
                  </a:lnTo>
                  <a:lnTo>
                    <a:pt x="475" y="922"/>
                  </a:lnTo>
                  <a:lnTo>
                    <a:pt x="453" y="932"/>
                  </a:lnTo>
                  <a:lnTo>
                    <a:pt x="463" y="968"/>
                  </a:lnTo>
                  <a:lnTo>
                    <a:pt x="416" y="991"/>
                  </a:lnTo>
                  <a:lnTo>
                    <a:pt x="402" y="1014"/>
                  </a:lnTo>
                  <a:lnTo>
                    <a:pt x="347" y="1030"/>
                  </a:lnTo>
                  <a:lnTo>
                    <a:pt x="338" y="1043"/>
                  </a:lnTo>
                  <a:lnTo>
                    <a:pt x="316" y="1044"/>
                  </a:lnTo>
                  <a:lnTo>
                    <a:pt x="308" y="1060"/>
                  </a:lnTo>
                  <a:lnTo>
                    <a:pt x="284" y="1065"/>
                  </a:lnTo>
                  <a:lnTo>
                    <a:pt x="251" y="1073"/>
                  </a:lnTo>
                  <a:lnTo>
                    <a:pt x="200" y="1051"/>
                  </a:lnTo>
                  <a:lnTo>
                    <a:pt x="142" y="1073"/>
                  </a:lnTo>
                  <a:lnTo>
                    <a:pt x="114" y="1043"/>
                  </a:lnTo>
                  <a:lnTo>
                    <a:pt x="136" y="1012"/>
                  </a:lnTo>
                  <a:lnTo>
                    <a:pt x="156" y="966"/>
                  </a:lnTo>
                  <a:lnTo>
                    <a:pt x="136" y="889"/>
                  </a:lnTo>
                  <a:lnTo>
                    <a:pt x="112" y="850"/>
                  </a:lnTo>
                  <a:lnTo>
                    <a:pt x="106" y="806"/>
                  </a:lnTo>
                  <a:lnTo>
                    <a:pt x="84" y="756"/>
                  </a:lnTo>
                  <a:lnTo>
                    <a:pt x="18" y="723"/>
                  </a:lnTo>
                  <a:lnTo>
                    <a:pt x="0" y="714"/>
                  </a:lnTo>
                  <a:lnTo>
                    <a:pt x="6" y="701"/>
                  </a:lnTo>
                  <a:lnTo>
                    <a:pt x="29" y="682"/>
                  </a:lnTo>
                  <a:lnTo>
                    <a:pt x="39" y="660"/>
                  </a:lnTo>
                  <a:lnTo>
                    <a:pt x="84" y="667"/>
                  </a:lnTo>
                  <a:lnTo>
                    <a:pt x="126" y="609"/>
                  </a:lnTo>
                  <a:lnTo>
                    <a:pt x="150" y="604"/>
                  </a:lnTo>
                  <a:lnTo>
                    <a:pt x="136" y="560"/>
                  </a:lnTo>
                  <a:lnTo>
                    <a:pt x="142" y="528"/>
                  </a:lnTo>
                  <a:lnTo>
                    <a:pt x="168" y="50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4" name="Freeform 35"/>
            <p:cNvSpPr>
              <a:spLocks/>
            </p:cNvSpPr>
            <p:nvPr/>
          </p:nvSpPr>
          <p:spPr bwMode="auto">
            <a:xfrm>
              <a:off x="4522" y="3146"/>
              <a:ext cx="141" cy="216"/>
            </a:xfrm>
            <a:custGeom>
              <a:avLst/>
              <a:gdLst>
                <a:gd name="T0" fmla="*/ 101 w 617"/>
                <a:gd name="T1" fmla="*/ 63 h 857"/>
                <a:gd name="T2" fmla="*/ 95 w 617"/>
                <a:gd name="T3" fmla="*/ 69 h 857"/>
                <a:gd name="T4" fmla="*/ 85 w 617"/>
                <a:gd name="T5" fmla="*/ 65 h 857"/>
                <a:gd name="T6" fmla="*/ 78 w 617"/>
                <a:gd name="T7" fmla="*/ 63 h 857"/>
                <a:gd name="T8" fmla="*/ 80 w 617"/>
                <a:gd name="T9" fmla="*/ 57 h 857"/>
                <a:gd name="T10" fmla="*/ 86 w 617"/>
                <a:gd name="T11" fmla="*/ 44 h 857"/>
                <a:gd name="T12" fmla="*/ 90 w 617"/>
                <a:gd name="T13" fmla="*/ 47 h 857"/>
                <a:gd name="T14" fmla="*/ 98 w 617"/>
                <a:gd name="T15" fmla="*/ 51 h 857"/>
                <a:gd name="T16" fmla="*/ 108 w 617"/>
                <a:gd name="T17" fmla="*/ 39 h 857"/>
                <a:gd name="T18" fmla="*/ 123 w 617"/>
                <a:gd name="T19" fmla="*/ 36 h 857"/>
                <a:gd name="T20" fmla="*/ 126 w 617"/>
                <a:gd name="T21" fmla="*/ 21 h 857"/>
                <a:gd name="T22" fmla="*/ 141 w 617"/>
                <a:gd name="T23" fmla="*/ 13 h 857"/>
                <a:gd name="T24" fmla="*/ 138 w 617"/>
                <a:gd name="T25" fmla="*/ 4 h 857"/>
                <a:gd name="T26" fmla="*/ 129 w 617"/>
                <a:gd name="T27" fmla="*/ 1 h 857"/>
                <a:gd name="T28" fmla="*/ 90 w 617"/>
                <a:gd name="T29" fmla="*/ 17 h 857"/>
                <a:gd name="T30" fmla="*/ 66 w 617"/>
                <a:gd name="T31" fmla="*/ 23 h 857"/>
                <a:gd name="T32" fmla="*/ 63 w 617"/>
                <a:gd name="T33" fmla="*/ 40 h 857"/>
                <a:gd name="T34" fmla="*/ 55 w 617"/>
                <a:gd name="T35" fmla="*/ 52 h 857"/>
                <a:gd name="T36" fmla="*/ 60 w 617"/>
                <a:gd name="T37" fmla="*/ 57 h 857"/>
                <a:gd name="T38" fmla="*/ 65 w 617"/>
                <a:gd name="T39" fmla="*/ 78 h 857"/>
                <a:gd name="T40" fmla="*/ 64 w 617"/>
                <a:gd name="T41" fmla="*/ 99 h 857"/>
                <a:gd name="T42" fmla="*/ 41 w 617"/>
                <a:gd name="T43" fmla="*/ 139 h 857"/>
                <a:gd name="T44" fmla="*/ 28 w 617"/>
                <a:gd name="T45" fmla="*/ 155 h 857"/>
                <a:gd name="T46" fmla="*/ 7 w 617"/>
                <a:gd name="T47" fmla="*/ 188 h 857"/>
                <a:gd name="T48" fmla="*/ 10 w 617"/>
                <a:gd name="T49" fmla="*/ 199 h 857"/>
                <a:gd name="T50" fmla="*/ 23 w 617"/>
                <a:gd name="T51" fmla="*/ 204 h 857"/>
                <a:gd name="T52" fmla="*/ 36 w 617"/>
                <a:gd name="T53" fmla="*/ 204 h 857"/>
                <a:gd name="T54" fmla="*/ 59 w 617"/>
                <a:gd name="T55" fmla="*/ 213 h 857"/>
                <a:gd name="T56" fmla="*/ 66 w 617"/>
                <a:gd name="T57" fmla="*/ 177 h 857"/>
                <a:gd name="T58" fmla="*/ 65 w 617"/>
                <a:gd name="T59" fmla="*/ 165 h 857"/>
                <a:gd name="T60" fmla="*/ 69 w 617"/>
                <a:gd name="T61" fmla="*/ 146 h 857"/>
                <a:gd name="T62" fmla="*/ 72 w 617"/>
                <a:gd name="T63" fmla="*/ 127 h 857"/>
                <a:gd name="T64" fmla="*/ 69 w 617"/>
                <a:gd name="T65" fmla="*/ 116 h 857"/>
                <a:gd name="T66" fmla="*/ 79 w 617"/>
                <a:gd name="T67" fmla="*/ 95 h 857"/>
                <a:gd name="T68" fmla="*/ 97 w 617"/>
                <a:gd name="T69" fmla="*/ 82 h 857"/>
                <a:gd name="T70" fmla="*/ 103 w 617"/>
                <a:gd name="T71" fmla="*/ 82 h 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17"/>
                <a:gd name="T109" fmla="*/ 0 h 857"/>
                <a:gd name="T110" fmla="*/ 617 w 617"/>
                <a:gd name="T111" fmla="*/ 857 h 85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17" h="857">
                  <a:moveTo>
                    <a:pt x="440" y="293"/>
                  </a:moveTo>
                  <a:lnTo>
                    <a:pt x="444" y="248"/>
                  </a:lnTo>
                  <a:lnTo>
                    <a:pt x="428" y="253"/>
                  </a:lnTo>
                  <a:lnTo>
                    <a:pt x="417" y="273"/>
                  </a:lnTo>
                  <a:lnTo>
                    <a:pt x="402" y="278"/>
                  </a:lnTo>
                  <a:lnTo>
                    <a:pt x="374" y="258"/>
                  </a:lnTo>
                  <a:lnTo>
                    <a:pt x="351" y="269"/>
                  </a:lnTo>
                  <a:lnTo>
                    <a:pt x="343" y="248"/>
                  </a:lnTo>
                  <a:lnTo>
                    <a:pt x="360" y="230"/>
                  </a:lnTo>
                  <a:lnTo>
                    <a:pt x="350" y="226"/>
                  </a:lnTo>
                  <a:lnTo>
                    <a:pt x="374" y="196"/>
                  </a:lnTo>
                  <a:lnTo>
                    <a:pt x="377" y="175"/>
                  </a:lnTo>
                  <a:lnTo>
                    <a:pt x="396" y="174"/>
                  </a:lnTo>
                  <a:lnTo>
                    <a:pt x="396" y="185"/>
                  </a:lnTo>
                  <a:lnTo>
                    <a:pt x="404" y="196"/>
                  </a:lnTo>
                  <a:lnTo>
                    <a:pt x="428" y="202"/>
                  </a:lnTo>
                  <a:lnTo>
                    <a:pt x="465" y="181"/>
                  </a:lnTo>
                  <a:lnTo>
                    <a:pt x="471" y="155"/>
                  </a:lnTo>
                  <a:lnTo>
                    <a:pt x="495" y="137"/>
                  </a:lnTo>
                  <a:lnTo>
                    <a:pt x="538" y="143"/>
                  </a:lnTo>
                  <a:lnTo>
                    <a:pt x="562" y="112"/>
                  </a:lnTo>
                  <a:lnTo>
                    <a:pt x="553" y="83"/>
                  </a:lnTo>
                  <a:lnTo>
                    <a:pt x="577" y="50"/>
                  </a:lnTo>
                  <a:lnTo>
                    <a:pt x="617" y="50"/>
                  </a:lnTo>
                  <a:lnTo>
                    <a:pt x="601" y="36"/>
                  </a:lnTo>
                  <a:lnTo>
                    <a:pt x="606" y="17"/>
                  </a:lnTo>
                  <a:lnTo>
                    <a:pt x="591" y="0"/>
                  </a:lnTo>
                  <a:lnTo>
                    <a:pt x="565" y="5"/>
                  </a:lnTo>
                  <a:lnTo>
                    <a:pt x="489" y="22"/>
                  </a:lnTo>
                  <a:lnTo>
                    <a:pt x="396" y="69"/>
                  </a:lnTo>
                  <a:lnTo>
                    <a:pt x="360" y="65"/>
                  </a:lnTo>
                  <a:lnTo>
                    <a:pt x="289" y="90"/>
                  </a:lnTo>
                  <a:lnTo>
                    <a:pt x="281" y="106"/>
                  </a:lnTo>
                  <a:lnTo>
                    <a:pt x="275" y="158"/>
                  </a:lnTo>
                  <a:lnTo>
                    <a:pt x="244" y="185"/>
                  </a:lnTo>
                  <a:lnTo>
                    <a:pt x="239" y="205"/>
                  </a:lnTo>
                  <a:lnTo>
                    <a:pt x="244" y="221"/>
                  </a:lnTo>
                  <a:lnTo>
                    <a:pt x="263" y="228"/>
                  </a:lnTo>
                  <a:lnTo>
                    <a:pt x="271" y="289"/>
                  </a:lnTo>
                  <a:lnTo>
                    <a:pt x="284" y="311"/>
                  </a:lnTo>
                  <a:lnTo>
                    <a:pt x="278" y="336"/>
                  </a:lnTo>
                  <a:lnTo>
                    <a:pt x="281" y="393"/>
                  </a:lnTo>
                  <a:lnTo>
                    <a:pt x="266" y="429"/>
                  </a:lnTo>
                  <a:lnTo>
                    <a:pt x="180" y="552"/>
                  </a:lnTo>
                  <a:lnTo>
                    <a:pt x="121" y="605"/>
                  </a:lnTo>
                  <a:lnTo>
                    <a:pt x="121" y="613"/>
                  </a:lnTo>
                  <a:lnTo>
                    <a:pt x="0" y="716"/>
                  </a:lnTo>
                  <a:lnTo>
                    <a:pt x="32" y="744"/>
                  </a:lnTo>
                  <a:lnTo>
                    <a:pt x="38" y="783"/>
                  </a:lnTo>
                  <a:lnTo>
                    <a:pt x="44" y="788"/>
                  </a:lnTo>
                  <a:lnTo>
                    <a:pt x="81" y="783"/>
                  </a:lnTo>
                  <a:lnTo>
                    <a:pt x="99" y="809"/>
                  </a:lnTo>
                  <a:lnTo>
                    <a:pt x="121" y="800"/>
                  </a:lnTo>
                  <a:lnTo>
                    <a:pt x="156" y="808"/>
                  </a:lnTo>
                  <a:lnTo>
                    <a:pt x="215" y="857"/>
                  </a:lnTo>
                  <a:lnTo>
                    <a:pt x="260" y="846"/>
                  </a:lnTo>
                  <a:lnTo>
                    <a:pt x="298" y="720"/>
                  </a:lnTo>
                  <a:lnTo>
                    <a:pt x="290" y="701"/>
                  </a:lnTo>
                  <a:lnTo>
                    <a:pt x="302" y="677"/>
                  </a:lnTo>
                  <a:lnTo>
                    <a:pt x="284" y="656"/>
                  </a:lnTo>
                  <a:lnTo>
                    <a:pt x="295" y="595"/>
                  </a:lnTo>
                  <a:lnTo>
                    <a:pt x="304" y="579"/>
                  </a:lnTo>
                  <a:lnTo>
                    <a:pt x="298" y="526"/>
                  </a:lnTo>
                  <a:lnTo>
                    <a:pt x="316" y="503"/>
                  </a:lnTo>
                  <a:lnTo>
                    <a:pt x="298" y="472"/>
                  </a:lnTo>
                  <a:lnTo>
                    <a:pt x="304" y="462"/>
                  </a:lnTo>
                  <a:lnTo>
                    <a:pt x="319" y="452"/>
                  </a:lnTo>
                  <a:lnTo>
                    <a:pt x="346" y="375"/>
                  </a:lnTo>
                  <a:lnTo>
                    <a:pt x="363" y="342"/>
                  </a:lnTo>
                  <a:lnTo>
                    <a:pt x="426" y="327"/>
                  </a:lnTo>
                  <a:lnTo>
                    <a:pt x="440" y="335"/>
                  </a:lnTo>
                  <a:lnTo>
                    <a:pt x="450" y="327"/>
                  </a:lnTo>
                  <a:lnTo>
                    <a:pt x="440" y="29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5" name="Freeform 36"/>
            <p:cNvSpPr>
              <a:spLocks/>
            </p:cNvSpPr>
            <p:nvPr/>
          </p:nvSpPr>
          <p:spPr bwMode="auto">
            <a:xfrm>
              <a:off x="4586" y="3229"/>
              <a:ext cx="123" cy="101"/>
            </a:xfrm>
            <a:custGeom>
              <a:avLst/>
              <a:gdLst>
                <a:gd name="T0" fmla="*/ 52 w 537"/>
                <a:gd name="T1" fmla="*/ 77 h 402"/>
                <a:gd name="T2" fmla="*/ 55 w 537"/>
                <a:gd name="T3" fmla="*/ 80 h 402"/>
                <a:gd name="T4" fmla="*/ 62 w 537"/>
                <a:gd name="T5" fmla="*/ 74 h 402"/>
                <a:gd name="T6" fmla="*/ 65 w 537"/>
                <a:gd name="T7" fmla="*/ 74 h 402"/>
                <a:gd name="T8" fmla="*/ 67 w 537"/>
                <a:gd name="T9" fmla="*/ 80 h 402"/>
                <a:gd name="T10" fmla="*/ 75 w 537"/>
                <a:gd name="T11" fmla="*/ 76 h 402"/>
                <a:gd name="T12" fmla="*/ 78 w 537"/>
                <a:gd name="T13" fmla="*/ 81 h 402"/>
                <a:gd name="T14" fmla="*/ 83 w 537"/>
                <a:gd name="T15" fmla="*/ 83 h 402"/>
                <a:gd name="T16" fmla="*/ 89 w 537"/>
                <a:gd name="T17" fmla="*/ 79 h 402"/>
                <a:gd name="T18" fmla="*/ 92 w 537"/>
                <a:gd name="T19" fmla="*/ 79 h 402"/>
                <a:gd name="T20" fmla="*/ 97 w 537"/>
                <a:gd name="T21" fmla="*/ 88 h 402"/>
                <a:gd name="T22" fmla="*/ 100 w 537"/>
                <a:gd name="T23" fmla="*/ 86 h 402"/>
                <a:gd name="T24" fmla="*/ 109 w 537"/>
                <a:gd name="T25" fmla="*/ 78 h 402"/>
                <a:gd name="T26" fmla="*/ 110 w 537"/>
                <a:gd name="T27" fmla="*/ 70 h 402"/>
                <a:gd name="T28" fmla="*/ 117 w 537"/>
                <a:gd name="T29" fmla="*/ 67 h 402"/>
                <a:gd name="T30" fmla="*/ 112 w 537"/>
                <a:gd name="T31" fmla="*/ 61 h 402"/>
                <a:gd name="T32" fmla="*/ 122 w 537"/>
                <a:gd name="T33" fmla="*/ 58 h 402"/>
                <a:gd name="T34" fmla="*/ 123 w 537"/>
                <a:gd name="T35" fmla="*/ 34 h 402"/>
                <a:gd name="T36" fmla="*/ 118 w 537"/>
                <a:gd name="T37" fmla="*/ 17 h 402"/>
                <a:gd name="T38" fmla="*/ 118 w 537"/>
                <a:gd name="T39" fmla="*/ 8 h 402"/>
                <a:gd name="T40" fmla="*/ 112 w 537"/>
                <a:gd name="T41" fmla="*/ 5 h 402"/>
                <a:gd name="T42" fmla="*/ 109 w 537"/>
                <a:gd name="T43" fmla="*/ 1 h 402"/>
                <a:gd name="T44" fmla="*/ 83 w 537"/>
                <a:gd name="T45" fmla="*/ 8 h 402"/>
                <a:gd name="T46" fmla="*/ 81 w 537"/>
                <a:gd name="T47" fmla="*/ 12 h 402"/>
                <a:gd name="T48" fmla="*/ 77 w 537"/>
                <a:gd name="T49" fmla="*/ 27 h 402"/>
                <a:gd name="T50" fmla="*/ 66 w 537"/>
                <a:gd name="T51" fmla="*/ 31 h 402"/>
                <a:gd name="T52" fmla="*/ 48 w 537"/>
                <a:gd name="T53" fmla="*/ 31 h 402"/>
                <a:gd name="T54" fmla="*/ 40 w 537"/>
                <a:gd name="T55" fmla="*/ 28 h 402"/>
                <a:gd name="T56" fmla="*/ 38 w 537"/>
                <a:gd name="T57" fmla="*/ 24 h 402"/>
                <a:gd name="T58" fmla="*/ 30 w 537"/>
                <a:gd name="T59" fmla="*/ 17 h 402"/>
                <a:gd name="T60" fmla="*/ 27 w 537"/>
                <a:gd name="T61" fmla="*/ 15 h 402"/>
                <a:gd name="T62" fmla="*/ 33 w 537"/>
                <a:gd name="T63" fmla="*/ 10 h 402"/>
                <a:gd name="T64" fmla="*/ 36 w 537"/>
                <a:gd name="T65" fmla="*/ 2 h 402"/>
                <a:gd name="T66" fmla="*/ 33 w 537"/>
                <a:gd name="T67" fmla="*/ 0 h 402"/>
                <a:gd name="T68" fmla="*/ 18 w 537"/>
                <a:gd name="T69" fmla="*/ 4 h 402"/>
                <a:gd name="T70" fmla="*/ 14 w 537"/>
                <a:gd name="T71" fmla="*/ 12 h 402"/>
                <a:gd name="T72" fmla="*/ 8 w 537"/>
                <a:gd name="T73" fmla="*/ 31 h 402"/>
                <a:gd name="T74" fmla="*/ 5 w 537"/>
                <a:gd name="T75" fmla="*/ 34 h 402"/>
                <a:gd name="T76" fmla="*/ 3 w 537"/>
                <a:gd name="T77" fmla="*/ 36 h 402"/>
                <a:gd name="T78" fmla="*/ 7 w 537"/>
                <a:gd name="T79" fmla="*/ 44 h 402"/>
                <a:gd name="T80" fmla="*/ 3 w 537"/>
                <a:gd name="T81" fmla="*/ 50 h 402"/>
                <a:gd name="T82" fmla="*/ 5 w 537"/>
                <a:gd name="T83" fmla="*/ 63 h 402"/>
                <a:gd name="T84" fmla="*/ 3 w 537"/>
                <a:gd name="T85" fmla="*/ 67 h 402"/>
                <a:gd name="T86" fmla="*/ 0 w 537"/>
                <a:gd name="T87" fmla="*/ 83 h 402"/>
                <a:gd name="T88" fmla="*/ 4 w 537"/>
                <a:gd name="T89" fmla="*/ 88 h 402"/>
                <a:gd name="T90" fmla="*/ 1 w 537"/>
                <a:gd name="T91" fmla="*/ 94 h 402"/>
                <a:gd name="T92" fmla="*/ 3 w 537"/>
                <a:gd name="T93" fmla="*/ 99 h 402"/>
                <a:gd name="T94" fmla="*/ 8 w 537"/>
                <a:gd name="T95" fmla="*/ 97 h 402"/>
                <a:gd name="T96" fmla="*/ 7 w 537"/>
                <a:gd name="T97" fmla="*/ 91 h 402"/>
                <a:gd name="T98" fmla="*/ 11 w 537"/>
                <a:gd name="T99" fmla="*/ 89 h 402"/>
                <a:gd name="T100" fmla="*/ 19 w 537"/>
                <a:gd name="T101" fmla="*/ 92 h 402"/>
                <a:gd name="T102" fmla="*/ 23 w 537"/>
                <a:gd name="T103" fmla="*/ 95 h 402"/>
                <a:gd name="T104" fmla="*/ 23 w 537"/>
                <a:gd name="T105" fmla="*/ 101 h 402"/>
                <a:gd name="T106" fmla="*/ 27 w 537"/>
                <a:gd name="T107" fmla="*/ 100 h 402"/>
                <a:gd name="T108" fmla="*/ 28 w 537"/>
                <a:gd name="T109" fmla="*/ 95 h 402"/>
                <a:gd name="T110" fmla="*/ 35 w 537"/>
                <a:gd name="T111" fmla="*/ 93 h 402"/>
                <a:gd name="T112" fmla="*/ 47 w 537"/>
                <a:gd name="T113" fmla="*/ 75 h 402"/>
                <a:gd name="T114" fmla="*/ 52 w 537"/>
                <a:gd name="T115" fmla="*/ 77 h 4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37"/>
                <a:gd name="T175" fmla="*/ 0 h 402"/>
                <a:gd name="T176" fmla="*/ 537 w 537"/>
                <a:gd name="T177" fmla="*/ 402 h 4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37" h="402">
                  <a:moveTo>
                    <a:pt x="229" y="305"/>
                  </a:moveTo>
                  <a:lnTo>
                    <a:pt x="242" y="320"/>
                  </a:lnTo>
                  <a:lnTo>
                    <a:pt x="269" y="295"/>
                  </a:lnTo>
                  <a:lnTo>
                    <a:pt x="284" y="295"/>
                  </a:lnTo>
                  <a:lnTo>
                    <a:pt x="293" y="320"/>
                  </a:lnTo>
                  <a:lnTo>
                    <a:pt x="329" y="302"/>
                  </a:lnTo>
                  <a:lnTo>
                    <a:pt x="342" y="324"/>
                  </a:lnTo>
                  <a:lnTo>
                    <a:pt x="363" y="329"/>
                  </a:lnTo>
                  <a:lnTo>
                    <a:pt x="387" y="315"/>
                  </a:lnTo>
                  <a:lnTo>
                    <a:pt x="401" y="315"/>
                  </a:lnTo>
                  <a:lnTo>
                    <a:pt x="423" y="349"/>
                  </a:lnTo>
                  <a:lnTo>
                    <a:pt x="437" y="344"/>
                  </a:lnTo>
                  <a:lnTo>
                    <a:pt x="477" y="309"/>
                  </a:lnTo>
                  <a:lnTo>
                    <a:pt x="481" y="278"/>
                  </a:lnTo>
                  <a:lnTo>
                    <a:pt x="510" y="268"/>
                  </a:lnTo>
                  <a:lnTo>
                    <a:pt x="490" y="243"/>
                  </a:lnTo>
                  <a:lnTo>
                    <a:pt x="531" y="229"/>
                  </a:lnTo>
                  <a:lnTo>
                    <a:pt x="537" y="135"/>
                  </a:lnTo>
                  <a:lnTo>
                    <a:pt x="514" y="66"/>
                  </a:lnTo>
                  <a:lnTo>
                    <a:pt x="517" y="33"/>
                  </a:lnTo>
                  <a:lnTo>
                    <a:pt x="490" y="18"/>
                  </a:lnTo>
                  <a:lnTo>
                    <a:pt x="478" y="3"/>
                  </a:lnTo>
                  <a:lnTo>
                    <a:pt x="363" y="32"/>
                  </a:lnTo>
                  <a:lnTo>
                    <a:pt x="353" y="48"/>
                  </a:lnTo>
                  <a:lnTo>
                    <a:pt x="335" y="108"/>
                  </a:lnTo>
                  <a:lnTo>
                    <a:pt x="289" y="125"/>
                  </a:lnTo>
                  <a:lnTo>
                    <a:pt x="211" y="122"/>
                  </a:lnTo>
                  <a:lnTo>
                    <a:pt x="174" y="110"/>
                  </a:lnTo>
                  <a:lnTo>
                    <a:pt x="168" y="97"/>
                  </a:lnTo>
                  <a:lnTo>
                    <a:pt x="130" y="69"/>
                  </a:lnTo>
                  <a:lnTo>
                    <a:pt x="120" y="59"/>
                  </a:lnTo>
                  <a:lnTo>
                    <a:pt x="144" y="38"/>
                  </a:lnTo>
                  <a:lnTo>
                    <a:pt x="156" y="8"/>
                  </a:lnTo>
                  <a:lnTo>
                    <a:pt x="142" y="0"/>
                  </a:lnTo>
                  <a:lnTo>
                    <a:pt x="79" y="15"/>
                  </a:lnTo>
                  <a:lnTo>
                    <a:pt x="62" y="48"/>
                  </a:lnTo>
                  <a:lnTo>
                    <a:pt x="35" y="125"/>
                  </a:lnTo>
                  <a:lnTo>
                    <a:pt x="20" y="135"/>
                  </a:lnTo>
                  <a:lnTo>
                    <a:pt x="14" y="145"/>
                  </a:lnTo>
                  <a:lnTo>
                    <a:pt x="32" y="176"/>
                  </a:lnTo>
                  <a:lnTo>
                    <a:pt x="14" y="199"/>
                  </a:lnTo>
                  <a:lnTo>
                    <a:pt x="20" y="252"/>
                  </a:lnTo>
                  <a:lnTo>
                    <a:pt x="11" y="268"/>
                  </a:lnTo>
                  <a:lnTo>
                    <a:pt x="0" y="329"/>
                  </a:lnTo>
                  <a:lnTo>
                    <a:pt x="18" y="350"/>
                  </a:lnTo>
                  <a:lnTo>
                    <a:pt x="6" y="374"/>
                  </a:lnTo>
                  <a:lnTo>
                    <a:pt x="14" y="393"/>
                  </a:lnTo>
                  <a:lnTo>
                    <a:pt x="33" y="388"/>
                  </a:lnTo>
                  <a:lnTo>
                    <a:pt x="32" y="363"/>
                  </a:lnTo>
                  <a:lnTo>
                    <a:pt x="48" y="356"/>
                  </a:lnTo>
                  <a:lnTo>
                    <a:pt x="82" y="368"/>
                  </a:lnTo>
                  <a:lnTo>
                    <a:pt x="100" y="377"/>
                  </a:lnTo>
                  <a:lnTo>
                    <a:pt x="100" y="402"/>
                  </a:lnTo>
                  <a:lnTo>
                    <a:pt x="117" y="399"/>
                  </a:lnTo>
                  <a:lnTo>
                    <a:pt x="121" y="380"/>
                  </a:lnTo>
                  <a:lnTo>
                    <a:pt x="151" y="371"/>
                  </a:lnTo>
                  <a:lnTo>
                    <a:pt x="205" y="298"/>
                  </a:lnTo>
                  <a:lnTo>
                    <a:pt x="229" y="30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6" name="Freeform 37"/>
            <p:cNvSpPr>
              <a:spLocks/>
            </p:cNvSpPr>
            <p:nvPr/>
          </p:nvSpPr>
          <p:spPr bwMode="auto">
            <a:xfrm>
              <a:off x="4761" y="3382"/>
              <a:ext cx="116" cy="118"/>
            </a:xfrm>
            <a:custGeom>
              <a:avLst/>
              <a:gdLst>
                <a:gd name="T0" fmla="*/ 10 w 521"/>
                <a:gd name="T1" fmla="*/ 66 h 468"/>
                <a:gd name="T2" fmla="*/ 8 w 521"/>
                <a:gd name="T3" fmla="*/ 53 h 468"/>
                <a:gd name="T4" fmla="*/ 3 w 521"/>
                <a:gd name="T5" fmla="*/ 46 h 468"/>
                <a:gd name="T6" fmla="*/ 0 w 521"/>
                <a:gd name="T7" fmla="*/ 36 h 468"/>
                <a:gd name="T8" fmla="*/ 5 w 521"/>
                <a:gd name="T9" fmla="*/ 32 h 468"/>
                <a:gd name="T10" fmla="*/ 1 w 521"/>
                <a:gd name="T11" fmla="*/ 25 h 468"/>
                <a:gd name="T12" fmla="*/ 3 w 521"/>
                <a:gd name="T13" fmla="*/ 15 h 468"/>
                <a:gd name="T14" fmla="*/ 8 w 521"/>
                <a:gd name="T15" fmla="*/ 13 h 468"/>
                <a:gd name="T16" fmla="*/ 13 w 521"/>
                <a:gd name="T17" fmla="*/ 17 h 468"/>
                <a:gd name="T18" fmla="*/ 22 w 521"/>
                <a:gd name="T19" fmla="*/ 0 h 468"/>
                <a:gd name="T20" fmla="*/ 30 w 521"/>
                <a:gd name="T21" fmla="*/ 1 h 468"/>
                <a:gd name="T22" fmla="*/ 32 w 521"/>
                <a:gd name="T23" fmla="*/ 9 h 468"/>
                <a:gd name="T24" fmla="*/ 50 w 521"/>
                <a:gd name="T25" fmla="*/ 8 h 468"/>
                <a:gd name="T26" fmla="*/ 52 w 521"/>
                <a:gd name="T27" fmla="*/ 13 h 468"/>
                <a:gd name="T28" fmla="*/ 68 w 521"/>
                <a:gd name="T29" fmla="*/ 8 h 468"/>
                <a:gd name="T30" fmla="*/ 73 w 521"/>
                <a:gd name="T31" fmla="*/ 10 h 468"/>
                <a:gd name="T32" fmla="*/ 76 w 521"/>
                <a:gd name="T33" fmla="*/ 15 h 468"/>
                <a:gd name="T34" fmla="*/ 91 w 521"/>
                <a:gd name="T35" fmla="*/ 18 h 468"/>
                <a:gd name="T36" fmla="*/ 98 w 521"/>
                <a:gd name="T37" fmla="*/ 33 h 468"/>
                <a:gd name="T38" fmla="*/ 115 w 521"/>
                <a:gd name="T39" fmla="*/ 44 h 468"/>
                <a:gd name="T40" fmla="*/ 116 w 521"/>
                <a:gd name="T41" fmla="*/ 60 h 468"/>
                <a:gd name="T42" fmla="*/ 113 w 521"/>
                <a:gd name="T43" fmla="*/ 66 h 468"/>
                <a:gd name="T44" fmla="*/ 105 w 521"/>
                <a:gd name="T45" fmla="*/ 68 h 468"/>
                <a:gd name="T46" fmla="*/ 98 w 521"/>
                <a:gd name="T47" fmla="*/ 74 h 468"/>
                <a:gd name="T48" fmla="*/ 91 w 521"/>
                <a:gd name="T49" fmla="*/ 78 h 468"/>
                <a:gd name="T50" fmla="*/ 90 w 521"/>
                <a:gd name="T51" fmla="*/ 85 h 468"/>
                <a:gd name="T52" fmla="*/ 87 w 521"/>
                <a:gd name="T53" fmla="*/ 87 h 468"/>
                <a:gd name="T54" fmla="*/ 61 w 521"/>
                <a:gd name="T55" fmla="*/ 92 h 468"/>
                <a:gd name="T56" fmla="*/ 59 w 521"/>
                <a:gd name="T57" fmla="*/ 86 h 468"/>
                <a:gd name="T58" fmla="*/ 53 w 521"/>
                <a:gd name="T59" fmla="*/ 85 h 468"/>
                <a:gd name="T60" fmla="*/ 48 w 521"/>
                <a:gd name="T61" fmla="*/ 78 h 468"/>
                <a:gd name="T62" fmla="*/ 41 w 521"/>
                <a:gd name="T63" fmla="*/ 85 h 468"/>
                <a:gd name="T64" fmla="*/ 39 w 521"/>
                <a:gd name="T65" fmla="*/ 94 h 468"/>
                <a:gd name="T66" fmla="*/ 41 w 521"/>
                <a:gd name="T67" fmla="*/ 112 h 468"/>
                <a:gd name="T68" fmla="*/ 39 w 521"/>
                <a:gd name="T69" fmla="*/ 116 h 468"/>
                <a:gd name="T70" fmla="*/ 33 w 521"/>
                <a:gd name="T71" fmla="*/ 118 h 468"/>
                <a:gd name="T72" fmla="*/ 28 w 521"/>
                <a:gd name="T73" fmla="*/ 116 h 468"/>
                <a:gd name="T74" fmla="*/ 24 w 521"/>
                <a:gd name="T75" fmla="*/ 111 h 468"/>
                <a:gd name="T76" fmla="*/ 19 w 521"/>
                <a:gd name="T77" fmla="*/ 95 h 468"/>
                <a:gd name="T78" fmla="*/ 10 w 521"/>
                <a:gd name="T79" fmla="*/ 96 h 468"/>
                <a:gd name="T80" fmla="*/ 8 w 521"/>
                <a:gd name="T81" fmla="*/ 96 h 468"/>
                <a:gd name="T82" fmla="*/ 4 w 521"/>
                <a:gd name="T83" fmla="*/ 86 h 468"/>
                <a:gd name="T84" fmla="*/ 8 w 521"/>
                <a:gd name="T85" fmla="*/ 80 h 468"/>
                <a:gd name="T86" fmla="*/ 6 w 521"/>
                <a:gd name="T87" fmla="*/ 75 h 468"/>
                <a:gd name="T88" fmla="*/ 10 w 521"/>
                <a:gd name="T89" fmla="*/ 66 h 4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21"/>
                <a:gd name="T136" fmla="*/ 0 h 468"/>
                <a:gd name="T137" fmla="*/ 521 w 521"/>
                <a:gd name="T138" fmla="*/ 468 h 46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21" h="468">
                  <a:moveTo>
                    <a:pt x="43" y="263"/>
                  </a:moveTo>
                  <a:lnTo>
                    <a:pt x="37" y="212"/>
                  </a:lnTo>
                  <a:lnTo>
                    <a:pt x="15" y="182"/>
                  </a:lnTo>
                  <a:lnTo>
                    <a:pt x="0" y="143"/>
                  </a:lnTo>
                  <a:lnTo>
                    <a:pt x="22" y="126"/>
                  </a:lnTo>
                  <a:lnTo>
                    <a:pt x="4" y="99"/>
                  </a:lnTo>
                  <a:lnTo>
                    <a:pt x="15" y="59"/>
                  </a:lnTo>
                  <a:lnTo>
                    <a:pt x="37" y="52"/>
                  </a:lnTo>
                  <a:lnTo>
                    <a:pt x="58" y="66"/>
                  </a:lnTo>
                  <a:lnTo>
                    <a:pt x="97" y="0"/>
                  </a:lnTo>
                  <a:lnTo>
                    <a:pt x="133" y="2"/>
                  </a:lnTo>
                  <a:lnTo>
                    <a:pt x="145" y="36"/>
                  </a:lnTo>
                  <a:lnTo>
                    <a:pt x="226" y="30"/>
                  </a:lnTo>
                  <a:lnTo>
                    <a:pt x="233" y="52"/>
                  </a:lnTo>
                  <a:lnTo>
                    <a:pt x="305" y="30"/>
                  </a:lnTo>
                  <a:lnTo>
                    <a:pt x="330" y="40"/>
                  </a:lnTo>
                  <a:lnTo>
                    <a:pt x="341" y="60"/>
                  </a:lnTo>
                  <a:lnTo>
                    <a:pt x="409" y="70"/>
                  </a:lnTo>
                  <a:lnTo>
                    <a:pt x="441" y="131"/>
                  </a:lnTo>
                  <a:lnTo>
                    <a:pt x="517" y="175"/>
                  </a:lnTo>
                  <a:lnTo>
                    <a:pt x="521" y="236"/>
                  </a:lnTo>
                  <a:lnTo>
                    <a:pt x="509" y="263"/>
                  </a:lnTo>
                  <a:lnTo>
                    <a:pt x="472" y="270"/>
                  </a:lnTo>
                  <a:lnTo>
                    <a:pt x="442" y="292"/>
                  </a:lnTo>
                  <a:lnTo>
                    <a:pt x="409" y="308"/>
                  </a:lnTo>
                  <a:lnTo>
                    <a:pt x="403" y="338"/>
                  </a:lnTo>
                  <a:lnTo>
                    <a:pt x="391" y="347"/>
                  </a:lnTo>
                  <a:lnTo>
                    <a:pt x="273" y="366"/>
                  </a:lnTo>
                  <a:lnTo>
                    <a:pt x="267" y="341"/>
                  </a:lnTo>
                  <a:lnTo>
                    <a:pt x="238" y="336"/>
                  </a:lnTo>
                  <a:lnTo>
                    <a:pt x="217" y="308"/>
                  </a:lnTo>
                  <a:lnTo>
                    <a:pt x="182" y="338"/>
                  </a:lnTo>
                  <a:lnTo>
                    <a:pt x="176" y="371"/>
                  </a:lnTo>
                  <a:lnTo>
                    <a:pt x="185" y="443"/>
                  </a:lnTo>
                  <a:lnTo>
                    <a:pt x="173" y="460"/>
                  </a:lnTo>
                  <a:lnTo>
                    <a:pt x="146" y="468"/>
                  </a:lnTo>
                  <a:lnTo>
                    <a:pt x="127" y="460"/>
                  </a:lnTo>
                  <a:lnTo>
                    <a:pt x="107" y="439"/>
                  </a:lnTo>
                  <a:lnTo>
                    <a:pt x="84" y="376"/>
                  </a:lnTo>
                  <a:lnTo>
                    <a:pt x="46" y="382"/>
                  </a:lnTo>
                  <a:lnTo>
                    <a:pt x="37" y="379"/>
                  </a:lnTo>
                  <a:lnTo>
                    <a:pt x="19" y="341"/>
                  </a:lnTo>
                  <a:lnTo>
                    <a:pt x="37" y="319"/>
                  </a:lnTo>
                  <a:lnTo>
                    <a:pt x="27" y="299"/>
                  </a:lnTo>
                  <a:lnTo>
                    <a:pt x="43" y="26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7" name="Freeform 38"/>
            <p:cNvSpPr>
              <a:spLocks/>
            </p:cNvSpPr>
            <p:nvPr/>
          </p:nvSpPr>
          <p:spPr bwMode="auto">
            <a:xfrm>
              <a:off x="4695" y="2997"/>
              <a:ext cx="274" cy="269"/>
            </a:xfrm>
            <a:custGeom>
              <a:avLst/>
              <a:gdLst>
                <a:gd name="T0" fmla="*/ 189 w 1208"/>
                <a:gd name="T1" fmla="*/ 87 h 1068"/>
                <a:gd name="T2" fmla="*/ 220 w 1208"/>
                <a:gd name="T3" fmla="*/ 56 h 1068"/>
                <a:gd name="T4" fmla="*/ 229 w 1208"/>
                <a:gd name="T5" fmla="*/ 14 h 1068"/>
                <a:gd name="T6" fmla="*/ 254 w 1208"/>
                <a:gd name="T7" fmla="*/ 13 h 1068"/>
                <a:gd name="T8" fmla="*/ 255 w 1208"/>
                <a:gd name="T9" fmla="*/ 32 h 1068"/>
                <a:gd name="T10" fmla="*/ 274 w 1208"/>
                <a:gd name="T11" fmla="*/ 42 h 1068"/>
                <a:gd name="T12" fmla="*/ 260 w 1208"/>
                <a:gd name="T13" fmla="*/ 56 h 1068"/>
                <a:gd name="T14" fmla="*/ 249 w 1208"/>
                <a:gd name="T15" fmla="*/ 59 h 1068"/>
                <a:gd name="T16" fmla="*/ 248 w 1208"/>
                <a:gd name="T17" fmla="*/ 77 h 1068"/>
                <a:gd name="T18" fmla="*/ 242 w 1208"/>
                <a:gd name="T19" fmla="*/ 97 h 1068"/>
                <a:gd name="T20" fmla="*/ 254 w 1208"/>
                <a:gd name="T21" fmla="*/ 109 h 1068"/>
                <a:gd name="T22" fmla="*/ 247 w 1208"/>
                <a:gd name="T23" fmla="*/ 119 h 1068"/>
                <a:gd name="T24" fmla="*/ 231 w 1208"/>
                <a:gd name="T25" fmla="*/ 137 h 1068"/>
                <a:gd name="T26" fmla="*/ 234 w 1208"/>
                <a:gd name="T27" fmla="*/ 156 h 1068"/>
                <a:gd name="T28" fmla="*/ 214 w 1208"/>
                <a:gd name="T29" fmla="*/ 162 h 1068"/>
                <a:gd name="T30" fmla="*/ 190 w 1208"/>
                <a:gd name="T31" fmla="*/ 170 h 1068"/>
                <a:gd name="T32" fmla="*/ 186 w 1208"/>
                <a:gd name="T33" fmla="*/ 196 h 1068"/>
                <a:gd name="T34" fmla="*/ 188 w 1208"/>
                <a:gd name="T35" fmla="*/ 203 h 1068"/>
                <a:gd name="T36" fmla="*/ 193 w 1208"/>
                <a:gd name="T37" fmla="*/ 206 h 1068"/>
                <a:gd name="T38" fmla="*/ 196 w 1208"/>
                <a:gd name="T39" fmla="*/ 242 h 1068"/>
                <a:gd name="T40" fmla="*/ 186 w 1208"/>
                <a:gd name="T41" fmla="*/ 237 h 1068"/>
                <a:gd name="T42" fmla="*/ 176 w 1208"/>
                <a:gd name="T43" fmla="*/ 224 h 1068"/>
                <a:gd name="T44" fmla="*/ 162 w 1208"/>
                <a:gd name="T45" fmla="*/ 234 h 1068"/>
                <a:gd name="T46" fmla="*/ 156 w 1208"/>
                <a:gd name="T47" fmla="*/ 247 h 1068"/>
                <a:gd name="T48" fmla="*/ 144 w 1208"/>
                <a:gd name="T49" fmla="*/ 260 h 1068"/>
                <a:gd name="T50" fmla="*/ 138 w 1208"/>
                <a:gd name="T51" fmla="*/ 268 h 1068"/>
                <a:gd name="T52" fmla="*/ 126 w 1208"/>
                <a:gd name="T53" fmla="*/ 269 h 1068"/>
                <a:gd name="T54" fmla="*/ 130 w 1208"/>
                <a:gd name="T55" fmla="*/ 259 h 1068"/>
                <a:gd name="T56" fmla="*/ 121 w 1208"/>
                <a:gd name="T57" fmla="*/ 248 h 1068"/>
                <a:gd name="T58" fmla="*/ 112 w 1208"/>
                <a:gd name="T59" fmla="*/ 228 h 1068"/>
                <a:gd name="T60" fmla="*/ 93 w 1208"/>
                <a:gd name="T61" fmla="*/ 231 h 1068"/>
                <a:gd name="T62" fmla="*/ 88 w 1208"/>
                <a:gd name="T63" fmla="*/ 241 h 1068"/>
                <a:gd name="T64" fmla="*/ 78 w 1208"/>
                <a:gd name="T65" fmla="*/ 254 h 1068"/>
                <a:gd name="T66" fmla="*/ 62 w 1208"/>
                <a:gd name="T67" fmla="*/ 253 h 1068"/>
                <a:gd name="T68" fmla="*/ 50 w 1208"/>
                <a:gd name="T69" fmla="*/ 259 h 1068"/>
                <a:gd name="T70" fmla="*/ 46 w 1208"/>
                <a:gd name="T71" fmla="*/ 255 h 1068"/>
                <a:gd name="T72" fmla="*/ 31 w 1208"/>
                <a:gd name="T73" fmla="*/ 243 h 1068"/>
                <a:gd name="T74" fmla="*/ 13 w 1208"/>
                <a:gd name="T75" fmla="*/ 265 h 1068"/>
                <a:gd name="T76" fmla="*/ 9 w 1208"/>
                <a:gd name="T77" fmla="*/ 240 h 1068"/>
                <a:gd name="T78" fmla="*/ 0 w 1208"/>
                <a:gd name="T79" fmla="*/ 232 h 1068"/>
                <a:gd name="T80" fmla="*/ 56 w 1208"/>
                <a:gd name="T81" fmla="*/ 203 h 1068"/>
                <a:gd name="T82" fmla="*/ 91 w 1208"/>
                <a:gd name="T83" fmla="*/ 190 h 1068"/>
                <a:gd name="T84" fmla="*/ 111 w 1208"/>
                <a:gd name="T85" fmla="*/ 176 h 1068"/>
                <a:gd name="T86" fmla="*/ 137 w 1208"/>
                <a:gd name="T87" fmla="*/ 143 h 1068"/>
                <a:gd name="T88" fmla="*/ 141 w 1208"/>
                <a:gd name="T89" fmla="*/ 133 h 1068"/>
                <a:gd name="T90" fmla="*/ 151 w 1208"/>
                <a:gd name="T91" fmla="*/ 107 h 10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08"/>
                <a:gd name="T139" fmla="*/ 0 h 1068"/>
                <a:gd name="T140" fmla="*/ 1208 w 1208"/>
                <a:gd name="T141" fmla="*/ 1068 h 10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08" h="1068">
                  <a:moveTo>
                    <a:pt x="784" y="352"/>
                  </a:moveTo>
                  <a:lnTo>
                    <a:pt x="834" y="345"/>
                  </a:lnTo>
                  <a:lnTo>
                    <a:pt x="917" y="294"/>
                  </a:lnTo>
                  <a:lnTo>
                    <a:pt x="969" y="222"/>
                  </a:lnTo>
                  <a:lnTo>
                    <a:pt x="973" y="110"/>
                  </a:lnTo>
                  <a:lnTo>
                    <a:pt x="1009" y="55"/>
                  </a:lnTo>
                  <a:lnTo>
                    <a:pt x="1029" y="0"/>
                  </a:lnTo>
                  <a:lnTo>
                    <a:pt x="1120" y="52"/>
                  </a:lnTo>
                  <a:lnTo>
                    <a:pt x="1114" y="104"/>
                  </a:lnTo>
                  <a:lnTo>
                    <a:pt x="1124" y="126"/>
                  </a:lnTo>
                  <a:lnTo>
                    <a:pt x="1177" y="131"/>
                  </a:lnTo>
                  <a:lnTo>
                    <a:pt x="1208" y="167"/>
                  </a:lnTo>
                  <a:lnTo>
                    <a:pt x="1200" y="183"/>
                  </a:lnTo>
                  <a:lnTo>
                    <a:pt x="1148" y="221"/>
                  </a:lnTo>
                  <a:lnTo>
                    <a:pt x="1103" y="222"/>
                  </a:lnTo>
                  <a:lnTo>
                    <a:pt x="1097" y="233"/>
                  </a:lnTo>
                  <a:lnTo>
                    <a:pt x="1090" y="287"/>
                  </a:lnTo>
                  <a:lnTo>
                    <a:pt x="1094" y="305"/>
                  </a:lnTo>
                  <a:lnTo>
                    <a:pt x="1081" y="325"/>
                  </a:lnTo>
                  <a:lnTo>
                    <a:pt x="1069" y="386"/>
                  </a:lnTo>
                  <a:lnTo>
                    <a:pt x="1091" y="422"/>
                  </a:lnTo>
                  <a:lnTo>
                    <a:pt x="1121" y="433"/>
                  </a:lnTo>
                  <a:lnTo>
                    <a:pt x="1127" y="441"/>
                  </a:lnTo>
                  <a:lnTo>
                    <a:pt x="1090" y="472"/>
                  </a:lnTo>
                  <a:lnTo>
                    <a:pt x="1069" y="523"/>
                  </a:lnTo>
                  <a:lnTo>
                    <a:pt x="1018" y="544"/>
                  </a:lnTo>
                  <a:lnTo>
                    <a:pt x="1038" y="613"/>
                  </a:lnTo>
                  <a:lnTo>
                    <a:pt x="1032" y="621"/>
                  </a:lnTo>
                  <a:lnTo>
                    <a:pt x="957" y="617"/>
                  </a:lnTo>
                  <a:lnTo>
                    <a:pt x="945" y="645"/>
                  </a:lnTo>
                  <a:lnTo>
                    <a:pt x="857" y="656"/>
                  </a:lnTo>
                  <a:lnTo>
                    <a:pt x="837" y="674"/>
                  </a:lnTo>
                  <a:lnTo>
                    <a:pt x="849" y="697"/>
                  </a:lnTo>
                  <a:lnTo>
                    <a:pt x="819" y="777"/>
                  </a:lnTo>
                  <a:lnTo>
                    <a:pt x="824" y="793"/>
                  </a:lnTo>
                  <a:lnTo>
                    <a:pt x="831" y="806"/>
                  </a:lnTo>
                  <a:lnTo>
                    <a:pt x="845" y="804"/>
                  </a:lnTo>
                  <a:lnTo>
                    <a:pt x="852" y="817"/>
                  </a:lnTo>
                  <a:lnTo>
                    <a:pt x="875" y="904"/>
                  </a:lnTo>
                  <a:lnTo>
                    <a:pt x="864" y="962"/>
                  </a:lnTo>
                  <a:lnTo>
                    <a:pt x="849" y="950"/>
                  </a:lnTo>
                  <a:lnTo>
                    <a:pt x="821" y="940"/>
                  </a:lnTo>
                  <a:lnTo>
                    <a:pt x="788" y="884"/>
                  </a:lnTo>
                  <a:lnTo>
                    <a:pt x="778" y="890"/>
                  </a:lnTo>
                  <a:lnTo>
                    <a:pt x="770" y="917"/>
                  </a:lnTo>
                  <a:lnTo>
                    <a:pt x="715" y="928"/>
                  </a:lnTo>
                  <a:lnTo>
                    <a:pt x="721" y="979"/>
                  </a:lnTo>
                  <a:lnTo>
                    <a:pt x="686" y="979"/>
                  </a:lnTo>
                  <a:lnTo>
                    <a:pt x="677" y="1020"/>
                  </a:lnTo>
                  <a:lnTo>
                    <a:pt x="636" y="1031"/>
                  </a:lnTo>
                  <a:lnTo>
                    <a:pt x="633" y="1053"/>
                  </a:lnTo>
                  <a:lnTo>
                    <a:pt x="607" y="1063"/>
                  </a:lnTo>
                  <a:lnTo>
                    <a:pt x="592" y="1059"/>
                  </a:lnTo>
                  <a:lnTo>
                    <a:pt x="556" y="1068"/>
                  </a:lnTo>
                  <a:lnTo>
                    <a:pt x="553" y="1047"/>
                  </a:lnTo>
                  <a:lnTo>
                    <a:pt x="574" y="1028"/>
                  </a:lnTo>
                  <a:lnTo>
                    <a:pt x="562" y="999"/>
                  </a:lnTo>
                  <a:lnTo>
                    <a:pt x="532" y="986"/>
                  </a:lnTo>
                  <a:lnTo>
                    <a:pt x="504" y="961"/>
                  </a:lnTo>
                  <a:lnTo>
                    <a:pt x="494" y="904"/>
                  </a:lnTo>
                  <a:lnTo>
                    <a:pt x="462" y="894"/>
                  </a:lnTo>
                  <a:lnTo>
                    <a:pt x="410" y="917"/>
                  </a:lnTo>
                  <a:lnTo>
                    <a:pt x="390" y="929"/>
                  </a:lnTo>
                  <a:lnTo>
                    <a:pt x="390" y="958"/>
                  </a:lnTo>
                  <a:lnTo>
                    <a:pt x="352" y="966"/>
                  </a:lnTo>
                  <a:lnTo>
                    <a:pt x="343" y="1009"/>
                  </a:lnTo>
                  <a:lnTo>
                    <a:pt x="322" y="986"/>
                  </a:lnTo>
                  <a:lnTo>
                    <a:pt x="272" y="1006"/>
                  </a:lnTo>
                  <a:lnTo>
                    <a:pt x="257" y="1001"/>
                  </a:lnTo>
                  <a:lnTo>
                    <a:pt x="220" y="1029"/>
                  </a:lnTo>
                  <a:lnTo>
                    <a:pt x="217" y="1015"/>
                  </a:lnTo>
                  <a:lnTo>
                    <a:pt x="201" y="1013"/>
                  </a:lnTo>
                  <a:lnTo>
                    <a:pt x="199" y="971"/>
                  </a:lnTo>
                  <a:lnTo>
                    <a:pt x="135" y="966"/>
                  </a:lnTo>
                  <a:lnTo>
                    <a:pt x="98" y="1031"/>
                  </a:lnTo>
                  <a:lnTo>
                    <a:pt x="59" y="1053"/>
                  </a:lnTo>
                  <a:lnTo>
                    <a:pt x="36" y="984"/>
                  </a:lnTo>
                  <a:lnTo>
                    <a:pt x="39" y="951"/>
                  </a:lnTo>
                  <a:lnTo>
                    <a:pt x="12" y="936"/>
                  </a:lnTo>
                  <a:lnTo>
                    <a:pt x="0" y="921"/>
                  </a:lnTo>
                  <a:lnTo>
                    <a:pt x="168" y="870"/>
                  </a:lnTo>
                  <a:lnTo>
                    <a:pt x="249" y="807"/>
                  </a:lnTo>
                  <a:lnTo>
                    <a:pt x="320" y="810"/>
                  </a:lnTo>
                  <a:lnTo>
                    <a:pt x="402" y="756"/>
                  </a:lnTo>
                  <a:lnTo>
                    <a:pt x="438" y="714"/>
                  </a:lnTo>
                  <a:lnTo>
                    <a:pt x="489" y="697"/>
                  </a:lnTo>
                  <a:lnTo>
                    <a:pt x="556" y="611"/>
                  </a:lnTo>
                  <a:lnTo>
                    <a:pt x="603" y="569"/>
                  </a:lnTo>
                  <a:lnTo>
                    <a:pt x="616" y="533"/>
                  </a:lnTo>
                  <a:lnTo>
                    <a:pt x="621" y="530"/>
                  </a:lnTo>
                  <a:lnTo>
                    <a:pt x="621" y="508"/>
                  </a:lnTo>
                  <a:lnTo>
                    <a:pt x="664" y="423"/>
                  </a:lnTo>
                  <a:lnTo>
                    <a:pt x="784" y="352"/>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8" name="Freeform 39"/>
            <p:cNvSpPr>
              <a:spLocks/>
            </p:cNvSpPr>
            <p:nvPr/>
          </p:nvSpPr>
          <p:spPr bwMode="auto">
            <a:xfrm>
              <a:off x="4766" y="3029"/>
              <a:ext cx="44" cy="77"/>
            </a:xfrm>
            <a:custGeom>
              <a:avLst/>
              <a:gdLst>
                <a:gd name="T0" fmla="*/ 33 w 191"/>
                <a:gd name="T1" fmla="*/ 40 h 309"/>
                <a:gd name="T2" fmla="*/ 39 w 191"/>
                <a:gd name="T3" fmla="*/ 38 h 309"/>
                <a:gd name="T4" fmla="*/ 43 w 191"/>
                <a:gd name="T5" fmla="*/ 38 h 309"/>
                <a:gd name="T6" fmla="*/ 44 w 191"/>
                <a:gd name="T7" fmla="*/ 42 h 309"/>
                <a:gd name="T8" fmla="*/ 36 w 191"/>
                <a:gd name="T9" fmla="*/ 53 h 309"/>
                <a:gd name="T10" fmla="*/ 34 w 191"/>
                <a:gd name="T11" fmla="*/ 63 h 309"/>
                <a:gd name="T12" fmla="*/ 18 w 191"/>
                <a:gd name="T13" fmla="*/ 74 h 309"/>
                <a:gd name="T14" fmla="*/ 0 w 191"/>
                <a:gd name="T15" fmla="*/ 77 h 309"/>
                <a:gd name="T16" fmla="*/ 0 w 191"/>
                <a:gd name="T17" fmla="*/ 72 h 309"/>
                <a:gd name="T18" fmla="*/ 6 w 191"/>
                <a:gd name="T19" fmla="*/ 71 h 309"/>
                <a:gd name="T20" fmla="*/ 7 w 191"/>
                <a:gd name="T21" fmla="*/ 63 h 309"/>
                <a:gd name="T22" fmla="*/ 13 w 191"/>
                <a:gd name="T23" fmla="*/ 55 h 309"/>
                <a:gd name="T24" fmla="*/ 13 w 191"/>
                <a:gd name="T25" fmla="*/ 51 h 309"/>
                <a:gd name="T26" fmla="*/ 11 w 191"/>
                <a:gd name="T27" fmla="*/ 48 h 309"/>
                <a:gd name="T28" fmla="*/ 3 w 191"/>
                <a:gd name="T29" fmla="*/ 55 h 309"/>
                <a:gd name="T30" fmla="*/ 0 w 191"/>
                <a:gd name="T31" fmla="*/ 52 h 309"/>
                <a:gd name="T32" fmla="*/ 0 w 191"/>
                <a:gd name="T33" fmla="*/ 48 h 309"/>
                <a:gd name="T34" fmla="*/ 4 w 191"/>
                <a:gd name="T35" fmla="*/ 36 h 309"/>
                <a:gd name="T36" fmla="*/ 13 w 191"/>
                <a:gd name="T37" fmla="*/ 21 h 309"/>
                <a:gd name="T38" fmla="*/ 26 w 191"/>
                <a:gd name="T39" fmla="*/ 13 h 309"/>
                <a:gd name="T40" fmla="*/ 34 w 191"/>
                <a:gd name="T41" fmla="*/ 0 h 309"/>
                <a:gd name="T42" fmla="*/ 36 w 191"/>
                <a:gd name="T43" fmla="*/ 0 h 309"/>
                <a:gd name="T44" fmla="*/ 38 w 191"/>
                <a:gd name="T45" fmla="*/ 14 h 309"/>
                <a:gd name="T46" fmla="*/ 27 w 191"/>
                <a:gd name="T47" fmla="*/ 31 h 309"/>
                <a:gd name="T48" fmla="*/ 27 w 191"/>
                <a:gd name="T49" fmla="*/ 36 h 309"/>
                <a:gd name="T50" fmla="*/ 29 w 191"/>
                <a:gd name="T51" fmla="*/ 40 h 309"/>
                <a:gd name="T52" fmla="*/ 33 w 191"/>
                <a:gd name="T53" fmla="*/ 40 h 30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1"/>
                <a:gd name="T82" fmla="*/ 0 h 309"/>
                <a:gd name="T83" fmla="*/ 191 w 191"/>
                <a:gd name="T84" fmla="*/ 309 h 30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1" h="309">
                  <a:moveTo>
                    <a:pt x="142" y="161"/>
                  </a:moveTo>
                  <a:lnTo>
                    <a:pt x="169" y="151"/>
                  </a:lnTo>
                  <a:lnTo>
                    <a:pt x="185" y="151"/>
                  </a:lnTo>
                  <a:lnTo>
                    <a:pt x="191" y="170"/>
                  </a:lnTo>
                  <a:lnTo>
                    <a:pt x="155" y="214"/>
                  </a:lnTo>
                  <a:lnTo>
                    <a:pt x="149" y="252"/>
                  </a:lnTo>
                  <a:lnTo>
                    <a:pt x="78" y="296"/>
                  </a:lnTo>
                  <a:lnTo>
                    <a:pt x="0" y="309"/>
                  </a:lnTo>
                  <a:lnTo>
                    <a:pt x="0" y="290"/>
                  </a:lnTo>
                  <a:lnTo>
                    <a:pt x="28" y="284"/>
                  </a:lnTo>
                  <a:lnTo>
                    <a:pt x="31" y="253"/>
                  </a:lnTo>
                  <a:lnTo>
                    <a:pt x="58" y="219"/>
                  </a:lnTo>
                  <a:lnTo>
                    <a:pt x="57" y="205"/>
                  </a:lnTo>
                  <a:lnTo>
                    <a:pt x="46" y="194"/>
                  </a:lnTo>
                  <a:lnTo>
                    <a:pt x="12" y="219"/>
                  </a:lnTo>
                  <a:lnTo>
                    <a:pt x="0" y="208"/>
                  </a:lnTo>
                  <a:lnTo>
                    <a:pt x="0" y="194"/>
                  </a:lnTo>
                  <a:lnTo>
                    <a:pt x="16" y="143"/>
                  </a:lnTo>
                  <a:lnTo>
                    <a:pt x="57" y="85"/>
                  </a:lnTo>
                  <a:lnTo>
                    <a:pt x="112" y="51"/>
                  </a:lnTo>
                  <a:lnTo>
                    <a:pt x="149" y="0"/>
                  </a:lnTo>
                  <a:lnTo>
                    <a:pt x="158" y="2"/>
                  </a:lnTo>
                  <a:lnTo>
                    <a:pt x="163" y="57"/>
                  </a:lnTo>
                  <a:lnTo>
                    <a:pt x="118" y="125"/>
                  </a:lnTo>
                  <a:lnTo>
                    <a:pt x="116" y="144"/>
                  </a:lnTo>
                  <a:lnTo>
                    <a:pt x="124" y="159"/>
                  </a:lnTo>
                  <a:lnTo>
                    <a:pt x="142" y="16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19" name="Freeform 40"/>
            <p:cNvSpPr>
              <a:spLocks/>
            </p:cNvSpPr>
            <p:nvPr/>
          </p:nvSpPr>
          <p:spPr bwMode="auto">
            <a:xfrm>
              <a:off x="3768" y="3799"/>
              <a:ext cx="160" cy="220"/>
            </a:xfrm>
            <a:custGeom>
              <a:avLst/>
              <a:gdLst>
                <a:gd name="T0" fmla="*/ 138 w 710"/>
                <a:gd name="T1" fmla="*/ 11 h 874"/>
                <a:gd name="T2" fmla="*/ 147 w 710"/>
                <a:gd name="T3" fmla="*/ 2 h 874"/>
                <a:gd name="T4" fmla="*/ 155 w 710"/>
                <a:gd name="T5" fmla="*/ 16 h 874"/>
                <a:gd name="T6" fmla="*/ 160 w 710"/>
                <a:gd name="T7" fmla="*/ 18 h 874"/>
                <a:gd name="T8" fmla="*/ 152 w 710"/>
                <a:gd name="T9" fmla="*/ 24 h 874"/>
                <a:gd name="T10" fmla="*/ 144 w 710"/>
                <a:gd name="T11" fmla="*/ 36 h 874"/>
                <a:gd name="T12" fmla="*/ 136 w 710"/>
                <a:gd name="T13" fmla="*/ 37 h 874"/>
                <a:gd name="T14" fmla="*/ 133 w 710"/>
                <a:gd name="T15" fmla="*/ 43 h 874"/>
                <a:gd name="T16" fmla="*/ 135 w 710"/>
                <a:gd name="T17" fmla="*/ 49 h 874"/>
                <a:gd name="T18" fmla="*/ 133 w 710"/>
                <a:gd name="T19" fmla="*/ 57 h 874"/>
                <a:gd name="T20" fmla="*/ 126 w 710"/>
                <a:gd name="T21" fmla="*/ 61 h 874"/>
                <a:gd name="T22" fmla="*/ 132 w 710"/>
                <a:gd name="T23" fmla="*/ 64 h 874"/>
                <a:gd name="T24" fmla="*/ 119 w 710"/>
                <a:gd name="T25" fmla="*/ 83 h 874"/>
                <a:gd name="T26" fmla="*/ 108 w 710"/>
                <a:gd name="T27" fmla="*/ 113 h 874"/>
                <a:gd name="T28" fmla="*/ 95 w 710"/>
                <a:gd name="T29" fmla="*/ 146 h 874"/>
                <a:gd name="T30" fmla="*/ 95 w 710"/>
                <a:gd name="T31" fmla="*/ 161 h 874"/>
                <a:gd name="T32" fmla="*/ 82 w 710"/>
                <a:gd name="T33" fmla="*/ 191 h 874"/>
                <a:gd name="T34" fmla="*/ 80 w 710"/>
                <a:gd name="T35" fmla="*/ 208 h 874"/>
                <a:gd name="T36" fmla="*/ 74 w 710"/>
                <a:gd name="T37" fmla="*/ 218 h 874"/>
                <a:gd name="T38" fmla="*/ 68 w 710"/>
                <a:gd name="T39" fmla="*/ 215 h 874"/>
                <a:gd name="T40" fmla="*/ 59 w 710"/>
                <a:gd name="T41" fmla="*/ 208 h 874"/>
                <a:gd name="T42" fmla="*/ 57 w 710"/>
                <a:gd name="T43" fmla="*/ 191 h 874"/>
                <a:gd name="T44" fmla="*/ 55 w 710"/>
                <a:gd name="T45" fmla="*/ 176 h 874"/>
                <a:gd name="T46" fmla="*/ 43 w 710"/>
                <a:gd name="T47" fmla="*/ 172 h 874"/>
                <a:gd name="T48" fmla="*/ 33 w 710"/>
                <a:gd name="T49" fmla="*/ 155 h 874"/>
                <a:gd name="T50" fmla="*/ 19 w 710"/>
                <a:gd name="T51" fmla="*/ 140 h 874"/>
                <a:gd name="T52" fmla="*/ 23 w 710"/>
                <a:gd name="T53" fmla="*/ 132 h 874"/>
                <a:gd name="T54" fmla="*/ 10 w 710"/>
                <a:gd name="T55" fmla="*/ 125 h 874"/>
                <a:gd name="T56" fmla="*/ 0 w 710"/>
                <a:gd name="T57" fmla="*/ 107 h 874"/>
                <a:gd name="T58" fmla="*/ 8 w 710"/>
                <a:gd name="T59" fmla="*/ 100 h 874"/>
                <a:gd name="T60" fmla="*/ 23 w 710"/>
                <a:gd name="T61" fmla="*/ 98 h 874"/>
                <a:gd name="T62" fmla="*/ 36 w 710"/>
                <a:gd name="T63" fmla="*/ 99 h 874"/>
                <a:gd name="T64" fmla="*/ 51 w 710"/>
                <a:gd name="T65" fmla="*/ 97 h 874"/>
                <a:gd name="T66" fmla="*/ 46 w 710"/>
                <a:gd name="T67" fmla="*/ 81 h 874"/>
                <a:gd name="T68" fmla="*/ 51 w 710"/>
                <a:gd name="T69" fmla="*/ 79 h 874"/>
                <a:gd name="T70" fmla="*/ 43 w 710"/>
                <a:gd name="T71" fmla="*/ 53 h 874"/>
                <a:gd name="T72" fmla="*/ 50 w 710"/>
                <a:gd name="T73" fmla="*/ 34 h 874"/>
                <a:gd name="T74" fmla="*/ 55 w 710"/>
                <a:gd name="T75" fmla="*/ 35 h 874"/>
                <a:gd name="T76" fmla="*/ 67 w 710"/>
                <a:gd name="T77" fmla="*/ 18 h 874"/>
                <a:gd name="T78" fmla="*/ 77 w 710"/>
                <a:gd name="T79" fmla="*/ 11 h 874"/>
                <a:gd name="T80" fmla="*/ 91 w 710"/>
                <a:gd name="T81" fmla="*/ 0 h 874"/>
                <a:gd name="T82" fmla="*/ 108 w 710"/>
                <a:gd name="T83" fmla="*/ 0 h 874"/>
                <a:gd name="T84" fmla="*/ 117 w 710"/>
                <a:gd name="T85" fmla="*/ 13 h 8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10"/>
                <a:gd name="T130" fmla="*/ 0 h 874"/>
                <a:gd name="T131" fmla="*/ 710 w 710"/>
                <a:gd name="T132" fmla="*/ 874 h 8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10" h="874">
                  <a:moveTo>
                    <a:pt x="562" y="43"/>
                  </a:moveTo>
                  <a:lnTo>
                    <a:pt x="614" y="45"/>
                  </a:lnTo>
                  <a:lnTo>
                    <a:pt x="641" y="9"/>
                  </a:lnTo>
                  <a:lnTo>
                    <a:pt x="651" y="8"/>
                  </a:lnTo>
                  <a:lnTo>
                    <a:pt x="692" y="16"/>
                  </a:lnTo>
                  <a:lnTo>
                    <a:pt x="689" y="62"/>
                  </a:lnTo>
                  <a:lnTo>
                    <a:pt x="702" y="64"/>
                  </a:lnTo>
                  <a:lnTo>
                    <a:pt x="710" y="72"/>
                  </a:lnTo>
                  <a:lnTo>
                    <a:pt x="687" y="96"/>
                  </a:lnTo>
                  <a:lnTo>
                    <a:pt x="674" y="94"/>
                  </a:lnTo>
                  <a:lnTo>
                    <a:pt x="638" y="112"/>
                  </a:lnTo>
                  <a:lnTo>
                    <a:pt x="638" y="145"/>
                  </a:lnTo>
                  <a:lnTo>
                    <a:pt x="617" y="159"/>
                  </a:lnTo>
                  <a:lnTo>
                    <a:pt x="602" y="146"/>
                  </a:lnTo>
                  <a:lnTo>
                    <a:pt x="587" y="156"/>
                  </a:lnTo>
                  <a:lnTo>
                    <a:pt x="591" y="170"/>
                  </a:lnTo>
                  <a:lnTo>
                    <a:pt x="584" y="191"/>
                  </a:lnTo>
                  <a:lnTo>
                    <a:pt x="597" y="193"/>
                  </a:lnTo>
                  <a:lnTo>
                    <a:pt x="602" y="217"/>
                  </a:lnTo>
                  <a:lnTo>
                    <a:pt x="591" y="225"/>
                  </a:lnTo>
                  <a:lnTo>
                    <a:pt x="578" y="224"/>
                  </a:lnTo>
                  <a:lnTo>
                    <a:pt x="560" y="241"/>
                  </a:lnTo>
                  <a:lnTo>
                    <a:pt x="583" y="238"/>
                  </a:lnTo>
                  <a:lnTo>
                    <a:pt x="584" y="253"/>
                  </a:lnTo>
                  <a:lnTo>
                    <a:pt x="557" y="258"/>
                  </a:lnTo>
                  <a:lnTo>
                    <a:pt x="529" y="330"/>
                  </a:lnTo>
                  <a:lnTo>
                    <a:pt x="509" y="349"/>
                  </a:lnTo>
                  <a:lnTo>
                    <a:pt x="478" y="448"/>
                  </a:lnTo>
                  <a:lnTo>
                    <a:pt x="444" y="486"/>
                  </a:lnTo>
                  <a:lnTo>
                    <a:pt x="420" y="580"/>
                  </a:lnTo>
                  <a:lnTo>
                    <a:pt x="430" y="624"/>
                  </a:lnTo>
                  <a:lnTo>
                    <a:pt x="421" y="640"/>
                  </a:lnTo>
                  <a:lnTo>
                    <a:pt x="414" y="706"/>
                  </a:lnTo>
                  <a:lnTo>
                    <a:pt x="364" y="758"/>
                  </a:lnTo>
                  <a:lnTo>
                    <a:pt x="348" y="812"/>
                  </a:lnTo>
                  <a:lnTo>
                    <a:pt x="354" y="825"/>
                  </a:lnTo>
                  <a:lnTo>
                    <a:pt x="328" y="846"/>
                  </a:lnTo>
                  <a:lnTo>
                    <a:pt x="328" y="866"/>
                  </a:lnTo>
                  <a:lnTo>
                    <a:pt x="318" y="874"/>
                  </a:lnTo>
                  <a:lnTo>
                    <a:pt x="302" y="855"/>
                  </a:lnTo>
                  <a:lnTo>
                    <a:pt x="272" y="852"/>
                  </a:lnTo>
                  <a:lnTo>
                    <a:pt x="263" y="827"/>
                  </a:lnTo>
                  <a:lnTo>
                    <a:pt x="221" y="810"/>
                  </a:lnTo>
                  <a:lnTo>
                    <a:pt x="255" y="759"/>
                  </a:lnTo>
                  <a:lnTo>
                    <a:pt x="260" y="729"/>
                  </a:lnTo>
                  <a:lnTo>
                    <a:pt x="243" y="699"/>
                  </a:lnTo>
                  <a:lnTo>
                    <a:pt x="215" y="699"/>
                  </a:lnTo>
                  <a:lnTo>
                    <a:pt x="192" y="685"/>
                  </a:lnTo>
                  <a:lnTo>
                    <a:pt x="173" y="695"/>
                  </a:lnTo>
                  <a:lnTo>
                    <a:pt x="145" y="614"/>
                  </a:lnTo>
                  <a:lnTo>
                    <a:pt x="83" y="575"/>
                  </a:lnTo>
                  <a:lnTo>
                    <a:pt x="85" y="556"/>
                  </a:lnTo>
                  <a:lnTo>
                    <a:pt x="104" y="535"/>
                  </a:lnTo>
                  <a:lnTo>
                    <a:pt x="103" y="524"/>
                  </a:lnTo>
                  <a:lnTo>
                    <a:pt x="97" y="510"/>
                  </a:lnTo>
                  <a:lnTo>
                    <a:pt x="46" y="496"/>
                  </a:lnTo>
                  <a:lnTo>
                    <a:pt x="25" y="449"/>
                  </a:lnTo>
                  <a:lnTo>
                    <a:pt x="0" y="427"/>
                  </a:lnTo>
                  <a:lnTo>
                    <a:pt x="4" y="400"/>
                  </a:lnTo>
                  <a:lnTo>
                    <a:pt x="37" y="397"/>
                  </a:lnTo>
                  <a:lnTo>
                    <a:pt x="80" y="409"/>
                  </a:lnTo>
                  <a:lnTo>
                    <a:pt x="103" y="389"/>
                  </a:lnTo>
                  <a:lnTo>
                    <a:pt x="145" y="397"/>
                  </a:lnTo>
                  <a:lnTo>
                    <a:pt x="158" y="392"/>
                  </a:lnTo>
                  <a:lnTo>
                    <a:pt x="176" y="368"/>
                  </a:lnTo>
                  <a:lnTo>
                    <a:pt x="228" y="385"/>
                  </a:lnTo>
                  <a:lnTo>
                    <a:pt x="225" y="349"/>
                  </a:lnTo>
                  <a:lnTo>
                    <a:pt x="204" y="322"/>
                  </a:lnTo>
                  <a:lnTo>
                    <a:pt x="215" y="312"/>
                  </a:lnTo>
                  <a:lnTo>
                    <a:pt x="225" y="312"/>
                  </a:lnTo>
                  <a:lnTo>
                    <a:pt x="246" y="278"/>
                  </a:lnTo>
                  <a:lnTo>
                    <a:pt x="189" y="212"/>
                  </a:lnTo>
                  <a:lnTo>
                    <a:pt x="195" y="175"/>
                  </a:lnTo>
                  <a:lnTo>
                    <a:pt x="221" y="134"/>
                  </a:lnTo>
                  <a:lnTo>
                    <a:pt x="227" y="128"/>
                  </a:lnTo>
                  <a:lnTo>
                    <a:pt x="246" y="139"/>
                  </a:lnTo>
                  <a:lnTo>
                    <a:pt x="272" y="92"/>
                  </a:lnTo>
                  <a:lnTo>
                    <a:pt x="299" y="72"/>
                  </a:lnTo>
                  <a:lnTo>
                    <a:pt x="303" y="57"/>
                  </a:lnTo>
                  <a:lnTo>
                    <a:pt x="340" y="45"/>
                  </a:lnTo>
                  <a:lnTo>
                    <a:pt x="361" y="0"/>
                  </a:lnTo>
                  <a:lnTo>
                    <a:pt x="405" y="0"/>
                  </a:lnTo>
                  <a:lnTo>
                    <a:pt x="424" y="11"/>
                  </a:lnTo>
                  <a:lnTo>
                    <a:pt x="478" y="0"/>
                  </a:lnTo>
                  <a:lnTo>
                    <a:pt x="499" y="8"/>
                  </a:lnTo>
                  <a:lnTo>
                    <a:pt x="518" y="53"/>
                  </a:lnTo>
                  <a:lnTo>
                    <a:pt x="562" y="4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0" name="Freeform 41"/>
            <p:cNvSpPr>
              <a:spLocks/>
            </p:cNvSpPr>
            <p:nvPr/>
          </p:nvSpPr>
          <p:spPr bwMode="auto">
            <a:xfrm>
              <a:off x="3796" y="3672"/>
              <a:ext cx="161" cy="142"/>
            </a:xfrm>
            <a:custGeom>
              <a:avLst/>
              <a:gdLst>
                <a:gd name="T0" fmla="*/ 7 w 706"/>
                <a:gd name="T1" fmla="*/ 57 h 565"/>
                <a:gd name="T2" fmla="*/ 7 w 706"/>
                <a:gd name="T3" fmla="*/ 50 h 565"/>
                <a:gd name="T4" fmla="*/ 15 w 706"/>
                <a:gd name="T5" fmla="*/ 30 h 565"/>
                <a:gd name="T6" fmla="*/ 46 w 706"/>
                <a:gd name="T7" fmla="*/ 24 h 565"/>
                <a:gd name="T8" fmla="*/ 52 w 706"/>
                <a:gd name="T9" fmla="*/ 6 h 565"/>
                <a:gd name="T10" fmla="*/ 81 w 706"/>
                <a:gd name="T11" fmla="*/ 15 h 565"/>
                <a:gd name="T12" fmla="*/ 85 w 706"/>
                <a:gd name="T13" fmla="*/ 16 h 565"/>
                <a:gd name="T14" fmla="*/ 105 w 706"/>
                <a:gd name="T15" fmla="*/ 3 h 565"/>
                <a:gd name="T16" fmla="*/ 112 w 706"/>
                <a:gd name="T17" fmla="*/ 3 h 565"/>
                <a:gd name="T18" fmla="*/ 126 w 706"/>
                <a:gd name="T19" fmla="*/ 24 h 565"/>
                <a:gd name="T20" fmla="*/ 109 w 706"/>
                <a:gd name="T21" fmla="*/ 42 h 565"/>
                <a:gd name="T22" fmla="*/ 103 w 706"/>
                <a:gd name="T23" fmla="*/ 50 h 565"/>
                <a:gd name="T24" fmla="*/ 91 w 706"/>
                <a:gd name="T25" fmla="*/ 50 h 565"/>
                <a:gd name="T26" fmla="*/ 90 w 706"/>
                <a:gd name="T27" fmla="*/ 61 h 565"/>
                <a:gd name="T28" fmla="*/ 106 w 706"/>
                <a:gd name="T29" fmla="*/ 67 h 565"/>
                <a:gd name="T30" fmla="*/ 112 w 706"/>
                <a:gd name="T31" fmla="*/ 63 h 565"/>
                <a:gd name="T32" fmla="*/ 142 w 706"/>
                <a:gd name="T33" fmla="*/ 67 h 565"/>
                <a:gd name="T34" fmla="*/ 133 w 706"/>
                <a:gd name="T35" fmla="*/ 87 h 565"/>
                <a:gd name="T36" fmla="*/ 140 w 706"/>
                <a:gd name="T37" fmla="*/ 87 h 565"/>
                <a:gd name="T38" fmla="*/ 141 w 706"/>
                <a:gd name="T39" fmla="*/ 93 h 565"/>
                <a:gd name="T40" fmla="*/ 149 w 706"/>
                <a:gd name="T41" fmla="*/ 94 h 565"/>
                <a:gd name="T42" fmla="*/ 154 w 706"/>
                <a:gd name="T43" fmla="*/ 98 h 565"/>
                <a:gd name="T44" fmla="*/ 138 w 706"/>
                <a:gd name="T45" fmla="*/ 113 h 565"/>
                <a:gd name="T46" fmla="*/ 147 w 706"/>
                <a:gd name="T47" fmla="*/ 114 h 565"/>
                <a:gd name="T48" fmla="*/ 151 w 706"/>
                <a:gd name="T49" fmla="*/ 115 h 565"/>
                <a:gd name="T50" fmla="*/ 161 w 706"/>
                <a:gd name="T51" fmla="*/ 117 h 565"/>
                <a:gd name="T52" fmla="*/ 143 w 706"/>
                <a:gd name="T53" fmla="*/ 128 h 565"/>
                <a:gd name="T54" fmla="*/ 147 w 706"/>
                <a:gd name="T55" fmla="*/ 129 h 565"/>
                <a:gd name="T56" fmla="*/ 144 w 706"/>
                <a:gd name="T57" fmla="*/ 135 h 565"/>
                <a:gd name="T58" fmla="*/ 134 w 706"/>
                <a:gd name="T59" fmla="*/ 134 h 565"/>
                <a:gd name="T60" fmla="*/ 128 w 706"/>
                <a:gd name="T61" fmla="*/ 141 h 565"/>
                <a:gd name="T62" fmla="*/ 119 w 706"/>
                <a:gd name="T63" fmla="*/ 128 h 565"/>
                <a:gd name="T64" fmla="*/ 111 w 706"/>
                <a:gd name="T65" fmla="*/ 137 h 565"/>
                <a:gd name="T66" fmla="*/ 89 w 706"/>
                <a:gd name="T67" fmla="*/ 139 h 565"/>
                <a:gd name="T68" fmla="*/ 80 w 706"/>
                <a:gd name="T69" fmla="*/ 126 h 565"/>
                <a:gd name="T70" fmla="*/ 63 w 706"/>
                <a:gd name="T71" fmla="*/ 126 h 565"/>
                <a:gd name="T72" fmla="*/ 53 w 706"/>
                <a:gd name="T73" fmla="*/ 100 h 565"/>
                <a:gd name="T74" fmla="*/ 27 w 706"/>
                <a:gd name="T75" fmla="*/ 69 h 565"/>
                <a:gd name="T76" fmla="*/ 22 w 706"/>
                <a:gd name="T77" fmla="*/ 82 h 565"/>
                <a:gd name="T78" fmla="*/ 19 w 706"/>
                <a:gd name="T79" fmla="*/ 92 h 565"/>
                <a:gd name="T80" fmla="*/ 1 w 706"/>
                <a:gd name="T81" fmla="*/ 81 h 565"/>
                <a:gd name="T82" fmla="*/ 1 w 706"/>
                <a:gd name="T83" fmla="*/ 64 h 565"/>
                <a:gd name="T84" fmla="*/ 0 w 706"/>
                <a:gd name="T85" fmla="*/ 59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06"/>
                <a:gd name="T130" fmla="*/ 0 h 565"/>
                <a:gd name="T131" fmla="*/ 706 w 706"/>
                <a:gd name="T132" fmla="*/ 565 h 5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06" h="565">
                  <a:moveTo>
                    <a:pt x="0" y="233"/>
                  </a:moveTo>
                  <a:lnTo>
                    <a:pt x="32" y="225"/>
                  </a:lnTo>
                  <a:lnTo>
                    <a:pt x="21" y="215"/>
                  </a:lnTo>
                  <a:lnTo>
                    <a:pt x="32" y="200"/>
                  </a:lnTo>
                  <a:lnTo>
                    <a:pt x="26" y="167"/>
                  </a:lnTo>
                  <a:lnTo>
                    <a:pt x="64" y="121"/>
                  </a:lnTo>
                  <a:lnTo>
                    <a:pt x="118" y="81"/>
                  </a:lnTo>
                  <a:lnTo>
                    <a:pt x="200" y="97"/>
                  </a:lnTo>
                  <a:lnTo>
                    <a:pt x="220" y="57"/>
                  </a:lnTo>
                  <a:lnTo>
                    <a:pt x="226" y="25"/>
                  </a:lnTo>
                  <a:lnTo>
                    <a:pt x="298" y="52"/>
                  </a:lnTo>
                  <a:lnTo>
                    <a:pt x="356" y="58"/>
                  </a:lnTo>
                  <a:lnTo>
                    <a:pt x="363" y="69"/>
                  </a:lnTo>
                  <a:lnTo>
                    <a:pt x="372" y="65"/>
                  </a:lnTo>
                  <a:lnTo>
                    <a:pt x="420" y="6"/>
                  </a:lnTo>
                  <a:lnTo>
                    <a:pt x="462" y="11"/>
                  </a:lnTo>
                  <a:lnTo>
                    <a:pt x="463" y="0"/>
                  </a:lnTo>
                  <a:lnTo>
                    <a:pt x="492" y="11"/>
                  </a:lnTo>
                  <a:lnTo>
                    <a:pt x="523" y="40"/>
                  </a:lnTo>
                  <a:lnTo>
                    <a:pt x="552" y="97"/>
                  </a:lnTo>
                  <a:lnTo>
                    <a:pt x="523" y="171"/>
                  </a:lnTo>
                  <a:lnTo>
                    <a:pt x="480" y="169"/>
                  </a:lnTo>
                  <a:lnTo>
                    <a:pt x="486" y="189"/>
                  </a:lnTo>
                  <a:lnTo>
                    <a:pt x="450" y="200"/>
                  </a:lnTo>
                  <a:lnTo>
                    <a:pt x="417" y="188"/>
                  </a:lnTo>
                  <a:lnTo>
                    <a:pt x="398" y="200"/>
                  </a:lnTo>
                  <a:lnTo>
                    <a:pt x="393" y="222"/>
                  </a:lnTo>
                  <a:lnTo>
                    <a:pt x="396" y="242"/>
                  </a:lnTo>
                  <a:lnTo>
                    <a:pt x="417" y="252"/>
                  </a:lnTo>
                  <a:lnTo>
                    <a:pt x="463" y="266"/>
                  </a:lnTo>
                  <a:lnTo>
                    <a:pt x="469" y="256"/>
                  </a:lnTo>
                  <a:lnTo>
                    <a:pt x="489" y="252"/>
                  </a:lnTo>
                  <a:lnTo>
                    <a:pt x="570" y="274"/>
                  </a:lnTo>
                  <a:lnTo>
                    <a:pt x="622" y="266"/>
                  </a:lnTo>
                  <a:lnTo>
                    <a:pt x="561" y="336"/>
                  </a:lnTo>
                  <a:lnTo>
                    <a:pt x="585" y="347"/>
                  </a:lnTo>
                  <a:lnTo>
                    <a:pt x="608" y="341"/>
                  </a:lnTo>
                  <a:lnTo>
                    <a:pt x="616" y="347"/>
                  </a:lnTo>
                  <a:lnTo>
                    <a:pt x="592" y="371"/>
                  </a:lnTo>
                  <a:lnTo>
                    <a:pt x="619" y="371"/>
                  </a:lnTo>
                  <a:lnTo>
                    <a:pt x="634" y="365"/>
                  </a:lnTo>
                  <a:lnTo>
                    <a:pt x="653" y="374"/>
                  </a:lnTo>
                  <a:lnTo>
                    <a:pt x="664" y="365"/>
                  </a:lnTo>
                  <a:lnTo>
                    <a:pt x="676" y="389"/>
                  </a:lnTo>
                  <a:lnTo>
                    <a:pt x="623" y="393"/>
                  </a:lnTo>
                  <a:lnTo>
                    <a:pt x="605" y="449"/>
                  </a:lnTo>
                  <a:lnTo>
                    <a:pt x="640" y="437"/>
                  </a:lnTo>
                  <a:lnTo>
                    <a:pt x="646" y="454"/>
                  </a:lnTo>
                  <a:lnTo>
                    <a:pt x="658" y="444"/>
                  </a:lnTo>
                  <a:lnTo>
                    <a:pt x="664" y="457"/>
                  </a:lnTo>
                  <a:lnTo>
                    <a:pt x="683" y="449"/>
                  </a:lnTo>
                  <a:lnTo>
                    <a:pt x="706" y="466"/>
                  </a:lnTo>
                  <a:lnTo>
                    <a:pt x="664" y="478"/>
                  </a:lnTo>
                  <a:lnTo>
                    <a:pt x="626" y="509"/>
                  </a:lnTo>
                  <a:lnTo>
                    <a:pt x="631" y="517"/>
                  </a:lnTo>
                  <a:lnTo>
                    <a:pt x="646" y="512"/>
                  </a:lnTo>
                  <a:lnTo>
                    <a:pt x="652" y="525"/>
                  </a:lnTo>
                  <a:lnTo>
                    <a:pt x="632" y="538"/>
                  </a:lnTo>
                  <a:lnTo>
                    <a:pt x="599" y="544"/>
                  </a:lnTo>
                  <a:lnTo>
                    <a:pt x="589" y="533"/>
                  </a:lnTo>
                  <a:lnTo>
                    <a:pt x="574" y="565"/>
                  </a:lnTo>
                  <a:lnTo>
                    <a:pt x="561" y="563"/>
                  </a:lnTo>
                  <a:lnTo>
                    <a:pt x="564" y="517"/>
                  </a:lnTo>
                  <a:lnTo>
                    <a:pt x="523" y="509"/>
                  </a:lnTo>
                  <a:lnTo>
                    <a:pt x="513" y="510"/>
                  </a:lnTo>
                  <a:lnTo>
                    <a:pt x="486" y="546"/>
                  </a:lnTo>
                  <a:lnTo>
                    <a:pt x="434" y="544"/>
                  </a:lnTo>
                  <a:lnTo>
                    <a:pt x="390" y="554"/>
                  </a:lnTo>
                  <a:lnTo>
                    <a:pt x="371" y="509"/>
                  </a:lnTo>
                  <a:lnTo>
                    <a:pt x="350" y="501"/>
                  </a:lnTo>
                  <a:lnTo>
                    <a:pt x="296" y="512"/>
                  </a:lnTo>
                  <a:lnTo>
                    <a:pt x="277" y="501"/>
                  </a:lnTo>
                  <a:lnTo>
                    <a:pt x="223" y="457"/>
                  </a:lnTo>
                  <a:lnTo>
                    <a:pt x="232" y="398"/>
                  </a:lnTo>
                  <a:lnTo>
                    <a:pt x="159" y="283"/>
                  </a:lnTo>
                  <a:lnTo>
                    <a:pt x="118" y="274"/>
                  </a:lnTo>
                  <a:lnTo>
                    <a:pt x="79" y="290"/>
                  </a:lnTo>
                  <a:lnTo>
                    <a:pt x="96" y="327"/>
                  </a:lnTo>
                  <a:lnTo>
                    <a:pt x="96" y="359"/>
                  </a:lnTo>
                  <a:lnTo>
                    <a:pt x="84" y="368"/>
                  </a:lnTo>
                  <a:lnTo>
                    <a:pt x="32" y="347"/>
                  </a:lnTo>
                  <a:lnTo>
                    <a:pt x="5" y="321"/>
                  </a:lnTo>
                  <a:lnTo>
                    <a:pt x="38" y="271"/>
                  </a:lnTo>
                  <a:lnTo>
                    <a:pt x="6" y="254"/>
                  </a:lnTo>
                  <a:lnTo>
                    <a:pt x="12" y="239"/>
                  </a:lnTo>
                  <a:lnTo>
                    <a:pt x="0" y="23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1" name="Freeform 42"/>
            <p:cNvSpPr>
              <a:spLocks/>
            </p:cNvSpPr>
            <p:nvPr/>
          </p:nvSpPr>
          <p:spPr bwMode="auto">
            <a:xfrm>
              <a:off x="3699" y="3627"/>
              <a:ext cx="149" cy="134"/>
            </a:xfrm>
            <a:custGeom>
              <a:avLst/>
              <a:gdLst>
                <a:gd name="T0" fmla="*/ 106 w 652"/>
                <a:gd name="T1" fmla="*/ 8 h 539"/>
                <a:gd name="T2" fmla="*/ 125 w 652"/>
                <a:gd name="T3" fmla="*/ 2 h 539"/>
                <a:gd name="T4" fmla="*/ 133 w 652"/>
                <a:gd name="T5" fmla="*/ 6 h 539"/>
                <a:gd name="T6" fmla="*/ 126 w 652"/>
                <a:gd name="T7" fmla="*/ 18 h 539"/>
                <a:gd name="T8" fmla="*/ 128 w 652"/>
                <a:gd name="T9" fmla="*/ 25 h 539"/>
                <a:gd name="T10" fmla="*/ 129 w 652"/>
                <a:gd name="T11" fmla="*/ 34 h 539"/>
                <a:gd name="T12" fmla="*/ 149 w 652"/>
                <a:gd name="T13" fmla="*/ 52 h 539"/>
                <a:gd name="T14" fmla="*/ 143 w 652"/>
                <a:gd name="T15" fmla="*/ 70 h 539"/>
                <a:gd name="T16" fmla="*/ 112 w 652"/>
                <a:gd name="T17" fmla="*/ 76 h 539"/>
                <a:gd name="T18" fmla="*/ 105 w 652"/>
                <a:gd name="T19" fmla="*/ 95 h 539"/>
                <a:gd name="T20" fmla="*/ 105 w 652"/>
                <a:gd name="T21" fmla="*/ 101 h 539"/>
                <a:gd name="T22" fmla="*/ 100 w 652"/>
                <a:gd name="T23" fmla="*/ 105 h 539"/>
                <a:gd name="T24" fmla="*/ 106 w 652"/>
                <a:gd name="T25" fmla="*/ 113 h 539"/>
                <a:gd name="T26" fmla="*/ 78 w 652"/>
                <a:gd name="T27" fmla="*/ 114 h 539"/>
                <a:gd name="T28" fmla="*/ 64 w 652"/>
                <a:gd name="T29" fmla="*/ 118 h 539"/>
                <a:gd name="T30" fmla="*/ 62 w 652"/>
                <a:gd name="T31" fmla="*/ 124 h 539"/>
                <a:gd name="T32" fmla="*/ 45 w 652"/>
                <a:gd name="T33" fmla="*/ 134 h 539"/>
                <a:gd name="T34" fmla="*/ 46 w 652"/>
                <a:gd name="T35" fmla="*/ 128 h 539"/>
                <a:gd name="T36" fmla="*/ 42 w 652"/>
                <a:gd name="T37" fmla="*/ 117 h 539"/>
                <a:gd name="T38" fmla="*/ 42 w 652"/>
                <a:gd name="T39" fmla="*/ 98 h 539"/>
                <a:gd name="T40" fmla="*/ 33 w 652"/>
                <a:gd name="T41" fmla="*/ 106 h 539"/>
                <a:gd name="T42" fmla="*/ 53 w 652"/>
                <a:gd name="T43" fmla="*/ 92 h 539"/>
                <a:gd name="T44" fmla="*/ 62 w 652"/>
                <a:gd name="T45" fmla="*/ 84 h 539"/>
                <a:gd name="T46" fmla="*/ 58 w 652"/>
                <a:gd name="T47" fmla="*/ 71 h 539"/>
                <a:gd name="T48" fmla="*/ 42 w 652"/>
                <a:gd name="T49" fmla="*/ 70 h 539"/>
                <a:gd name="T50" fmla="*/ 12 w 652"/>
                <a:gd name="T51" fmla="*/ 63 h 539"/>
                <a:gd name="T52" fmla="*/ 21 w 652"/>
                <a:gd name="T53" fmla="*/ 49 h 539"/>
                <a:gd name="T54" fmla="*/ 14 w 652"/>
                <a:gd name="T55" fmla="*/ 48 h 539"/>
                <a:gd name="T56" fmla="*/ 10 w 652"/>
                <a:gd name="T57" fmla="*/ 45 h 539"/>
                <a:gd name="T58" fmla="*/ 19 w 652"/>
                <a:gd name="T59" fmla="*/ 43 h 539"/>
                <a:gd name="T60" fmla="*/ 27 w 652"/>
                <a:gd name="T61" fmla="*/ 34 h 539"/>
                <a:gd name="T62" fmla="*/ 37 w 652"/>
                <a:gd name="T63" fmla="*/ 48 h 539"/>
                <a:gd name="T64" fmla="*/ 55 w 652"/>
                <a:gd name="T65" fmla="*/ 37 h 539"/>
                <a:gd name="T66" fmla="*/ 45 w 652"/>
                <a:gd name="T67" fmla="*/ 37 h 539"/>
                <a:gd name="T68" fmla="*/ 36 w 652"/>
                <a:gd name="T69" fmla="*/ 34 h 539"/>
                <a:gd name="T70" fmla="*/ 44 w 652"/>
                <a:gd name="T71" fmla="*/ 36 h 539"/>
                <a:gd name="T72" fmla="*/ 62 w 652"/>
                <a:gd name="T73" fmla="*/ 25 h 539"/>
                <a:gd name="T74" fmla="*/ 63 w 652"/>
                <a:gd name="T75" fmla="*/ 13 h 539"/>
                <a:gd name="T76" fmla="*/ 67 w 652"/>
                <a:gd name="T77" fmla="*/ 10 h 539"/>
                <a:gd name="T78" fmla="*/ 80 w 652"/>
                <a:gd name="T79" fmla="*/ 5 h 539"/>
                <a:gd name="T80" fmla="*/ 101 w 652"/>
                <a:gd name="T81" fmla="*/ 4 h 539"/>
                <a:gd name="T82" fmla="*/ 100 w 652"/>
                <a:gd name="T83" fmla="*/ 10 h 53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52"/>
                <a:gd name="T127" fmla="*/ 0 h 539"/>
                <a:gd name="T128" fmla="*/ 652 w 652"/>
                <a:gd name="T129" fmla="*/ 539 h 53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52" h="539">
                  <a:moveTo>
                    <a:pt x="438" y="40"/>
                  </a:moveTo>
                  <a:lnTo>
                    <a:pt x="465" y="32"/>
                  </a:lnTo>
                  <a:lnTo>
                    <a:pt x="535" y="38"/>
                  </a:lnTo>
                  <a:lnTo>
                    <a:pt x="546" y="9"/>
                  </a:lnTo>
                  <a:lnTo>
                    <a:pt x="576" y="0"/>
                  </a:lnTo>
                  <a:lnTo>
                    <a:pt x="580" y="26"/>
                  </a:lnTo>
                  <a:lnTo>
                    <a:pt x="561" y="42"/>
                  </a:lnTo>
                  <a:lnTo>
                    <a:pt x="553" y="72"/>
                  </a:lnTo>
                  <a:lnTo>
                    <a:pt x="541" y="74"/>
                  </a:lnTo>
                  <a:lnTo>
                    <a:pt x="561" y="102"/>
                  </a:lnTo>
                  <a:lnTo>
                    <a:pt x="553" y="130"/>
                  </a:lnTo>
                  <a:lnTo>
                    <a:pt x="565" y="135"/>
                  </a:lnTo>
                  <a:lnTo>
                    <a:pt x="604" y="199"/>
                  </a:lnTo>
                  <a:lnTo>
                    <a:pt x="652" y="208"/>
                  </a:lnTo>
                  <a:lnTo>
                    <a:pt x="646" y="240"/>
                  </a:lnTo>
                  <a:lnTo>
                    <a:pt x="626" y="280"/>
                  </a:lnTo>
                  <a:lnTo>
                    <a:pt x="544" y="264"/>
                  </a:lnTo>
                  <a:lnTo>
                    <a:pt x="490" y="304"/>
                  </a:lnTo>
                  <a:lnTo>
                    <a:pt x="452" y="350"/>
                  </a:lnTo>
                  <a:lnTo>
                    <a:pt x="458" y="383"/>
                  </a:lnTo>
                  <a:lnTo>
                    <a:pt x="447" y="398"/>
                  </a:lnTo>
                  <a:lnTo>
                    <a:pt x="458" y="408"/>
                  </a:lnTo>
                  <a:lnTo>
                    <a:pt x="426" y="416"/>
                  </a:lnTo>
                  <a:lnTo>
                    <a:pt x="438" y="422"/>
                  </a:lnTo>
                  <a:lnTo>
                    <a:pt x="432" y="437"/>
                  </a:lnTo>
                  <a:lnTo>
                    <a:pt x="464" y="454"/>
                  </a:lnTo>
                  <a:lnTo>
                    <a:pt x="431" y="504"/>
                  </a:lnTo>
                  <a:lnTo>
                    <a:pt x="341" y="459"/>
                  </a:lnTo>
                  <a:lnTo>
                    <a:pt x="323" y="485"/>
                  </a:lnTo>
                  <a:lnTo>
                    <a:pt x="280" y="476"/>
                  </a:lnTo>
                  <a:lnTo>
                    <a:pt x="272" y="480"/>
                  </a:lnTo>
                  <a:lnTo>
                    <a:pt x="271" y="498"/>
                  </a:lnTo>
                  <a:lnTo>
                    <a:pt x="233" y="537"/>
                  </a:lnTo>
                  <a:lnTo>
                    <a:pt x="195" y="539"/>
                  </a:lnTo>
                  <a:lnTo>
                    <a:pt x="189" y="529"/>
                  </a:lnTo>
                  <a:lnTo>
                    <a:pt x="202" y="515"/>
                  </a:lnTo>
                  <a:lnTo>
                    <a:pt x="195" y="476"/>
                  </a:lnTo>
                  <a:lnTo>
                    <a:pt x="183" y="469"/>
                  </a:lnTo>
                  <a:lnTo>
                    <a:pt x="168" y="422"/>
                  </a:lnTo>
                  <a:lnTo>
                    <a:pt x="184" y="396"/>
                  </a:lnTo>
                  <a:lnTo>
                    <a:pt x="156" y="410"/>
                  </a:lnTo>
                  <a:lnTo>
                    <a:pt x="144" y="425"/>
                  </a:lnTo>
                  <a:lnTo>
                    <a:pt x="165" y="392"/>
                  </a:lnTo>
                  <a:lnTo>
                    <a:pt x="232" y="371"/>
                  </a:lnTo>
                  <a:lnTo>
                    <a:pt x="241" y="342"/>
                  </a:lnTo>
                  <a:lnTo>
                    <a:pt x="272" y="338"/>
                  </a:lnTo>
                  <a:lnTo>
                    <a:pt x="284" y="294"/>
                  </a:lnTo>
                  <a:lnTo>
                    <a:pt x="254" y="285"/>
                  </a:lnTo>
                  <a:lnTo>
                    <a:pt x="208" y="304"/>
                  </a:lnTo>
                  <a:lnTo>
                    <a:pt x="184" y="281"/>
                  </a:lnTo>
                  <a:lnTo>
                    <a:pt x="111" y="248"/>
                  </a:lnTo>
                  <a:lnTo>
                    <a:pt x="51" y="252"/>
                  </a:lnTo>
                  <a:lnTo>
                    <a:pt x="0" y="240"/>
                  </a:lnTo>
                  <a:lnTo>
                    <a:pt x="93" y="197"/>
                  </a:lnTo>
                  <a:lnTo>
                    <a:pt x="62" y="199"/>
                  </a:lnTo>
                  <a:lnTo>
                    <a:pt x="63" y="192"/>
                  </a:lnTo>
                  <a:lnTo>
                    <a:pt x="42" y="188"/>
                  </a:lnTo>
                  <a:lnTo>
                    <a:pt x="42" y="179"/>
                  </a:lnTo>
                  <a:lnTo>
                    <a:pt x="54" y="167"/>
                  </a:lnTo>
                  <a:lnTo>
                    <a:pt x="81" y="172"/>
                  </a:lnTo>
                  <a:lnTo>
                    <a:pt x="85" y="157"/>
                  </a:lnTo>
                  <a:lnTo>
                    <a:pt x="118" y="138"/>
                  </a:lnTo>
                  <a:lnTo>
                    <a:pt x="123" y="157"/>
                  </a:lnTo>
                  <a:lnTo>
                    <a:pt x="160" y="192"/>
                  </a:lnTo>
                  <a:lnTo>
                    <a:pt x="217" y="177"/>
                  </a:lnTo>
                  <a:lnTo>
                    <a:pt x="239" y="150"/>
                  </a:lnTo>
                  <a:lnTo>
                    <a:pt x="235" y="140"/>
                  </a:lnTo>
                  <a:lnTo>
                    <a:pt x="199" y="150"/>
                  </a:lnTo>
                  <a:lnTo>
                    <a:pt x="192" y="160"/>
                  </a:lnTo>
                  <a:lnTo>
                    <a:pt x="156" y="138"/>
                  </a:lnTo>
                  <a:lnTo>
                    <a:pt x="156" y="130"/>
                  </a:lnTo>
                  <a:lnTo>
                    <a:pt x="192" y="143"/>
                  </a:lnTo>
                  <a:lnTo>
                    <a:pt x="233" y="129"/>
                  </a:lnTo>
                  <a:lnTo>
                    <a:pt x="271" y="102"/>
                  </a:lnTo>
                  <a:lnTo>
                    <a:pt x="257" y="58"/>
                  </a:lnTo>
                  <a:lnTo>
                    <a:pt x="274" y="51"/>
                  </a:lnTo>
                  <a:lnTo>
                    <a:pt x="277" y="40"/>
                  </a:lnTo>
                  <a:lnTo>
                    <a:pt x="295" y="40"/>
                  </a:lnTo>
                  <a:lnTo>
                    <a:pt x="310" y="21"/>
                  </a:lnTo>
                  <a:lnTo>
                    <a:pt x="351" y="22"/>
                  </a:lnTo>
                  <a:lnTo>
                    <a:pt x="410" y="0"/>
                  </a:lnTo>
                  <a:lnTo>
                    <a:pt x="443" y="17"/>
                  </a:lnTo>
                  <a:lnTo>
                    <a:pt x="431" y="38"/>
                  </a:lnTo>
                  <a:lnTo>
                    <a:pt x="438" y="4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2" name="Freeform 43"/>
            <p:cNvSpPr>
              <a:spLocks/>
            </p:cNvSpPr>
            <p:nvPr/>
          </p:nvSpPr>
          <p:spPr bwMode="auto">
            <a:xfrm>
              <a:off x="3661" y="3672"/>
              <a:ext cx="103" cy="96"/>
            </a:xfrm>
            <a:custGeom>
              <a:avLst/>
              <a:gdLst>
                <a:gd name="T0" fmla="*/ 38 w 457"/>
                <a:gd name="T1" fmla="*/ 17 h 376"/>
                <a:gd name="T2" fmla="*/ 39 w 457"/>
                <a:gd name="T3" fmla="*/ 15 h 376"/>
                <a:gd name="T4" fmla="*/ 50 w 457"/>
                <a:gd name="T5" fmla="*/ 18 h 376"/>
                <a:gd name="T6" fmla="*/ 64 w 457"/>
                <a:gd name="T7" fmla="*/ 17 h 376"/>
                <a:gd name="T8" fmla="*/ 80 w 457"/>
                <a:gd name="T9" fmla="*/ 25 h 376"/>
                <a:gd name="T10" fmla="*/ 86 w 457"/>
                <a:gd name="T11" fmla="*/ 31 h 376"/>
                <a:gd name="T12" fmla="*/ 96 w 457"/>
                <a:gd name="T13" fmla="*/ 26 h 376"/>
                <a:gd name="T14" fmla="*/ 103 w 457"/>
                <a:gd name="T15" fmla="*/ 28 h 376"/>
                <a:gd name="T16" fmla="*/ 100 w 457"/>
                <a:gd name="T17" fmla="*/ 40 h 376"/>
                <a:gd name="T18" fmla="*/ 93 w 457"/>
                <a:gd name="T19" fmla="*/ 41 h 376"/>
                <a:gd name="T20" fmla="*/ 91 w 457"/>
                <a:gd name="T21" fmla="*/ 48 h 376"/>
                <a:gd name="T22" fmla="*/ 76 w 457"/>
                <a:gd name="T23" fmla="*/ 53 h 376"/>
                <a:gd name="T24" fmla="*/ 71 w 457"/>
                <a:gd name="T25" fmla="*/ 62 h 376"/>
                <a:gd name="T26" fmla="*/ 68 w 457"/>
                <a:gd name="T27" fmla="*/ 65 h 376"/>
                <a:gd name="T28" fmla="*/ 60 w 457"/>
                <a:gd name="T29" fmla="*/ 58 h 376"/>
                <a:gd name="T30" fmla="*/ 57 w 457"/>
                <a:gd name="T31" fmla="*/ 59 h 376"/>
                <a:gd name="T32" fmla="*/ 55 w 457"/>
                <a:gd name="T33" fmla="*/ 62 h 376"/>
                <a:gd name="T34" fmla="*/ 44 w 457"/>
                <a:gd name="T35" fmla="*/ 67 h 376"/>
                <a:gd name="T36" fmla="*/ 52 w 457"/>
                <a:gd name="T37" fmla="*/ 89 h 376"/>
                <a:gd name="T38" fmla="*/ 55 w 457"/>
                <a:gd name="T39" fmla="*/ 91 h 376"/>
                <a:gd name="T40" fmla="*/ 55 w 457"/>
                <a:gd name="T41" fmla="*/ 94 h 376"/>
                <a:gd name="T42" fmla="*/ 53 w 457"/>
                <a:gd name="T43" fmla="*/ 96 h 376"/>
                <a:gd name="T44" fmla="*/ 30 w 457"/>
                <a:gd name="T45" fmla="*/ 87 h 376"/>
                <a:gd name="T46" fmla="*/ 18 w 457"/>
                <a:gd name="T47" fmla="*/ 72 h 376"/>
                <a:gd name="T48" fmla="*/ 18 w 457"/>
                <a:gd name="T49" fmla="*/ 69 h 376"/>
                <a:gd name="T50" fmla="*/ 24 w 457"/>
                <a:gd name="T51" fmla="*/ 68 h 376"/>
                <a:gd name="T52" fmla="*/ 19 w 457"/>
                <a:gd name="T53" fmla="*/ 61 h 376"/>
                <a:gd name="T54" fmla="*/ 5 w 457"/>
                <a:gd name="T55" fmla="*/ 57 h 376"/>
                <a:gd name="T56" fmla="*/ 0 w 457"/>
                <a:gd name="T57" fmla="*/ 41 h 376"/>
                <a:gd name="T58" fmla="*/ 0 w 457"/>
                <a:gd name="T59" fmla="*/ 37 h 376"/>
                <a:gd name="T60" fmla="*/ 7 w 457"/>
                <a:gd name="T61" fmla="*/ 32 h 376"/>
                <a:gd name="T62" fmla="*/ 14 w 457"/>
                <a:gd name="T63" fmla="*/ 41 h 376"/>
                <a:gd name="T64" fmla="*/ 14 w 457"/>
                <a:gd name="T65" fmla="*/ 29 h 376"/>
                <a:gd name="T66" fmla="*/ 16 w 457"/>
                <a:gd name="T67" fmla="*/ 25 h 376"/>
                <a:gd name="T68" fmla="*/ 9 w 457"/>
                <a:gd name="T69" fmla="*/ 15 h 376"/>
                <a:gd name="T70" fmla="*/ 9 w 457"/>
                <a:gd name="T71" fmla="*/ 11 h 376"/>
                <a:gd name="T72" fmla="*/ 14 w 457"/>
                <a:gd name="T73" fmla="*/ 12 h 376"/>
                <a:gd name="T74" fmla="*/ 18 w 457"/>
                <a:gd name="T75" fmla="*/ 0 h 376"/>
                <a:gd name="T76" fmla="*/ 21 w 457"/>
                <a:gd name="T77" fmla="*/ 4 h 376"/>
                <a:gd name="T78" fmla="*/ 24 w 457"/>
                <a:gd name="T79" fmla="*/ 1 h 376"/>
                <a:gd name="T80" fmla="*/ 27 w 457"/>
                <a:gd name="T81" fmla="*/ 3 h 376"/>
                <a:gd name="T82" fmla="*/ 30 w 457"/>
                <a:gd name="T83" fmla="*/ 8 h 376"/>
                <a:gd name="T84" fmla="*/ 28 w 457"/>
                <a:gd name="T85" fmla="*/ 15 h 376"/>
                <a:gd name="T86" fmla="*/ 30 w 457"/>
                <a:gd name="T87" fmla="*/ 14 h 376"/>
                <a:gd name="T88" fmla="*/ 30 w 457"/>
                <a:gd name="T89" fmla="*/ 16 h 376"/>
                <a:gd name="T90" fmla="*/ 34 w 457"/>
                <a:gd name="T91" fmla="*/ 19 h 376"/>
                <a:gd name="T92" fmla="*/ 38 w 457"/>
                <a:gd name="T93" fmla="*/ 17 h 37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57"/>
                <a:gd name="T142" fmla="*/ 0 h 376"/>
                <a:gd name="T143" fmla="*/ 457 w 457"/>
                <a:gd name="T144" fmla="*/ 376 h 37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57" h="376">
                  <a:moveTo>
                    <a:pt x="170" y="65"/>
                  </a:moveTo>
                  <a:lnTo>
                    <a:pt x="173" y="57"/>
                  </a:lnTo>
                  <a:lnTo>
                    <a:pt x="224" y="69"/>
                  </a:lnTo>
                  <a:lnTo>
                    <a:pt x="284" y="65"/>
                  </a:lnTo>
                  <a:lnTo>
                    <a:pt x="357" y="98"/>
                  </a:lnTo>
                  <a:lnTo>
                    <a:pt x="381" y="121"/>
                  </a:lnTo>
                  <a:lnTo>
                    <a:pt x="427" y="102"/>
                  </a:lnTo>
                  <a:lnTo>
                    <a:pt x="457" y="111"/>
                  </a:lnTo>
                  <a:lnTo>
                    <a:pt x="445" y="155"/>
                  </a:lnTo>
                  <a:lnTo>
                    <a:pt x="414" y="159"/>
                  </a:lnTo>
                  <a:lnTo>
                    <a:pt x="405" y="188"/>
                  </a:lnTo>
                  <a:lnTo>
                    <a:pt x="338" y="209"/>
                  </a:lnTo>
                  <a:lnTo>
                    <a:pt x="317" y="242"/>
                  </a:lnTo>
                  <a:lnTo>
                    <a:pt x="303" y="256"/>
                  </a:lnTo>
                  <a:lnTo>
                    <a:pt x="267" y="227"/>
                  </a:lnTo>
                  <a:lnTo>
                    <a:pt x="251" y="233"/>
                  </a:lnTo>
                  <a:lnTo>
                    <a:pt x="244" y="244"/>
                  </a:lnTo>
                  <a:lnTo>
                    <a:pt x="196" y="263"/>
                  </a:lnTo>
                  <a:lnTo>
                    <a:pt x="232" y="347"/>
                  </a:lnTo>
                  <a:lnTo>
                    <a:pt x="245" y="356"/>
                  </a:lnTo>
                  <a:lnTo>
                    <a:pt x="245" y="368"/>
                  </a:lnTo>
                  <a:lnTo>
                    <a:pt x="235" y="376"/>
                  </a:lnTo>
                  <a:lnTo>
                    <a:pt x="133" y="339"/>
                  </a:lnTo>
                  <a:lnTo>
                    <a:pt x="79" y="282"/>
                  </a:lnTo>
                  <a:lnTo>
                    <a:pt x="81" y="271"/>
                  </a:lnTo>
                  <a:lnTo>
                    <a:pt x="105" y="267"/>
                  </a:lnTo>
                  <a:lnTo>
                    <a:pt x="85" y="237"/>
                  </a:lnTo>
                  <a:lnTo>
                    <a:pt x="21" y="222"/>
                  </a:lnTo>
                  <a:lnTo>
                    <a:pt x="0" y="159"/>
                  </a:lnTo>
                  <a:lnTo>
                    <a:pt x="0" y="146"/>
                  </a:lnTo>
                  <a:lnTo>
                    <a:pt x="31" y="125"/>
                  </a:lnTo>
                  <a:lnTo>
                    <a:pt x="63" y="159"/>
                  </a:lnTo>
                  <a:lnTo>
                    <a:pt x="63" y="112"/>
                  </a:lnTo>
                  <a:lnTo>
                    <a:pt x="72" y="98"/>
                  </a:lnTo>
                  <a:lnTo>
                    <a:pt x="39" y="58"/>
                  </a:lnTo>
                  <a:lnTo>
                    <a:pt x="39" y="44"/>
                  </a:lnTo>
                  <a:lnTo>
                    <a:pt x="60" y="47"/>
                  </a:lnTo>
                  <a:lnTo>
                    <a:pt x="81" y="0"/>
                  </a:lnTo>
                  <a:lnTo>
                    <a:pt x="94" y="14"/>
                  </a:lnTo>
                  <a:lnTo>
                    <a:pt x="105" y="5"/>
                  </a:lnTo>
                  <a:lnTo>
                    <a:pt x="121" y="11"/>
                  </a:lnTo>
                  <a:lnTo>
                    <a:pt x="133" y="31"/>
                  </a:lnTo>
                  <a:lnTo>
                    <a:pt x="125" y="57"/>
                  </a:lnTo>
                  <a:lnTo>
                    <a:pt x="133" y="54"/>
                  </a:lnTo>
                  <a:lnTo>
                    <a:pt x="133" y="64"/>
                  </a:lnTo>
                  <a:lnTo>
                    <a:pt x="152" y="73"/>
                  </a:lnTo>
                  <a:lnTo>
                    <a:pt x="170" y="6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6" name="Group 44"/>
            <p:cNvGrpSpPr>
              <a:grpSpLocks/>
            </p:cNvGrpSpPr>
            <p:nvPr/>
          </p:nvGrpSpPr>
          <p:grpSpPr bwMode="auto">
            <a:xfrm>
              <a:off x="3608" y="3691"/>
              <a:ext cx="125" cy="125"/>
              <a:chOff x="1360" y="3482"/>
              <a:chExt cx="185" cy="166"/>
            </a:xfrm>
          </p:grpSpPr>
          <p:sp>
            <p:nvSpPr>
              <p:cNvPr id="6269" name="Freeform 45"/>
              <p:cNvSpPr>
                <a:spLocks/>
              </p:cNvSpPr>
              <p:nvPr/>
            </p:nvSpPr>
            <p:spPr bwMode="auto">
              <a:xfrm>
                <a:off x="1399" y="3486"/>
                <a:ext cx="146" cy="162"/>
              </a:xfrm>
              <a:custGeom>
                <a:avLst/>
                <a:gdLst>
                  <a:gd name="T0" fmla="*/ 102 w 438"/>
                  <a:gd name="T1" fmla="*/ 143 h 486"/>
                  <a:gd name="T2" fmla="*/ 110 w 438"/>
                  <a:gd name="T3" fmla="*/ 126 h 486"/>
                  <a:gd name="T4" fmla="*/ 76 w 438"/>
                  <a:gd name="T5" fmla="*/ 128 h 486"/>
                  <a:gd name="T6" fmla="*/ 47 w 438"/>
                  <a:gd name="T7" fmla="*/ 149 h 486"/>
                  <a:gd name="T8" fmla="*/ 36 w 438"/>
                  <a:gd name="T9" fmla="*/ 156 h 486"/>
                  <a:gd name="T10" fmla="*/ 22 w 438"/>
                  <a:gd name="T11" fmla="*/ 161 h 486"/>
                  <a:gd name="T12" fmla="*/ 44 w 438"/>
                  <a:gd name="T13" fmla="*/ 134 h 486"/>
                  <a:gd name="T14" fmla="*/ 33 w 438"/>
                  <a:gd name="T15" fmla="*/ 113 h 486"/>
                  <a:gd name="T16" fmla="*/ 24 w 438"/>
                  <a:gd name="T17" fmla="*/ 115 h 486"/>
                  <a:gd name="T18" fmla="*/ 7 w 438"/>
                  <a:gd name="T19" fmla="*/ 90 h 486"/>
                  <a:gd name="T20" fmla="*/ 12 w 438"/>
                  <a:gd name="T21" fmla="*/ 75 h 486"/>
                  <a:gd name="T22" fmla="*/ 28 w 438"/>
                  <a:gd name="T23" fmla="*/ 63 h 486"/>
                  <a:gd name="T24" fmla="*/ 35 w 438"/>
                  <a:gd name="T25" fmla="*/ 75 h 486"/>
                  <a:gd name="T26" fmla="*/ 41 w 438"/>
                  <a:gd name="T27" fmla="*/ 94 h 486"/>
                  <a:gd name="T28" fmla="*/ 35 w 438"/>
                  <a:gd name="T29" fmla="*/ 94 h 486"/>
                  <a:gd name="T30" fmla="*/ 35 w 438"/>
                  <a:gd name="T31" fmla="*/ 104 h 486"/>
                  <a:gd name="T32" fmla="*/ 55 w 438"/>
                  <a:gd name="T33" fmla="*/ 105 h 486"/>
                  <a:gd name="T34" fmla="*/ 66 w 438"/>
                  <a:gd name="T35" fmla="*/ 104 h 486"/>
                  <a:gd name="T36" fmla="*/ 67 w 438"/>
                  <a:gd name="T37" fmla="*/ 80 h 486"/>
                  <a:gd name="T38" fmla="*/ 48 w 438"/>
                  <a:gd name="T39" fmla="*/ 70 h 486"/>
                  <a:gd name="T40" fmla="*/ 35 w 438"/>
                  <a:gd name="T41" fmla="*/ 66 h 486"/>
                  <a:gd name="T42" fmla="*/ 33 w 438"/>
                  <a:gd name="T43" fmla="*/ 53 h 486"/>
                  <a:gd name="T44" fmla="*/ 32 w 438"/>
                  <a:gd name="T45" fmla="*/ 50 h 486"/>
                  <a:gd name="T46" fmla="*/ 21 w 438"/>
                  <a:gd name="T47" fmla="*/ 54 h 486"/>
                  <a:gd name="T48" fmla="*/ 10 w 438"/>
                  <a:gd name="T49" fmla="*/ 34 h 486"/>
                  <a:gd name="T50" fmla="*/ 7 w 438"/>
                  <a:gd name="T51" fmla="*/ 17 h 486"/>
                  <a:gd name="T52" fmla="*/ 7 w 438"/>
                  <a:gd name="T53" fmla="*/ 4 h 486"/>
                  <a:gd name="T54" fmla="*/ 27 w 438"/>
                  <a:gd name="T55" fmla="*/ 0 h 486"/>
                  <a:gd name="T56" fmla="*/ 32 w 438"/>
                  <a:gd name="T57" fmla="*/ 8 h 486"/>
                  <a:gd name="T58" fmla="*/ 49 w 438"/>
                  <a:gd name="T59" fmla="*/ 13 h 486"/>
                  <a:gd name="T60" fmla="*/ 38 w 438"/>
                  <a:gd name="T61" fmla="*/ 24 h 486"/>
                  <a:gd name="T62" fmla="*/ 67 w 438"/>
                  <a:gd name="T63" fmla="*/ 50 h 486"/>
                  <a:gd name="T64" fmla="*/ 65 w 438"/>
                  <a:gd name="T65" fmla="*/ 61 h 486"/>
                  <a:gd name="T66" fmla="*/ 83 w 438"/>
                  <a:gd name="T67" fmla="*/ 84 h 486"/>
                  <a:gd name="T68" fmla="*/ 112 w 438"/>
                  <a:gd name="T69" fmla="*/ 103 h 486"/>
                  <a:gd name="T70" fmla="*/ 93 w 438"/>
                  <a:gd name="T71" fmla="*/ 109 h 486"/>
                  <a:gd name="T72" fmla="*/ 124 w 438"/>
                  <a:gd name="T73" fmla="*/ 110 h 486"/>
                  <a:gd name="T74" fmla="*/ 146 w 438"/>
                  <a:gd name="T75" fmla="*/ 135 h 486"/>
                  <a:gd name="T76" fmla="*/ 111 w 438"/>
                  <a:gd name="T77" fmla="*/ 162 h 486"/>
                  <a:gd name="T78" fmla="*/ 95 w 438"/>
                  <a:gd name="T79" fmla="*/ 150 h 4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38"/>
                  <a:gd name="T121" fmla="*/ 0 h 486"/>
                  <a:gd name="T122" fmla="*/ 438 w 438"/>
                  <a:gd name="T123" fmla="*/ 486 h 4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38" h="486">
                    <a:moveTo>
                      <a:pt x="296" y="430"/>
                    </a:moveTo>
                    <a:lnTo>
                      <a:pt x="306" y="430"/>
                    </a:lnTo>
                    <a:lnTo>
                      <a:pt x="338" y="404"/>
                    </a:lnTo>
                    <a:lnTo>
                      <a:pt x="330" y="379"/>
                    </a:lnTo>
                    <a:lnTo>
                      <a:pt x="281" y="375"/>
                    </a:lnTo>
                    <a:lnTo>
                      <a:pt x="229" y="385"/>
                    </a:lnTo>
                    <a:lnTo>
                      <a:pt x="200" y="380"/>
                    </a:lnTo>
                    <a:lnTo>
                      <a:pt x="140" y="446"/>
                    </a:lnTo>
                    <a:lnTo>
                      <a:pt x="124" y="449"/>
                    </a:lnTo>
                    <a:lnTo>
                      <a:pt x="107" y="469"/>
                    </a:lnTo>
                    <a:lnTo>
                      <a:pt x="82" y="483"/>
                    </a:lnTo>
                    <a:lnTo>
                      <a:pt x="66" y="483"/>
                    </a:lnTo>
                    <a:lnTo>
                      <a:pt x="128" y="414"/>
                    </a:lnTo>
                    <a:lnTo>
                      <a:pt x="131" y="401"/>
                    </a:lnTo>
                    <a:lnTo>
                      <a:pt x="96" y="354"/>
                    </a:lnTo>
                    <a:lnTo>
                      <a:pt x="99" y="340"/>
                    </a:lnTo>
                    <a:lnTo>
                      <a:pt x="87" y="339"/>
                    </a:lnTo>
                    <a:lnTo>
                      <a:pt x="73" y="344"/>
                    </a:lnTo>
                    <a:lnTo>
                      <a:pt x="40" y="318"/>
                    </a:lnTo>
                    <a:lnTo>
                      <a:pt x="21" y="269"/>
                    </a:lnTo>
                    <a:lnTo>
                      <a:pt x="15" y="247"/>
                    </a:lnTo>
                    <a:lnTo>
                      <a:pt x="37" y="225"/>
                    </a:lnTo>
                    <a:lnTo>
                      <a:pt x="58" y="171"/>
                    </a:lnTo>
                    <a:lnTo>
                      <a:pt x="84" y="190"/>
                    </a:lnTo>
                    <a:lnTo>
                      <a:pt x="94" y="228"/>
                    </a:lnTo>
                    <a:lnTo>
                      <a:pt x="106" y="224"/>
                    </a:lnTo>
                    <a:lnTo>
                      <a:pt x="136" y="249"/>
                    </a:lnTo>
                    <a:lnTo>
                      <a:pt x="124" y="281"/>
                    </a:lnTo>
                    <a:lnTo>
                      <a:pt x="115" y="272"/>
                    </a:lnTo>
                    <a:lnTo>
                      <a:pt x="104" y="282"/>
                    </a:lnTo>
                    <a:lnTo>
                      <a:pt x="113" y="300"/>
                    </a:lnTo>
                    <a:lnTo>
                      <a:pt x="106" y="311"/>
                    </a:lnTo>
                    <a:lnTo>
                      <a:pt x="140" y="333"/>
                    </a:lnTo>
                    <a:lnTo>
                      <a:pt x="166" y="315"/>
                    </a:lnTo>
                    <a:lnTo>
                      <a:pt x="229" y="339"/>
                    </a:lnTo>
                    <a:lnTo>
                      <a:pt x="197" y="311"/>
                    </a:lnTo>
                    <a:lnTo>
                      <a:pt x="187" y="276"/>
                    </a:lnTo>
                    <a:lnTo>
                      <a:pt x="200" y="240"/>
                    </a:lnTo>
                    <a:lnTo>
                      <a:pt x="178" y="215"/>
                    </a:lnTo>
                    <a:lnTo>
                      <a:pt x="143" y="210"/>
                    </a:lnTo>
                    <a:lnTo>
                      <a:pt x="139" y="196"/>
                    </a:lnTo>
                    <a:lnTo>
                      <a:pt x="104" y="199"/>
                    </a:lnTo>
                    <a:lnTo>
                      <a:pt x="88" y="179"/>
                    </a:lnTo>
                    <a:lnTo>
                      <a:pt x="99" y="159"/>
                    </a:lnTo>
                    <a:lnTo>
                      <a:pt x="115" y="150"/>
                    </a:lnTo>
                    <a:lnTo>
                      <a:pt x="96" y="150"/>
                    </a:lnTo>
                    <a:lnTo>
                      <a:pt x="88" y="142"/>
                    </a:lnTo>
                    <a:lnTo>
                      <a:pt x="64" y="162"/>
                    </a:lnTo>
                    <a:lnTo>
                      <a:pt x="58" y="138"/>
                    </a:lnTo>
                    <a:lnTo>
                      <a:pt x="31" y="101"/>
                    </a:lnTo>
                    <a:lnTo>
                      <a:pt x="0" y="93"/>
                    </a:lnTo>
                    <a:lnTo>
                      <a:pt x="21" y="52"/>
                    </a:lnTo>
                    <a:lnTo>
                      <a:pt x="12" y="31"/>
                    </a:lnTo>
                    <a:lnTo>
                      <a:pt x="21" y="11"/>
                    </a:lnTo>
                    <a:lnTo>
                      <a:pt x="49" y="12"/>
                    </a:lnTo>
                    <a:lnTo>
                      <a:pt x="82" y="0"/>
                    </a:lnTo>
                    <a:lnTo>
                      <a:pt x="87" y="12"/>
                    </a:lnTo>
                    <a:lnTo>
                      <a:pt x="96" y="24"/>
                    </a:lnTo>
                    <a:lnTo>
                      <a:pt x="136" y="15"/>
                    </a:lnTo>
                    <a:lnTo>
                      <a:pt x="146" y="38"/>
                    </a:lnTo>
                    <a:lnTo>
                      <a:pt x="115" y="59"/>
                    </a:lnTo>
                    <a:lnTo>
                      <a:pt x="115" y="72"/>
                    </a:lnTo>
                    <a:lnTo>
                      <a:pt x="136" y="135"/>
                    </a:lnTo>
                    <a:lnTo>
                      <a:pt x="200" y="150"/>
                    </a:lnTo>
                    <a:lnTo>
                      <a:pt x="220" y="180"/>
                    </a:lnTo>
                    <a:lnTo>
                      <a:pt x="196" y="184"/>
                    </a:lnTo>
                    <a:lnTo>
                      <a:pt x="194" y="195"/>
                    </a:lnTo>
                    <a:lnTo>
                      <a:pt x="248" y="252"/>
                    </a:lnTo>
                    <a:lnTo>
                      <a:pt x="350" y="289"/>
                    </a:lnTo>
                    <a:lnTo>
                      <a:pt x="335" y="310"/>
                    </a:lnTo>
                    <a:lnTo>
                      <a:pt x="291" y="317"/>
                    </a:lnTo>
                    <a:lnTo>
                      <a:pt x="278" y="327"/>
                    </a:lnTo>
                    <a:lnTo>
                      <a:pt x="324" y="354"/>
                    </a:lnTo>
                    <a:lnTo>
                      <a:pt x="373" y="331"/>
                    </a:lnTo>
                    <a:lnTo>
                      <a:pt x="427" y="344"/>
                    </a:lnTo>
                    <a:lnTo>
                      <a:pt x="438" y="404"/>
                    </a:lnTo>
                    <a:lnTo>
                      <a:pt x="405" y="453"/>
                    </a:lnTo>
                    <a:lnTo>
                      <a:pt x="333" y="486"/>
                    </a:lnTo>
                    <a:lnTo>
                      <a:pt x="309" y="481"/>
                    </a:lnTo>
                    <a:lnTo>
                      <a:pt x="285" y="451"/>
                    </a:lnTo>
                    <a:lnTo>
                      <a:pt x="296" y="43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70" name="Freeform 46"/>
              <p:cNvSpPr>
                <a:spLocks/>
              </p:cNvSpPr>
              <p:nvPr/>
            </p:nvSpPr>
            <p:spPr bwMode="auto">
              <a:xfrm>
                <a:off x="1360" y="3482"/>
                <a:ext cx="43" cy="43"/>
              </a:xfrm>
              <a:custGeom>
                <a:avLst/>
                <a:gdLst>
                  <a:gd name="T0" fmla="*/ 10 w 129"/>
                  <a:gd name="T1" fmla="*/ 29 h 127"/>
                  <a:gd name="T2" fmla="*/ 18 w 129"/>
                  <a:gd name="T3" fmla="*/ 31 h 127"/>
                  <a:gd name="T4" fmla="*/ 15 w 129"/>
                  <a:gd name="T5" fmla="*/ 23 h 127"/>
                  <a:gd name="T6" fmla="*/ 19 w 129"/>
                  <a:gd name="T7" fmla="*/ 20 h 127"/>
                  <a:gd name="T8" fmla="*/ 21 w 129"/>
                  <a:gd name="T9" fmla="*/ 9 h 127"/>
                  <a:gd name="T10" fmla="*/ 39 w 129"/>
                  <a:gd name="T11" fmla="*/ 7 h 127"/>
                  <a:gd name="T12" fmla="*/ 40 w 129"/>
                  <a:gd name="T13" fmla="*/ 5 h 127"/>
                  <a:gd name="T14" fmla="*/ 38 w 129"/>
                  <a:gd name="T15" fmla="*/ 0 h 127"/>
                  <a:gd name="T16" fmla="*/ 43 w 129"/>
                  <a:gd name="T17" fmla="*/ 0 h 127"/>
                  <a:gd name="T18" fmla="*/ 43 w 129"/>
                  <a:gd name="T19" fmla="*/ 10 h 127"/>
                  <a:gd name="T20" fmla="*/ 26 w 129"/>
                  <a:gd name="T21" fmla="*/ 23 h 127"/>
                  <a:gd name="T22" fmla="*/ 28 w 129"/>
                  <a:gd name="T23" fmla="*/ 25 h 127"/>
                  <a:gd name="T24" fmla="*/ 17 w 129"/>
                  <a:gd name="T25" fmla="*/ 39 h 127"/>
                  <a:gd name="T26" fmla="*/ 3 w 129"/>
                  <a:gd name="T27" fmla="*/ 43 h 127"/>
                  <a:gd name="T28" fmla="*/ 0 w 129"/>
                  <a:gd name="T29" fmla="*/ 40 h 127"/>
                  <a:gd name="T30" fmla="*/ 2 w 129"/>
                  <a:gd name="T31" fmla="*/ 38 h 127"/>
                  <a:gd name="T32" fmla="*/ 7 w 129"/>
                  <a:gd name="T33" fmla="*/ 39 h 127"/>
                  <a:gd name="T34" fmla="*/ 5 w 129"/>
                  <a:gd name="T35" fmla="*/ 34 h 127"/>
                  <a:gd name="T36" fmla="*/ 10 w 129"/>
                  <a:gd name="T37" fmla="*/ 29 h 1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127"/>
                  <a:gd name="T59" fmla="*/ 129 w 129"/>
                  <a:gd name="T60" fmla="*/ 127 h 1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127">
                    <a:moveTo>
                      <a:pt x="29" y="87"/>
                    </a:moveTo>
                    <a:lnTo>
                      <a:pt x="53" y="92"/>
                    </a:lnTo>
                    <a:lnTo>
                      <a:pt x="44" y="69"/>
                    </a:lnTo>
                    <a:lnTo>
                      <a:pt x="56" y="60"/>
                    </a:lnTo>
                    <a:lnTo>
                      <a:pt x="62" y="28"/>
                    </a:lnTo>
                    <a:lnTo>
                      <a:pt x="117" y="20"/>
                    </a:lnTo>
                    <a:lnTo>
                      <a:pt x="121" y="14"/>
                    </a:lnTo>
                    <a:lnTo>
                      <a:pt x="114" y="0"/>
                    </a:lnTo>
                    <a:lnTo>
                      <a:pt x="129" y="0"/>
                    </a:lnTo>
                    <a:lnTo>
                      <a:pt x="129" y="31"/>
                    </a:lnTo>
                    <a:lnTo>
                      <a:pt x="77" y="67"/>
                    </a:lnTo>
                    <a:lnTo>
                      <a:pt x="83" y="74"/>
                    </a:lnTo>
                    <a:lnTo>
                      <a:pt x="51" y="116"/>
                    </a:lnTo>
                    <a:lnTo>
                      <a:pt x="9" y="127"/>
                    </a:lnTo>
                    <a:lnTo>
                      <a:pt x="0" y="119"/>
                    </a:lnTo>
                    <a:lnTo>
                      <a:pt x="5" y="111"/>
                    </a:lnTo>
                    <a:lnTo>
                      <a:pt x="20" y="116"/>
                    </a:lnTo>
                    <a:lnTo>
                      <a:pt x="15" y="99"/>
                    </a:lnTo>
                    <a:lnTo>
                      <a:pt x="29" y="8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24" name="Freeform 47"/>
            <p:cNvSpPr>
              <a:spLocks/>
            </p:cNvSpPr>
            <p:nvPr/>
          </p:nvSpPr>
          <p:spPr bwMode="auto">
            <a:xfrm>
              <a:off x="3724" y="3741"/>
              <a:ext cx="136" cy="160"/>
            </a:xfrm>
            <a:custGeom>
              <a:avLst/>
              <a:gdLst>
                <a:gd name="T0" fmla="*/ 112 w 595"/>
                <a:gd name="T1" fmla="*/ 75 h 636"/>
                <a:gd name="T2" fmla="*/ 121 w 595"/>
                <a:gd name="T3" fmla="*/ 68 h 636"/>
                <a:gd name="T4" fmla="*/ 136 w 595"/>
                <a:gd name="T5" fmla="*/ 57 h 636"/>
                <a:gd name="T6" fmla="*/ 126 w 595"/>
                <a:gd name="T7" fmla="*/ 31 h 636"/>
                <a:gd name="T8" fmla="*/ 100 w 595"/>
                <a:gd name="T9" fmla="*/ 0 h 636"/>
                <a:gd name="T10" fmla="*/ 95 w 595"/>
                <a:gd name="T11" fmla="*/ 13 h 636"/>
                <a:gd name="T12" fmla="*/ 92 w 595"/>
                <a:gd name="T13" fmla="*/ 24 h 636"/>
                <a:gd name="T14" fmla="*/ 74 w 595"/>
                <a:gd name="T15" fmla="*/ 12 h 636"/>
                <a:gd name="T16" fmla="*/ 49 w 595"/>
                <a:gd name="T17" fmla="*/ 7 h 636"/>
                <a:gd name="T18" fmla="*/ 37 w 595"/>
                <a:gd name="T19" fmla="*/ 6 h 636"/>
                <a:gd name="T20" fmla="*/ 29 w 595"/>
                <a:gd name="T21" fmla="*/ 20 h 636"/>
                <a:gd name="T22" fmla="*/ 20 w 595"/>
                <a:gd name="T23" fmla="*/ 29 h 636"/>
                <a:gd name="T24" fmla="*/ 35 w 595"/>
                <a:gd name="T25" fmla="*/ 44 h 636"/>
                <a:gd name="T26" fmla="*/ 37 w 595"/>
                <a:gd name="T27" fmla="*/ 59 h 636"/>
                <a:gd name="T28" fmla="*/ 29 w 595"/>
                <a:gd name="T29" fmla="*/ 72 h 636"/>
                <a:gd name="T30" fmla="*/ 10 w 595"/>
                <a:gd name="T31" fmla="*/ 80 h 636"/>
                <a:gd name="T32" fmla="*/ 16 w 595"/>
                <a:gd name="T33" fmla="*/ 87 h 636"/>
                <a:gd name="T34" fmla="*/ 46 w 595"/>
                <a:gd name="T35" fmla="*/ 78 h 636"/>
                <a:gd name="T36" fmla="*/ 32 w 595"/>
                <a:gd name="T37" fmla="*/ 96 h 636"/>
                <a:gd name="T38" fmla="*/ 30 w 595"/>
                <a:gd name="T39" fmla="*/ 106 h 636"/>
                <a:gd name="T40" fmla="*/ 15 w 595"/>
                <a:gd name="T41" fmla="*/ 122 h 636"/>
                <a:gd name="T42" fmla="*/ 11 w 595"/>
                <a:gd name="T43" fmla="*/ 132 h 636"/>
                <a:gd name="T44" fmla="*/ 0 w 595"/>
                <a:gd name="T45" fmla="*/ 145 h 636"/>
                <a:gd name="T46" fmla="*/ 10 w 595"/>
                <a:gd name="T47" fmla="*/ 152 h 636"/>
                <a:gd name="T48" fmla="*/ 30 w 595"/>
                <a:gd name="T49" fmla="*/ 142 h 636"/>
                <a:gd name="T50" fmla="*/ 44 w 595"/>
                <a:gd name="T51" fmla="*/ 158 h 636"/>
                <a:gd name="T52" fmla="*/ 62 w 595"/>
                <a:gd name="T53" fmla="*/ 160 h 636"/>
                <a:gd name="T54" fmla="*/ 77 w 595"/>
                <a:gd name="T55" fmla="*/ 157 h 636"/>
                <a:gd name="T56" fmla="*/ 84 w 595"/>
                <a:gd name="T57" fmla="*/ 150 h 636"/>
                <a:gd name="T58" fmla="*/ 95 w 595"/>
                <a:gd name="T59" fmla="*/ 145 h 636"/>
                <a:gd name="T60" fmla="*/ 93 w 595"/>
                <a:gd name="T61" fmla="*/ 136 h 636"/>
                <a:gd name="T62" fmla="*/ 100 w 595"/>
                <a:gd name="T63" fmla="*/ 127 h 636"/>
                <a:gd name="T64" fmla="*/ 88 w 595"/>
                <a:gd name="T65" fmla="*/ 101 h 636"/>
                <a:gd name="T66" fmla="*/ 95 w 595"/>
                <a:gd name="T67" fmla="*/ 89 h 636"/>
                <a:gd name="T68" fmla="*/ 106 w 595"/>
                <a:gd name="T69" fmla="*/ 80 h 6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95"/>
                <a:gd name="T106" fmla="*/ 0 h 636"/>
                <a:gd name="T107" fmla="*/ 595 w 595"/>
                <a:gd name="T108" fmla="*/ 636 h 6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95" h="636">
                  <a:moveTo>
                    <a:pt x="462" y="319"/>
                  </a:moveTo>
                  <a:lnTo>
                    <a:pt x="489" y="299"/>
                  </a:lnTo>
                  <a:lnTo>
                    <a:pt x="493" y="284"/>
                  </a:lnTo>
                  <a:lnTo>
                    <a:pt x="530" y="272"/>
                  </a:lnTo>
                  <a:lnTo>
                    <a:pt x="551" y="227"/>
                  </a:lnTo>
                  <a:lnTo>
                    <a:pt x="595" y="227"/>
                  </a:lnTo>
                  <a:lnTo>
                    <a:pt x="541" y="183"/>
                  </a:lnTo>
                  <a:lnTo>
                    <a:pt x="550" y="124"/>
                  </a:lnTo>
                  <a:lnTo>
                    <a:pt x="477" y="9"/>
                  </a:lnTo>
                  <a:lnTo>
                    <a:pt x="436" y="0"/>
                  </a:lnTo>
                  <a:lnTo>
                    <a:pt x="397" y="16"/>
                  </a:lnTo>
                  <a:lnTo>
                    <a:pt x="414" y="53"/>
                  </a:lnTo>
                  <a:lnTo>
                    <a:pt x="414" y="85"/>
                  </a:lnTo>
                  <a:lnTo>
                    <a:pt x="402" y="94"/>
                  </a:lnTo>
                  <a:lnTo>
                    <a:pt x="350" y="73"/>
                  </a:lnTo>
                  <a:lnTo>
                    <a:pt x="323" y="47"/>
                  </a:lnTo>
                  <a:lnTo>
                    <a:pt x="233" y="2"/>
                  </a:lnTo>
                  <a:lnTo>
                    <a:pt x="215" y="28"/>
                  </a:lnTo>
                  <a:lnTo>
                    <a:pt x="172" y="19"/>
                  </a:lnTo>
                  <a:lnTo>
                    <a:pt x="164" y="23"/>
                  </a:lnTo>
                  <a:lnTo>
                    <a:pt x="163" y="41"/>
                  </a:lnTo>
                  <a:lnTo>
                    <a:pt x="125" y="80"/>
                  </a:lnTo>
                  <a:lnTo>
                    <a:pt x="87" y="82"/>
                  </a:lnTo>
                  <a:lnTo>
                    <a:pt x="87" y="116"/>
                  </a:lnTo>
                  <a:lnTo>
                    <a:pt x="128" y="160"/>
                  </a:lnTo>
                  <a:lnTo>
                    <a:pt x="154" y="173"/>
                  </a:lnTo>
                  <a:lnTo>
                    <a:pt x="176" y="204"/>
                  </a:lnTo>
                  <a:lnTo>
                    <a:pt x="164" y="235"/>
                  </a:lnTo>
                  <a:lnTo>
                    <a:pt x="169" y="262"/>
                  </a:lnTo>
                  <a:lnTo>
                    <a:pt x="125" y="286"/>
                  </a:lnTo>
                  <a:lnTo>
                    <a:pt x="55" y="309"/>
                  </a:lnTo>
                  <a:lnTo>
                    <a:pt x="42" y="319"/>
                  </a:lnTo>
                  <a:lnTo>
                    <a:pt x="48" y="348"/>
                  </a:lnTo>
                  <a:lnTo>
                    <a:pt x="70" y="344"/>
                  </a:lnTo>
                  <a:lnTo>
                    <a:pt x="81" y="316"/>
                  </a:lnTo>
                  <a:lnTo>
                    <a:pt x="202" y="311"/>
                  </a:lnTo>
                  <a:lnTo>
                    <a:pt x="131" y="372"/>
                  </a:lnTo>
                  <a:lnTo>
                    <a:pt x="142" y="383"/>
                  </a:lnTo>
                  <a:lnTo>
                    <a:pt x="131" y="393"/>
                  </a:lnTo>
                  <a:lnTo>
                    <a:pt x="131" y="420"/>
                  </a:lnTo>
                  <a:lnTo>
                    <a:pt x="87" y="449"/>
                  </a:lnTo>
                  <a:lnTo>
                    <a:pt x="67" y="484"/>
                  </a:lnTo>
                  <a:lnTo>
                    <a:pt x="75" y="502"/>
                  </a:lnTo>
                  <a:lnTo>
                    <a:pt x="46" y="524"/>
                  </a:lnTo>
                  <a:lnTo>
                    <a:pt x="9" y="541"/>
                  </a:lnTo>
                  <a:lnTo>
                    <a:pt x="0" y="576"/>
                  </a:lnTo>
                  <a:lnTo>
                    <a:pt x="19" y="602"/>
                  </a:lnTo>
                  <a:lnTo>
                    <a:pt x="42" y="606"/>
                  </a:lnTo>
                  <a:lnTo>
                    <a:pt x="110" y="586"/>
                  </a:lnTo>
                  <a:lnTo>
                    <a:pt x="133" y="566"/>
                  </a:lnTo>
                  <a:lnTo>
                    <a:pt x="149" y="596"/>
                  </a:lnTo>
                  <a:lnTo>
                    <a:pt x="194" y="627"/>
                  </a:lnTo>
                  <a:lnTo>
                    <a:pt x="227" y="624"/>
                  </a:lnTo>
                  <a:lnTo>
                    <a:pt x="270" y="636"/>
                  </a:lnTo>
                  <a:lnTo>
                    <a:pt x="293" y="616"/>
                  </a:lnTo>
                  <a:lnTo>
                    <a:pt x="335" y="624"/>
                  </a:lnTo>
                  <a:lnTo>
                    <a:pt x="348" y="619"/>
                  </a:lnTo>
                  <a:lnTo>
                    <a:pt x="366" y="595"/>
                  </a:lnTo>
                  <a:lnTo>
                    <a:pt x="418" y="612"/>
                  </a:lnTo>
                  <a:lnTo>
                    <a:pt x="415" y="576"/>
                  </a:lnTo>
                  <a:lnTo>
                    <a:pt x="394" y="549"/>
                  </a:lnTo>
                  <a:lnTo>
                    <a:pt x="405" y="539"/>
                  </a:lnTo>
                  <a:lnTo>
                    <a:pt x="415" y="539"/>
                  </a:lnTo>
                  <a:lnTo>
                    <a:pt x="436" y="505"/>
                  </a:lnTo>
                  <a:lnTo>
                    <a:pt x="379" y="439"/>
                  </a:lnTo>
                  <a:lnTo>
                    <a:pt x="385" y="402"/>
                  </a:lnTo>
                  <a:lnTo>
                    <a:pt x="411" y="361"/>
                  </a:lnTo>
                  <a:lnTo>
                    <a:pt x="417" y="355"/>
                  </a:lnTo>
                  <a:lnTo>
                    <a:pt x="436" y="366"/>
                  </a:lnTo>
                  <a:lnTo>
                    <a:pt x="462" y="31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7" name="Group 48"/>
            <p:cNvGrpSpPr>
              <a:grpSpLocks/>
            </p:cNvGrpSpPr>
            <p:nvPr/>
          </p:nvGrpSpPr>
          <p:grpSpPr bwMode="auto">
            <a:xfrm>
              <a:off x="3676" y="3826"/>
              <a:ext cx="68" cy="55"/>
              <a:chOff x="1460" y="3660"/>
              <a:chExt cx="100" cy="73"/>
            </a:xfrm>
          </p:grpSpPr>
          <p:sp>
            <p:nvSpPr>
              <p:cNvPr id="6267" name="Freeform 49"/>
              <p:cNvSpPr>
                <a:spLocks/>
              </p:cNvSpPr>
              <p:nvPr/>
            </p:nvSpPr>
            <p:spPr bwMode="auto">
              <a:xfrm>
                <a:off x="1460" y="3660"/>
                <a:ext cx="48" cy="73"/>
              </a:xfrm>
              <a:custGeom>
                <a:avLst/>
                <a:gdLst>
                  <a:gd name="T0" fmla="*/ 12 w 146"/>
                  <a:gd name="T1" fmla="*/ 73 h 217"/>
                  <a:gd name="T2" fmla="*/ 11 w 146"/>
                  <a:gd name="T3" fmla="*/ 66 h 217"/>
                  <a:gd name="T4" fmla="*/ 18 w 146"/>
                  <a:gd name="T5" fmla="*/ 65 h 217"/>
                  <a:gd name="T6" fmla="*/ 21 w 146"/>
                  <a:gd name="T7" fmla="*/ 57 h 217"/>
                  <a:gd name="T8" fmla="*/ 33 w 146"/>
                  <a:gd name="T9" fmla="*/ 51 h 217"/>
                  <a:gd name="T10" fmla="*/ 34 w 146"/>
                  <a:gd name="T11" fmla="*/ 46 h 217"/>
                  <a:gd name="T12" fmla="*/ 42 w 146"/>
                  <a:gd name="T13" fmla="*/ 44 h 217"/>
                  <a:gd name="T14" fmla="*/ 48 w 146"/>
                  <a:gd name="T15" fmla="*/ 35 h 217"/>
                  <a:gd name="T16" fmla="*/ 44 w 146"/>
                  <a:gd name="T17" fmla="*/ 30 h 217"/>
                  <a:gd name="T18" fmla="*/ 48 w 146"/>
                  <a:gd name="T19" fmla="*/ 15 h 217"/>
                  <a:gd name="T20" fmla="*/ 44 w 146"/>
                  <a:gd name="T21" fmla="*/ 1 h 217"/>
                  <a:gd name="T22" fmla="*/ 21 w 146"/>
                  <a:gd name="T23" fmla="*/ 4 h 217"/>
                  <a:gd name="T24" fmla="*/ 16 w 146"/>
                  <a:gd name="T25" fmla="*/ 0 h 217"/>
                  <a:gd name="T26" fmla="*/ 18 w 146"/>
                  <a:gd name="T27" fmla="*/ 10 h 217"/>
                  <a:gd name="T28" fmla="*/ 4 w 146"/>
                  <a:gd name="T29" fmla="*/ 30 h 217"/>
                  <a:gd name="T30" fmla="*/ 2 w 146"/>
                  <a:gd name="T31" fmla="*/ 36 h 217"/>
                  <a:gd name="T32" fmla="*/ 5 w 146"/>
                  <a:gd name="T33" fmla="*/ 45 h 217"/>
                  <a:gd name="T34" fmla="*/ 18 w 146"/>
                  <a:gd name="T35" fmla="*/ 49 h 217"/>
                  <a:gd name="T36" fmla="*/ 5 w 146"/>
                  <a:gd name="T37" fmla="*/ 48 h 217"/>
                  <a:gd name="T38" fmla="*/ 0 w 146"/>
                  <a:gd name="T39" fmla="*/ 56 h 217"/>
                  <a:gd name="T40" fmla="*/ 2 w 146"/>
                  <a:gd name="T41" fmla="*/ 58 h 217"/>
                  <a:gd name="T42" fmla="*/ 2 w 146"/>
                  <a:gd name="T43" fmla="*/ 66 h 217"/>
                  <a:gd name="T44" fmla="*/ 6 w 146"/>
                  <a:gd name="T45" fmla="*/ 73 h 217"/>
                  <a:gd name="T46" fmla="*/ 12 w 146"/>
                  <a:gd name="T47" fmla="*/ 73 h 21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6"/>
                  <a:gd name="T73" fmla="*/ 0 h 217"/>
                  <a:gd name="T74" fmla="*/ 146 w 146"/>
                  <a:gd name="T75" fmla="*/ 217 h 21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6" h="217">
                    <a:moveTo>
                      <a:pt x="36" y="217"/>
                    </a:moveTo>
                    <a:lnTo>
                      <a:pt x="34" y="195"/>
                    </a:lnTo>
                    <a:lnTo>
                      <a:pt x="54" y="193"/>
                    </a:lnTo>
                    <a:lnTo>
                      <a:pt x="64" y="168"/>
                    </a:lnTo>
                    <a:lnTo>
                      <a:pt x="100" y="153"/>
                    </a:lnTo>
                    <a:lnTo>
                      <a:pt x="103" y="136"/>
                    </a:lnTo>
                    <a:lnTo>
                      <a:pt x="128" y="131"/>
                    </a:lnTo>
                    <a:lnTo>
                      <a:pt x="145" y="105"/>
                    </a:lnTo>
                    <a:lnTo>
                      <a:pt x="133" y="90"/>
                    </a:lnTo>
                    <a:lnTo>
                      <a:pt x="146" y="46"/>
                    </a:lnTo>
                    <a:lnTo>
                      <a:pt x="134" y="2"/>
                    </a:lnTo>
                    <a:lnTo>
                      <a:pt x="64" y="13"/>
                    </a:lnTo>
                    <a:lnTo>
                      <a:pt x="48" y="0"/>
                    </a:lnTo>
                    <a:lnTo>
                      <a:pt x="55" y="29"/>
                    </a:lnTo>
                    <a:lnTo>
                      <a:pt x="12" y="89"/>
                    </a:lnTo>
                    <a:lnTo>
                      <a:pt x="6" y="108"/>
                    </a:lnTo>
                    <a:lnTo>
                      <a:pt x="15" y="133"/>
                    </a:lnTo>
                    <a:lnTo>
                      <a:pt x="54" y="147"/>
                    </a:lnTo>
                    <a:lnTo>
                      <a:pt x="16" y="143"/>
                    </a:lnTo>
                    <a:lnTo>
                      <a:pt x="0" y="167"/>
                    </a:lnTo>
                    <a:lnTo>
                      <a:pt x="7" y="171"/>
                    </a:lnTo>
                    <a:lnTo>
                      <a:pt x="6" y="195"/>
                    </a:lnTo>
                    <a:lnTo>
                      <a:pt x="19" y="217"/>
                    </a:lnTo>
                    <a:lnTo>
                      <a:pt x="36" y="21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68" name="Freeform 50"/>
              <p:cNvSpPr>
                <a:spLocks/>
              </p:cNvSpPr>
              <p:nvPr/>
            </p:nvSpPr>
            <p:spPr bwMode="auto">
              <a:xfrm>
                <a:off x="1510" y="3669"/>
                <a:ext cx="50" cy="29"/>
              </a:xfrm>
              <a:custGeom>
                <a:avLst/>
                <a:gdLst>
                  <a:gd name="T0" fmla="*/ 0 w 150"/>
                  <a:gd name="T1" fmla="*/ 13 h 87"/>
                  <a:gd name="T2" fmla="*/ 4 w 150"/>
                  <a:gd name="T3" fmla="*/ 25 h 87"/>
                  <a:gd name="T4" fmla="*/ 9 w 150"/>
                  <a:gd name="T5" fmla="*/ 21 h 87"/>
                  <a:gd name="T6" fmla="*/ 24 w 150"/>
                  <a:gd name="T7" fmla="*/ 29 h 87"/>
                  <a:gd name="T8" fmla="*/ 30 w 150"/>
                  <a:gd name="T9" fmla="*/ 27 h 87"/>
                  <a:gd name="T10" fmla="*/ 33 w 150"/>
                  <a:gd name="T11" fmla="*/ 25 h 87"/>
                  <a:gd name="T12" fmla="*/ 40 w 150"/>
                  <a:gd name="T13" fmla="*/ 8 h 87"/>
                  <a:gd name="T14" fmla="*/ 50 w 150"/>
                  <a:gd name="T15" fmla="*/ 1 h 87"/>
                  <a:gd name="T16" fmla="*/ 33 w 150"/>
                  <a:gd name="T17" fmla="*/ 4 h 87"/>
                  <a:gd name="T18" fmla="*/ 26 w 150"/>
                  <a:gd name="T19" fmla="*/ 0 h 87"/>
                  <a:gd name="T20" fmla="*/ 0 w 150"/>
                  <a:gd name="T21" fmla="*/ 13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0"/>
                  <a:gd name="T34" fmla="*/ 0 h 87"/>
                  <a:gd name="T35" fmla="*/ 150 w 150"/>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0" h="87">
                    <a:moveTo>
                      <a:pt x="0" y="38"/>
                    </a:moveTo>
                    <a:lnTo>
                      <a:pt x="12" y="74"/>
                    </a:lnTo>
                    <a:lnTo>
                      <a:pt x="26" y="64"/>
                    </a:lnTo>
                    <a:lnTo>
                      <a:pt x="72" y="87"/>
                    </a:lnTo>
                    <a:lnTo>
                      <a:pt x="90" y="82"/>
                    </a:lnTo>
                    <a:lnTo>
                      <a:pt x="99" y="74"/>
                    </a:lnTo>
                    <a:lnTo>
                      <a:pt x="120" y="24"/>
                    </a:lnTo>
                    <a:lnTo>
                      <a:pt x="150" y="2"/>
                    </a:lnTo>
                    <a:lnTo>
                      <a:pt x="99" y="11"/>
                    </a:lnTo>
                    <a:lnTo>
                      <a:pt x="78" y="0"/>
                    </a:lnTo>
                    <a:lnTo>
                      <a:pt x="0" y="38"/>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26" name="Freeform 51"/>
            <p:cNvSpPr>
              <a:spLocks/>
            </p:cNvSpPr>
            <p:nvPr/>
          </p:nvSpPr>
          <p:spPr bwMode="auto">
            <a:xfrm>
              <a:off x="3681" y="3883"/>
              <a:ext cx="145" cy="180"/>
            </a:xfrm>
            <a:custGeom>
              <a:avLst/>
              <a:gdLst>
                <a:gd name="T0" fmla="*/ 44 w 643"/>
                <a:gd name="T1" fmla="*/ 3 h 716"/>
                <a:gd name="T2" fmla="*/ 53 w 643"/>
                <a:gd name="T3" fmla="*/ 10 h 716"/>
                <a:gd name="T4" fmla="*/ 74 w 643"/>
                <a:gd name="T5" fmla="*/ 0 h 716"/>
                <a:gd name="T6" fmla="*/ 87 w 643"/>
                <a:gd name="T7" fmla="*/ 15 h 716"/>
                <a:gd name="T8" fmla="*/ 92 w 643"/>
                <a:gd name="T9" fmla="*/ 28 h 716"/>
                <a:gd name="T10" fmla="*/ 108 w 643"/>
                <a:gd name="T11" fmla="*/ 43 h 716"/>
                <a:gd name="T12" fmla="*/ 110 w 643"/>
                <a:gd name="T13" fmla="*/ 49 h 716"/>
                <a:gd name="T14" fmla="*/ 105 w 643"/>
                <a:gd name="T15" fmla="*/ 59 h 716"/>
                <a:gd name="T16" fmla="*/ 125 w 643"/>
                <a:gd name="T17" fmla="*/ 89 h 716"/>
                <a:gd name="T18" fmla="*/ 135 w 643"/>
                <a:gd name="T19" fmla="*/ 91 h 716"/>
                <a:gd name="T20" fmla="*/ 145 w 643"/>
                <a:gd name="T21" fmla="*/ 98 h 716"/>
                <a:gd name="T22" fmla="*/ 136 w 643"/>
                <a:gd name="T23" fmla="*/ 118 h 716"/>
                <a:gd name="T24" fmla="*/ 121 w 643"/>
                <a:gd name="T25" fmla="*/ 121 h 716"/>
                <a:gd name="T26" fmla="*/ 129 w 643"/>
                <a:gd name="T27" fmla="*/ 136 h 716"/>
                <a:gd name="T28" fmla="*/ 131 w 643"/>
                <a:gd name="T29" fmla="*/ 141 h 716"/>
                <a:gd name="T30" fmla="*/ 120 w 643"/>
                <a:gd name="T31" fmla="*/ 151 h 716"/>
                <a:gd name="T32" fmla="*/ 108 w 643"/>
                <a:gd name="T33" fmla="*/ 164 h 716"/>
                <a:gd name="T34" fmla="*/ 64 w 643"/>
                <a:gd name="T35" fmla="*/ 180 h 716"/>
                <a:gd name="T36" fmla="*/ 67 w 643"/>
                <a:gd name="T37" fmla="*/ 169 h 716"/>
                <a:gd name="T38" fmla="*/ 88 w 643"/>
                <a:gd name="T39" fmla="*/ 132 h 716"/>
                <a:gd name="T40" fmla="*/ 77 w 643"/>
                <a:gd name="T41" fmla="*/ 109 h 716"/>
                <a:gd name="T42" fmla="*/ 73 w 643"/>
                <a:gd name="T43" fmla="*/ 99 h 716"/>
                <a:gd name="T44" fmla="*/ 72 w 643"/>
                <a:gd name="T45" fmla="*/ 87 h 716"/>
                <a:gd name="T46" fmla="*/ 81 w 643"/>
                <a:gd name="T47" fmla="*/ 89 h 716"/>
                <a:gd name="T48" fmla="*/ 87 w 643"/>
                <a:gd name="T49" fmla="*/ 99 h 716"/>
                <a:gd name="T50" fmla="*/ 80 w 643"/>
                <a:gd name="T51" fmla="*/ 72 h 716"/>
                <a:gd name="T52" fmla="*/ 72 w 643"/>
                <a:gd name="T53" fmla="*/ 74 h 716"/>
                <a:gd name="T54" fmla="*/ 59 w 643"/>
                <a:gd name="T55" fmla="*/ 95 h 716"/>
                <a:gd name="T56" fmla="*/ 60 w 643"/>
                <a:gd name="T57" fmla="*/ 132 h 716"/>
                <a:gd name="T58" fmla="*/ 68 w 643"/>
                <a:gd name="T59" fmla="*/ 140 h 716"/>
                <a:gd name="T60" fmla="*/ 60 w 643"/>
                <a:gd name="T61" fmla="*/ 153 h 716"/>
                <a:gd name="T62" fmla="*/ 49 w 643"/>
                <a:gd name="T63" fmla="*/ 150 h 716"/>
                <a:gd name="T64" fmla="*/ 44 w 643"/>
                <a:gd name="T65" fmla="*/ 141 h 716"/>
                <a:gd name="T66" fmla="*/ 11 w 643"/>
                <a:gd name="T67" fmla="*/ 136 h 716"/>
                <a:gd name="T68" fmla="*/ 9 w 643"/>
                <a:gd name="T69" fmla="*/ 132 h 716"/>
                <a:gd name="T70" fmla="*/ 10 w 643"/>
                <a:gd name="T71" fmla="*/ 126 h 716"/>
                <a:gd name="T72" fmla="*/ 9 w 643"/>
                <a:gd name="T73" fmla="*/ 123 h 716"/>
                <a:gd name="T74" fmla="*/ 7 w 643"/>
                <a:gd name="T75" fmla="*/ 109 h 716"/>
                <a:gd name="T76" fmla="*/ 15 w 643"/>
                <a:gd name="T77" fmla="*/ 118 h 716"/>
                <a:gd name="T78" fmla="*/ 31 w 643"/>
                <a:gd name="T79" fmla="*/ 96 h 716"/>
                <a:gd name="T80" fmla="*/ 31 w 643"/>
                <a:gd name="T81" fmla="*/ 81 h 716"/>
                <a:gd name="T82" fmla="*/ 23 w 643"/>
                <a:gd name="T83" fmla="*/ 67 h 716"/>
                <a:gd name="T84" fmla="*/ 12 w 643"/>
                <a:gd name="T85" fmla="*/ 56 h 716"/>
                <a:gd name="T86" fmla="*/ 21 w 643"/>
                <a:gd name="T87" fmla="*/ 49 h 716"/>
                <a:gd name="T88" fmla="*/ 21 w 643"/>
                <a:gd name="T89" fmla="*/ 36 h 716"/>
                <a:gd name="T90" fmla="*/ 22 w 643"/>
                <a:gd name="T91" fmla="*/ 13 h 716"/>
                <a:gd name="T92" fmla="*/ 18 w 643"/>
                <a:gd name="T93" fmla="*/ 10 h 716"/>
                <a:gd name="T94" fmla="*/ 23 w 643"/>
                <a:gd name="T95" fmla="*/ 7 h 716"/>
                <a:gd name="T96" fmla="*/ 30 w 643"/>
                <a:gd name="T97" fmla="*/ 9 h 716"/>
                <a:gd name="T98" fmla="*/ 40 w 643"/>
                <a:gd name="T99" fmla="*/ 8 h 71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43"/>
                <a:gd name="T151" fmla="*/ 0 h 716"/>
                <a:gd name="T152" fmla="*/ 643 w 643"/>
                <a:gd name="T153" fmla="*/ 716 h 71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43" h="716">
                  <a:moveTo>
                    <a:pt x="178" y="30"/>
                  </a:moveTo>
                  <a:lnTo>
                    <a:pt x="193" y="10"/>
                  </a:lnTo>
                  <a:lnTo>
                    <a:pt x="212" y="36"/>
                  </a:lnTo>
                  <a:lnTo>
                    <a:pt x="235" y="40"/>
                  </a:lnTo>
                  <a:lnTo>
                    <a:pt x="303" y="20"/>
                  </a:lnTo>
                  <a:lnTo>
                    <a:pt x="326" y="0"/>
                  </a:lnTo>
                  <a:lnTo>
                    <a:pt x="342" y="30"/>
                  </a:lnTo>
                  <a:lnTo>
                    <a:pt x="387" y="61"/>
                  </a:lnTo>
                  <a:lnTo>
                    <a:pt x="383" y="88"/>
                  </a:lnTo>
                  <a:lnTo>
                    <a:pt x="408" y="110"/>
                  </a:lnTo>
                  <a:lnTo>
                    <a:pt x="429" y="157"/>
                  </a:lnTo>
                  <a:lnTo>
                    <a:pt x="480" y="171"/>
                  </a:lnTo>
                  <a:lnTo>
                    <a:pt x="486" y="185"/>
                  </a:lnTo>
                  <a:lnTo>
                    <a:pt x="487" y="196"/>
                  </a:lnTo>
                  <a:lnTo>
                    <a:pt x="468" y="217"/>
                  </a:lnTo>
                  <a:lnTo>
                    <a:pt x="466" y="236"/>
                  </a:lnTo>
                  <a:lnTo>
                    <a:pt x="528" y="275"/>
                  </a:lnTo>
                  <a:lnTo>
                    <a:pt x="556" y="356"/>
                  </a:lnTo>
                  <a:lnTo>
                    <a:pt x="575" y="346"/>
                  </a:lnTo>
                  <a:lnTo>
                    <a:pt x="598" y="360"/>
                  </a:lnTo>
                  <a:lnTo>
                    <a:pt x="626" y="360"/>
                  </a:lnTo>
                  <a:lnTo>
                    <a:pt x="643" y="390"/>
                  </a:lnTo>
                  <a:lnTo>
                    <a:pt x="638" y="420"/>
                  </a:lnTo>
                  <a:lnTo>
                    <a:pt x="604" y="471"/>
                  </a:lnTo>
                  <a:lnTo>
                    <a:pt x="583" y="458"/>
                  </a:lnTo>
                  <a:lnTo>
                    <a:pt x="535" y="483"/>
                  </a:lnTo>
                  <a:lnTo>
                    <a:pt x="517" y="515"/>
                  </a:lnTo>
                  <a:lnTo>
                    <a:pt x="572" y="542"/>
                  </a:lnTo>
                  <a:lnTo>
                    <a:pt x="550" y="570"/>
                  </a:lnTo>
                  <a:lnTo>
                    <a:pt x="580" y="562"/>
                  </a:lnTo>
                  <a:lnTo>
                    <a:pt x="580" y="574"/>
                  </a:lnTo>
                  <a:lnTo>
                    <a:pt x="532" y="599"/>
                  </a:lnTo>
                  <a:lnTo>
                    <a:pt x="511" y="599"/>
                  </a:lnTo>
                  <a:lnTo>
                    <a:pt x="478" y="651"/>
                  </a:lnTo>
                  <a:lnTo>
                    <a:pt x="347" y="683"/>
                  </a:lnTo>
                  <a:lnTo>
                    <a:pt x="284" y="716"/>
                  </a:lnTo>
                  <a:lnTo>
                    <a:pt x="308" y="692"/>
                  </a:lnTo>
                  <a:lnTo>
                    <a:pt x="296" y="674"/>
                  </a:lnTo>
                  <a:lnTo>
                    <a:pt x="357" y="625"/>
                  </a:lnTo>
                  <a:lnTo>
                    <a:pt x="389" y="527"/>
                  </a:lnTo>
                  <a:lnTo>
                    <a:pt x="377" y="479"/>
                  </a:lnTo>
                  <a:lnTo>
                    <a:pt x="341" y="434"/>
                  </a:lnTo>
                  <a:lnTo>
                    <a:pt x="347" y="396"/>
                  </a:lnTo>
                  <a:lnTo>
                    <a:pt x="324" y="395"/>
                  </a:lnTo>
                  <a:lnTo>
                    <a:pt x="292" y="367"/>
                  </a:lnTo>
                  <a:lnTo>
                    <a:pt x="318" y="345"/>
                  </a:lnTo>
                  <a:lnTo>
                    <a:pt x="344" y="343"/>
                  </a:lnTo>
                  <a:lnTo>
                    <a:pt x="359" y="353"/>
                  </a:lnTo>
                  <a:lnTo>
                    <a:pt x="357" y="390"/>
                  </a:lnTo>
                  <a:lnTo>
                    <a:pt x="387" y="394"/>
                  </a:lnTo>
                  <a:lnTo>
                    <a:pt x="426" y="323"/>
                  </a:lnTo>
                  <a:lnTo>
                    <a:pt x="353" y="285"/>
                  </a:lnTo>
                  <a:lnTo>
                    <a:pt x="326" y="288"/>
                  </a:lnTo>
                  <a:lnTo>
                    <a:pt x="318" y="296"/>
                  </a:lnTo>
                  <a:lnTo>
                    <a:pt x="298" y="345"/>
                  </a:lnTo>
                  <a:lnTo>
                    <a:pt x="260" y="379"/>
                  </a:lnTo>
                  <a:lnTo>
                    <a:pt x="239" y="426"/>
                  </a:lnTo>
                  <a:lnTo>
                    <a:pt x="265" y="525"/>
                  </a:lnTo>
                  <a:lnTo>
                    <a:pt x="293" y="554"/>
                  </a:lnTo>
                  <a:lnTo>
                    <a:pt x="303" y="555"/>
                  </a:lnTo>
                  <a:lnTo>
                    <a:pt x="293" y="599"/>
                  </a:lnTo>
                  <a:lnTo>
                    <a:pt x="265" y="610"/>
                  </a:lnTo>
                  <a:lnTo>
                    <a:pt x="260" y="618"/>
                  </a:lnTo>
                  <a:lnTo>
                    <a:pt x="218" y="598"/>
                  </a:lnTo>
                  <a:lnTo>
                    <a:pt x="215" y="574"/>
                  </a:lnTo>
                  <a:lnTo>
                    <a:pt x="193" y="561"/>
                  </a:lnTo>
                  <a:lnTo>
                    <a:pt x="99" y="542"/>
                  </a:lnTo>
                  <a:lnTo>
                    <a:pt x="49" y="542"/>
                  </a:lnTo>
                  <a:lnTo>
                    <a:pt x="51" y="527"/>
                  </a:lnTo>
                  <a:lnTo>
                    <a:pt x="40" y="527"/>
                  </a:lnTo>
                  <a:lnTo>
                    <a:pt x="51" y="513"/>
                  </a:lnTo>
                  <a:lnTo>
                    <a:pt x="46" y="503"/>
                  </a:lnTo>
                  <a:lnTo>
                    <a:pt x="34" y="499"/>
                  </a:lnTo>
                  <a:lnTo>
                    <a:pt x="42" y="491"/>
                  </a:lnTo>
                  <a:lnTo>
                    <a:pt x="0" y="445"/>
                  </a:lnTo>
                  <a:lnTo>
                    <a:pt x="32" y="432"/>
                  </a:lnTo>
                  <a:lnTo>
                    <a:pt x="51" y="460"/>
                  </a:lnTo>
                  <a:lnTo>
                    <a:pt x="66" y="468"/>
                  </a:lnTo>
                  <a:lnTo>
                    <a:pt x="96" y="447"/>
                  </a:lnTo>
                  <a:lnTo>
                    <a:pt x="136" y="380"/>
                  </a:lnTo>
                  <a:lnTo>
                    <a:pt x="142" y="360"/>
                  </a:lnTo>
                  <a:lnTo>
                    <a:pt x="136" y="322"/>
                  </a:lnTo>
                  <a:lnTo>
                    <a:pt x="106" y="282"/>
                  </a:lnTo>
                  <a:lnTo>
                    <a:pt x="103" y="267"/>
                  </a:lnTo>
                  <a:lnTo>
                    <a:pt x="73" y="249"/>
                  </a:lnTo>
                  <a:lnTo>
                    <a:pt x="51" y="221"/>
                  </a:lnTo>
                  <a:lnTo>
                    <a:pt x="75" y="196"/>
                  </a:lnTo>
                  <a:lnTo>
                    <a:pt x="93" y="196"/>
                  </a:lnTo>
                  <a:lnTo>
                    <a:pt x="85" y="190"/>
                  </a:lnTo>
                  <a:lnTo>
                    <a:pt x="93" y="142"/>
                  </a:lnTo>
                  <a:lnTo>
                    <a:pt x="75" y="105"/>
                  </a:lnTo>
                  <a:lnTo>
                    <a:pt x="96" y="50"/>
                  </a:lnTo>
                  <a:lnTo>
                    <a:pt x="82" y="50"/>
                  </a:lnTo>
                  <a:lnTo>
                    <a:pt x="78" y="41"/>
                  </a:lnTo>
                  <a:lnTo>
                    <a:pt x="82" y="30"/>
                  </a:lnTo>
                  <a:lnTo>
                    <a:pt x="103" y="26"/>
                  </a:lnTo>
                  <a:lnTo>
                    <a:pt x="130" y="20"/>
                  </a:lnTo>
                  <a:lnTo>
                    <a:pt x="135" y="35"/>
                  </a:lnTo>
                  <a:lnTo>
                    <a:pt x="151" y="41"/>
                  </a:lnTo>
                  <a:lnTo>
                    <a:pt x="178" y="3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7" name="Freeform 52"/>
            <p:cNvSpPr>
              <a:spLocks/>
            </p:cNvSpPr>
            <p:nvPr/>
          </p:nvSpPr>
          <p:spPr bwMode="auto">
            <a:xfrm>
              <a:off x="3703" y="4142"/>
              <a:ext cx="38" cy="34"/>
            </a:xfrm>
            <a:custGeom>
              <a:avLst/>
              <a:gdLst>
                <a:gd name="T0" fmla="*/ 13 w 166"/>
                <a:gd name="T1" fmla="*/ 0 h 133"/>
                <a:gd name="T2" fmla="*/ 23 w 166"/>
                <a:gd name="T3" fmla="*/ 3 h 133"/>
                <a:gd name="T4" fmla="*/ 38 w 166"/>
                <a:gd name="T5" fmla="*/ 16 h 133"/>
                <a:gd name="T6" fmla="*/ 36 w 166"/>
                <a:gd name="T7" fmla="*/ 27 h 133"/>
                <a:gd name="T8" fmla="*/ 19 w 166"/>
                <a:gd name="T9" fmla="*/ 34 h 133"/>
                <a:gd name="T10" fmla="*/ 7 w 166"/>
                <a:gd name="T11" fmla="*/ 34 h 133"/>
                <a:gd name="T12" fmla="*/ 0 w 166"/>
                <a:gd name="T13" fmla="*/ 16 h 133"/>
                <a:gd name="T14" fmla="*/ 1 w 166"/>
                <a:gd name="T15" fmla="*/ 10 h 133"/>
                <a:gd name="T16" fmla="*/ 8 w 166"/>
                <a:gd name="T17" fmla="*/ 8 h 133"/>
                <a:gd name="T18" fmla="*/ 13 w 166"/>
                <a:gd name="T19" fmla="*/ 0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33"/>
                <a:gd name="T32" fmla="*/ 166 w 166"/>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33">
                  <a:moveTo>
                    <a:pt x="55" y="0"/>
                  </a:moveTo>
                  <a:lnTo>
                    <a:pt x="101" y="10"/>
                  </a:lnTo>
                  <a:lnTo>
                    <a:pt x="166" y="61"/>
                  </a:lnTo>
                  <a:lnTo>
                    <a:pt x="157" y="104"/>
                  </a:lnTo>
                  <a:lnTo>
                    <a:pt x="82" y="133"/>
                  </a:lnTo>
                  <a:lnTo>
                    <a:pt x="30" y="133"/>
                  </a:lnTo>
                  <a:lnTo>
                    <a:pt x="0" y="64"/>
                  </a:lnTo>
                  <a:lnTo>
                    <a:pt x="4" y="40"/>
                  </a:lnTo>
                  <a:lnTo>
                    <a:pt x="34" y="30"/>
                  </a:lnTo>
                  <a:lnTo>
                    <a:pt x="55" y="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8" name="Freeform 53"/>
            <p:cNvSpPr>
              <a:spLocks/>
            </p:cNvSpPr>
            <p:nvPr/>
          </p:nvSpPr>
          <p:spPr bwMode="auto">
            <a:xfrm>
              <a:off x="3766" y="4096"/>
              <a:ext cx="38" cy="70"/>
            </a:xfrm>
            <a:custGeom>
              <a:avLst/>
              <a:gdLst>
                <a:gd name="T0" fmla="*/ 23 w 162"/>
                <a:gd name="T1" fmla="*/ 19 h 275"/>
                <a:gd name="T2" fmla="*/ 26 w 162"/>
                <a:gd name="T3" fmla="*/ 6 h 275"/>
                <a:gd name="T4" fmla="*/ 35 w 162"/>
                <a:gd name="T5" fmla="*/ 0 h 275"/>
                <a:gd name="T6" fmla="*/ 38 w 162"/>
                <a:gd name="T7" fmla="*/ 9 h 275"/>
                <a:gd name="T8" fmla="*/ 30 w 162"/>
                <a:gd name="T9" fmla="*/ 25 h 275"/>
                <a:gd name="T10" fmla="*/ 28 w 162"/>
                <a:gd name="T11" fmla="*/ 37 h 275"/>
                <a:gd name="T12" fmla="*/ 17 w 162"/>
                <a:gd name="T13" fmla="*/ 46 h 275"/>
                <a:gd name="T14" fmla="*/ 18 w 162"/>
                <a:gd name="T15" fmla="*/ 59 h 275"/>
                <a:gd name="T16" fmla="*/ 17 w 162"/>
                <a:gd name="T17" fmla="*/ 65 h 275"/>
                <a:gd name="T18" fmla="*/ 4 w 162"/>
                <a:gd name="T19" fmla="*/ 67 h 275"/>
                <a:gd name="T20" fmla="*/ 2 w 162"/>
                <a:gd name="T21" fmla="*/ 70 h 275"/>
                <a:gd name="T22" fmla="*/ 0 w 162"/>
                <a:gd name="T23" fmla="*/ 67 h 275"/>
                <a:gd name="T24" fmla="*/ 0 w 162"/>
                <a:gd name="T25" fmla="*/ 51 h 275"/>
                <a:gd name="T26" fmla="*/ 7 w 162"/>
                <a:gd name="T27" fmla="*/ 49 h 275"/>
                <a:gd name="T28" fmla="*/ 12 w 162"/>
                <a:gd name="T29" fmla="*/ 42 h 275"/>
                <a:gd name="T30" fmla="*/ 14 w 162"/>
                <a:gd name="T31" fmla="*/ 26 h 275"/>
                <a:gd name="T32" fmla="*/ 23 w 162"/>
                <a:gd name="T33" fmla="*/ 19 h 27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2"/>
                <a:gd name="T52" fmla="*/ 0 h 275"/>
                <a:gd name="T53" fmla="*/ 162 w 162"/>
                <a:gd name="T54" fmla="*/ 275 h 27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2" h="275">
                  <a:moveTo>
                    <a:pt x="97" y="74"/>
                  </a:moveTo>
                  <a:lnTo>
                    <a:pt x="111" y="25"/>
                  </a:lnTo>
                  <a:lnTo>
                    <a:pt x="150" y="0"/>
                  </a:lnTo>
                  <a:lnTo>
                    <a:pt x="162" y="34"/>
                  </a:lnTo>
                  <a:lnTo>
                    <a:pt x="127" y="100"/>
                  </a:lnTo>
                  <a:lnTo>
                    <a:pt x="121" y="146"/>
                  </a:lnTo>
                  <a:lnTo>
                    <a:pt x="72" y="181"/>
                  </a:lnTo>
                  <a:lnTo>
                    <a:pt x="76" y="230"/>
                  </a:lnTo>
                  <a:lnTo>
                    <a:pt x="72" y="256"/>
                  </a:lnTo>
                  <a:lnTo>
                    <a:pt x="18" y="263"/>
                  </a:lnTo>
                  <a:lnTo>
                    <a:pt x="9" y="275"/>
                  </a:lnTo>
                  <a:lnTo>
                    <a:pt x="2" y="265"/>
                  </a:lnTo>
                  <a:lnTo>
                    <a:pt x="0" y="200"/>
                  </a:lnTo>
                  <a:lnTo>
                    <a:pt x="29" y="194"/>
                  </a:lnTo>
                  <a:lnTo>
                    <a:pt x="53" y="166"/>
                  </a:lnTo>
                  <a:lnTo>
                    <a:pt x="61" y="103"/>
                  </a:lnTo>
                  <a:lnTo>
                    <a:pt x="97" y="74"/>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29" name="Freeform 54"/>
            <p:cNvSpPr>
              <a:spLocks/>
            </p:cNvSpPr>
            <p:nvPr/>
          </p:nvSpPr>
          <p:spPr bwMode="auto">
            <a:xfrm>
              <a:off x="3689" y="3826"/>
              <a:ext cx="17" cy="20"/>
            </a:xfrm>
            <a:custGeom>
              <a:avLst/>
              <a:gdLst>
                <a:gd name="T0" fmla="*/ 9 w 66"/>
                <a:gd name="T1" fmla="*/ 20 h 76"/>
                <a:gd name="T2" fmla="*/ 10 w 66"/>
                <a:gd name="T3" fmla="*/ 13 h 76"/>
                <a:gd name="T4" fmla="*/ 17 w 66"/>
                <a:gd name="T5" fmla="*/ 9 h 76"/>
                <a:gd name="T6" fmla="*/ 14 w 66"/>
                <a:gd name="T7" fmla="*/ 7 h 76"/>
                <a:gd name="T8" fmla="*/ 15 w 66"/>
                <a:gd name="T9" fmla="*/ 0 h 76"/>
                <a:gd name="T10" fmla="*/ 0 w 66"/>
                <a:gd name="T11" fmla="*/ 3 h 76"/>
                <a:gd name="T12" fmla="*/ 1 w 66"/>
                <a:gd name="T13" fmla="*/ 12 h 76"/>
                <a:gd name="T14" fmla="*/ 5 w 66"/>
                <a:gd name="T15" fmla="*/ 19 h 76"/>
                <a:gd name="T16" fmla="*/ 9 w 66"/>
                <a:gd name="T17" fmla="*/ 2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
                <a:gd name="T28" fmla="*/ 0 h 76"/>
                <a:gd name="T29" fmla="*/ 66 w 66"/>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 h="76">
                  <a:moveTo>
                    <a:pt x="33" y="76"/>
                  </a:moveTo>
                  <a:lnTo>
                    <a:pt x="39" y="48"/>
                  </a:lnTo>
                  <a:lnTo>
                    <a:pt x="66" y="36"/>
                  </a:lnTo>
                  <a:lnTo>
                    <a:pt x="54" y="27"/>
                  </a:lnTo>
                  <a:lnTo>
                    <a:pt x="57" y="0"/>
                  </a:lnTo>
                  <a:lnTo>
                    <a:pt x="0" y="11"/>
                  </a:lnTo>
                  <a:lnTo>
                    <a:pt x="3" y="45"/>
                  </a:lnTo>
                  <a:lnTo>
                    <a:pt x="18" y="71"/>
                  </a:lnTo>
                  <a:lnTo>
                    <a:pt x="33" y="7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0" name="Freeform 55"/>
            <p:cNvSpPr>
              <a:spLocks/>
            </p:cNvSpPr>
            <p:nvPr/>
          </p:nvSpPr>
          <p:spPr bwMode="auto">
            <a:xfrm>
              <a:off x="4131" y="3450"/>
              <a:ext cx="152" cy="135"/>
            </a:xfrm>
            <a:custGeom>
              <a:avLst/>
              <a:gdLst>
                <a:gd name="T0" fmla="*/ 4 w 662"/>
                <a:gd name="T1" fmla="*/ 53 h 535"/>
                <a:gd name="T2" fmla="*/ 0 w 662"/>
                <a:gd name="T3" fmla="*/ 37 h 535"/>
                <a:gd name="T4" fmla="*/ 10 w 662"/>
                <a:gd name="T5" fmla="*/ 32 h 535"/>
                <a:gd name="T6" fmla="*/ 21 w 662"/>
                <a:gd name="T7" fmla="*/ 27 h 535"/>
                <a:gd name="T8" fmla="*/ 22 w 662"/>
                <a:gd name="T9" fmla="*/ 20 h 535"/>
                <a:gd name="T10" fmla="*/ 37 w 662"/>
                <a:gd name="T11" fmla="*/ 20 h 535"/>
                <a:gd name="T12" fmla="*/ 42 w 662"/>
                <a:gd name="T13" fmla="*/ 10 h 535"/>
                <a:gd name="T14" fmla="*/ 62 w 662"/>
                <a:gd name="T15" fmla="*/ 2 h 535"/>
                <a:gd name="T16" fmla="*/ 75 w 662"/>
                <a:gd name="T17" fmla="*/ 13 h 535"/>
                <a:gd name="T18" fmla="*/ 81 w 662"/>
                <a:gd name="T19" fmla="*/ 7 h 535"/>
                <a:gd name="T20" fmla="*/ 92 w 662"/>
                <a:gd name="T21" fmla="*/ 2 h 535"/>
                <a:gd name="T22" fmla="*/ 99 w 662"/>
                <a:gd name="T23" fmla="*/ 5 h 535"/>
                <a:gd name="T24" fmla="*/ 120 w 662"/>
                <a:gd name="T25" fmla="*/ 28 h 535"/>
                <a:gd name="T26" fmla="*/ 131 w 662"/>
                <a:gd name="T27" fmla="*/ 23 h 535"/>
                <a:gd name="T28" fmla="*/ 146 w 662"/>
                <a:gd name="T29" fmla="*/ 17 h 535"/>
                <a:gd name="T30" fmla="*/ 152 w 662"/>
                <a:gd name="T31" fmla="*/ 20 h 535"/>
                <a:gd name="T32" fmla="*/ 150 w 662"/>
                <a:gd name="T33" fmla="*/ 30 h 535"/>
                <a:gd name="T34" fmla="*/ 142 w 662"/>
                <a:gd name="T35" fmla="*/ 40 h 535"/>
                <a:gd name="T36" fmla="*/ 131 w 662"/>
                <a:gd name="T37" fmla="*/ 57 h 535"/>
                <a:gd name="T38" fmla="*/ 133 w 662"/>
                <a:gd name="T39" fmla="*/ 66 h 535"/>
                <a:gd name="T40" fmla="*/ 128 w 662"/>
                <a:gd name="T41" fmla="*/ 77 h 535"/>
                <a:gd name="T42" fmla="*/ 139 w 662"/>
                <a:gd name="T43" fmla="*/ 93 h 535"/>
                <a:gd name="T44" fmla="*/ 131 w 662"/>
                <a:gd name="T45" fmla="*/ 99 h 535"/>
                <a:gd name="T46" fmla="*/ 123 w 662"/>
                <a:gd name="T47" fmla="*/ 100 h 535"/>
                <a:gd name="T48" fmla="*/ 110 w 662"/>
                <a:gd name="T49" fmla="*/ 106 h 535"/>
                <a:gd name="T50" fmla="*/ 112 w 662"/>
                <a:gd name="T51" fmla="*/ 109 h 535"/>
                <a:gd name="T52" fmla="*/ 100 w 662"/>
                <a:gd name="T53" fmla="*/ 114 h 535"/>
                <a:gd name="T54" fmla="*/ 77 w 662"/>
                <a:gd name="T55" fmla="*/ 107 h 535"/>
                <a:gd name="T56" fmla="*/ 76 w 662"/>
                <a:gd name="T57" fmla="*/ 119 h 535"/>
                <a:gd name="T58" fmla="*/ 92 w 662"/>
                <a:gd name="T59" fmla="*/ 112 h 535"/>
                <a:gd name="T60" fmla="*/ 90 w 662"/>
                <a:gd name="T61" fmla="*/ 119 h 535"/>
                <a:gd name="T62" fmla="*/ 84 w 662"/>
                <a:gd name="T63" fmla="*/ 122 h 535"/>
                <a:gd name="T64" fmla="*/ 81 w 662"/>
                <a:gd name="T65" fmla="*/ 132 h 535"/>
                <a:gd name="T66" fmla="*/ 67 w 662"/>
                <a:gd name="T67" fmla="*/ 130 h 535"/>
                <a:gd name="T68" fmla="*/ 66 w 662"/>
                <a:gd name="T69" fmla="*/ 134 h 535"/>
                <a:gd name="T70" fmla="*/ 59 w 662"/>
                <a:gd name="T71" fmla="*/ 123 h 535"/>
                <a:gd name="T72" fmla="*/ 31 w 662"/>
                <a:gd name="T73" fmla="*/ 127 h 535"/>
                <a:gd name="T74" fmla="*/ 17 w 662"/>
                <a:gd name="T75" fmla="*/ 123 h 535"/>
                <a:gd name="T76" fmla="*/ 12 w 662"/>
                <a:gd name="T77" fmla="*/ 103 h 535"/>
                <a:gd name="T78" fmla="*/ 10 w 662"/>
                <a:gd name="T79" fmla="*/ 90 h 535"/>
                <a:gd name="T80" fmla="*/ 13 w 662"/>
                <a:gd name="T81" fmla="*/ 76 h 53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62"/>
                <a:gd name="T124" fmla="*/ 0 h 535"/>
                <a:gd name="T125" fmla="*/ 662 w 662"/>
                <a:gd name="T126" fmla="*/ 535 h 53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62" h="535">
                  <a:moveTo>
                    <a:pt x="17" y="251"/>
                  </a:moveTo>
                  <a:lnTo>
                    <a:pt x="17" y="212"/>
                  </a:lnTo>
                  <a:lnTo>
                    <a:pt x="30" y="180"/>
                  </a:lnTo>
                  <a:lnTo>
                    <a:pt x="0" y="146"/>
                  </a:lnTo>
                  <a:lnTo>
                    <a:pt x="29" y="122"/>
                  </a:lnTo>
                  <a:lnTo>
                    <a:pt x="45" y="125"/>
                  </a:lnTo>
                  <a:lnTo>
                    <a:pt x="82" y="119"/>
                  </a:lnTo>
                  <a:lnTo>
                    <a:pt x="93" y="107"/>
                  </a:lnTo>
                  <a:lnTo>
                    <a:pt x="78" y="80"/>
                  </a:lnTo>
                  <a:lnTo>
                    <a:pt x="96" y="78"/>
                  </a:lnTo>
                  <a:lnTo>
                    <a:pt x="129" y="85"/>
                  </a:lnTo>
                  <a:lnTo>
                    <a:pt x="162" y="78"/>
                  </a:lnTo>
                  <a:lnTo>
                    <a:pt x="156" y="47"/>
                  </a:lnTo>
                  <a:lnTo>
                    <a:pt x="181" y="39"/>
                  </a:lnTo>
                  <a:lnTo>
                    <a:pt x="194" y="0"/>
                  </a:lnTo>
                  <a:lnTo>
                    <a:pt x="272" y="7"/>
                  </a:lnTo>
                  <a:lnTo>
                    <a:pt x="313" y="19"/>
                  </a:lnTo>
                  <a:lnTo>
                    <a:pt x="327" y="51"/>
                  </a:lnTo>
                  <a:lnTo>
                    <a:pt x="342" y="44"/>
                  </a:lnTo>
                  <a:lnTo>
                    <a:pt x="353" y="28"/>
                  </a:lnTo>
                  <a:lnTo>
                    <a:pt x="381" y="24"/>
                  </a:lnTo>
                  <a:lnTo>
                    <a:pt x="401" y="8"/>
                  </a:lnTo>
                  <a:lnTo>
                    <a:pt x="437" y="3"/>
                  </a:lnTo>
                  <a:lnTo>
                    <a:pt x="432" y="19"/>
                  </a:lnTo>
                  <a:lnTo>
                    <a:pt x="487" y="24"/>
                  </a:lnTo>
                  <a:lnTo>
                    <a:pt x="522" y="109"/>
                  </a:lnTo>
                  <a:lnTo>
                    <a:pt x="534" y="97"/>
                  </a:lnTo>
                  <a:lnTo>
                    <a:pt x="570" y="91"/>
                  </a:lnTo>
                  <a:lnTo>
                    <a:pt x="593" y="92"/>
                  </a:lnTo>
                  <a:lnTo>
                    <a:pt x="637" y="68"/>
                  </a:lnTo>
                  <a:lnTo>
                    <a:pt x="650" y="68"/>
                  </a:lnTo>
                  <a:lnTo>
                    <a:pt x="662" y="80"/>
                  </a:lnTo>
                  <a:lnTo>
                    <a:pt x="631" y="101"/>
                  </a:lnTo>
                  <a:lnTo>
                    <a:pt x="653" y="119"/>
                  </a:lnTo>
                  <a:lnTo>
                    <a:pt x="623" y="135"/>
                  </a:lnTo>
                  <a:lnTo>
                    <a:pt x="620" y="160"/>
                  </a:lnTo>
                  <a:lnTo>
                    <a:pt x="555" y="212"/>
                  </a:lnTo>
                  <a:lnTo>
                    <a:pt x="570" y="227"/>
                  </a:lnTo>
                  <a:lnTo>
                    <a:pt x="562" y="257"/>
                  </a:lnTo>
                  <a:lnTo>
                    <a:pt x="579" y="261"/>
                  </a:lnTo>
                  <a:lnTo>
                    <a:pt x="558" y="290"/>
                  </a:lnTo>
                  <a:lnTo>
                    <a:pt x="558" y="305"/>
                  </a:lnTo>
                  <a:lnTo>
                    <a:pt x="583" y="330"/>
                  </a:lnTo>
                  <a:lnTo>
                    <a:pt x="607" y="370"/>
                  </a:lnTo>
                  <a:lnTo>
                    <a:pt x="604" y="392"/>
                  </a:lnTo>
                  <a:lnTo>
                    <a:pt x="570" y="392"/>
                  </a:lnTo>
                  <a:lnTo>
                    <a:pt x="513" y="360"/>
                  </a:lnTo>
                  <a:lnTo>
                    <a:pt x="534" y="396"/>
                  </a:lnTo>
                  <a:lnTo>
                    <a:pt x="529" y="403"/>
                  </a:lnTo>
                  <a:lnTo>
                    <a:pt x="480" y="421"/>
                  </a:lnTo>
                  <a:lnTo>
                    <a:pt x="475" y="426"/>
                  </a:lnTo>
                  <a:lnTo>
                    <a:pt x="489" y="432"/>
                  </a:lnTo>
                  <a:lnTo>
                    <a:pt x="460" y="448"/>
                  </a:lnTo>
                  <a:lnTo>
                    <a:pt x="434" y="452"/>
                  </a:lnTo>
                  <a:lnTo>
                    <a:pt x="422" y="438"/>
                  </a:lnTo>
                  <a:lnTo>
                    <a:pt x="336" y="425"/>
                  </a:lnTo>
                  <a:lnTo>
                    <a:pt x="327" y="464"/>
                  </a:lnTo>
                  <a:lnTo>
                    <a:pt x="329" y="472"/>
                  </a:lnTo>
                  <a:lnTo>
                    <a:pt x="377" y="448"/>
                  </a:lnTo>
                  <a:lnTo>
                    <a:pt x="401" y="445"/>
                  </a:lnTo>
                  <a:lnTo>
                    <a:pt x="416" y="451"/>
                  </a:lnTo>
                  <a:lnTo>
                    <a:pt x="393" y="472"/>
                  </a:lnTo>
                  <a:lnTo>
                    <a:pt x="402" y="488"/>
                  </a:lnTo>
                  <a:lnTo>
                    <a:pt x="366" y="485"/>
                  </a:lnTo>
                  <a:lnTo>
                    <a:pt x="353" y="510"/>
                  </a:lnTo>
                  <a:lnTo>
                    <a:pt x="353" y="523"/>
                  </a:lnTo>
                  <a:lnTo>
                    <a:pt x="341" y="530"/>
                  </a:lnTo>
                  <a:lnTo>
                    <a:pt x="292" y="515"/>
                  </a:lnTo>
                  <a:lnTo>
                    <a:pt x="281" y="520"/>
                  </a:lnTo>
                  <a:lnTo>
                    <a:pt x="289" y="533"/>
                  </a:lnTo>
                  <a:lnTo>
                    <a:pt x="272" y="535"/>
                  </a:lnTo>
                  <a:lnTo>
                    <a:pt x="259" y="486"/>
                  </a:lnTo>
                  <a:lnTo>
                    <a:pt x="226" y="471"/>
                  </a:lnTo>
                  <a:lnTo>
                    <a:pt x="136" y="503"/>
                  </a:lnTo>
                  <a:lnTo>
                    <a:pt x="105" y="477"/>
                  </a:lnTo>
                  <a:lnTo>
                    <a:pt x="76" y="486"/>
                  </a:lnTo>
                  <a:lnTo>
                    <a:pt x="78" y="454"/>
                  </a:lnTo>
                  <a:lnTo>
                    <a:pt x="54" y="407"/>
                  </a:lnTo>
                  <a:lnTo>
                    <a:pt x="57" y="383"/>
                  </a:lnTo>
                  <a:lnTo>
                    <a:pt x="42" y="358"/>
                  </a:lnTo>
                  <a:lnTo>
                    <a:pt x="42" y="325"/>
                  </a:lnTo>
                  <a:lnTo>
                    <a:pt x="57" y="300"/>
                  </a:lnTo>
                  <a:lnTo>
                    <a:pt x="17" y="25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1" name="Freeform 56"/>
            <p:cNvSpPr>
              <a:spLocks/>
            </p:cNvSpPr>
            <p:nvPr/>
          </p:nvSpPr>
          <p:spPr bwMode="auto">
            <a:xfrm>
              <a:off x="4117" y="3414"/>
              <a:ext cx="178" cy="74"/>
            </a:xfrm>
            <a:custGeom>
              <a:avLst/>
              <a:gdLst>
                <a:gd name="T0" fmla="*/ 144 w 788"/>
                <a:gd name="T1" fmla="*/ 60 h 292"/>
                <a:gd name="T2" fmla="*/ 149 w 788"/>
                <a:gd name="T3" fmla="*/ 60 h 292"/>
                <a:gd name="T4" fmla="*/ 159 w 788"/>
                <a:gd name="T5" fmla="*/ 54 h 292"/>
                <a:gd name="T6" fmla="*/ 162 w 788"/>
                <a:gd name="T7" fmla="*/ 54 h 292"/>
                <a:gd name="T8" fmla="*/ 165 w 788"/>
                <a:gd name="T9" fmla="*/ 57 h 292"/>
                <a:gd name="T10" fmla="*/ 173 w 788"/>
                <a:gd name="T11" fmla="*/ 56 h 292"/>
                <a:gd name="T12" fmla="*/ 177 w 788"/>
                <a:gd name="T13" fmla="*/ 50 h 292"/>
                <a:gd name="T14" fmla="*/ 178 w 788"/>
                <a:gd name="T15" fmla="*/ 41 h 292"/>
                <a:gd name="T16" fmla="*/ 173 w 788"/>
                <a:gd name="T17" fmla="*/ 36 h 292"/>
                <a:gd name="T18" fmla="*/ 173 w 788"/>
                <a:gd name="T19" fmla="*/ 30 h 292"/>
                <a:gd name="T20" fmla="*/ 169 w 788"/>
                <a:gd name="T21" fmla="*/ 25 h 292"/>
                <a:gd name="T22" fmla="*/ 168 w 788"/>
                <a:gd name="T23" fmla="*/ 12 h 292"/>
                <a:gd name="T24" fmla="*/ 163 w 788"/>
                <a:gd name="T25" fmla="*/ 0 h 292"/>
                <a:gd name="T26" fmla="*/ 142 w 788"/>
                <a:gd name="T27" fmla="*/ 10 h 292"/>
                <a:gd name="T28" fmla="*/ 121 w 788"/>
                <a:gd name="T29" fmla="*/ 11 h 292"/>
                <a:gd name="T30" fmla="*/ 111 w 788"/>
                <a:gd name="T31" fmla="*/ 10 h 292"/>
                <a:gd name="T32" fmla="*/ 89 w 788"/>
                <a:gd name="T33" fmla="*/ 13 h 292"/>
                <a:gd name="T34" fmla="*/ 74 w 788"/>
                <a:gd name="T35" fmla="*/ 12 h 292"/>
                <a:gd name="T36" fmla="*/ 61 w 788"/>
                <a:gd name="T37" fmla="*/ 6 h 292"/>
                <a:gd name="T38" fmla="*/ 46 w 788"/>
                <a:gd name="T39" fmla="*/ 10 h 292"/>
                <a:gd name="T40" fmla="*/ 37 w 788"/>
                <a:gd name="T41" fmla="*/ 17 h 292"/>
                <a:gd name="T42" fmla="*/ 30 w 788"/>
                <a:gd name="T43" fmla="*/ 16 h 292"/>
                <a:gd name="T44" fmla="*/ 24 w 788"/>
                <a:gd name="T45" fmla="*/ 11 h 292"/>
                <a:gd name="T46" fmla="*/ 18 w 788"/>
                <a:gd name="T47" fmla="*/ 2 h 292"/>
                <a:gd name="T48" fmla="*/ 14 w 788"/>
                <a:gd name="T49" fmla="*/ 3 h 292"/>
                <a:gd name="T50" fmla="*/ 12 w 788"/>
                <a:gd name="T51" fmla="*/ 5 h 292"/>
                <a:gd name="T52" fmla="*/ 25 w 788"/>
                <a:gd name="T53" fmla="*/ 18 h 292"/>
                <a:gd name="T54" fmla="*/ 28 w 788"/>
                <a:gd name="T55" fmla="*/ 21 h 292"/>
                <a:gd name="T56" fmla="*/ 22 w 788"/>
                <a:gd name="T57" fmla="*/ 34 h 292"/>
                <a:gd name="T58" fmla="*/ 23 w 788"/>
                <a:gd name="T59" fmla="*/ 44 h 292"/>
                <a:gd name="T60" fmla="*/ 4 w 788"/>
                <a:gd name="T61" fmla="*/ 48 h 292"/>
                <a:gd name="T62" fmla="*/ 7 w 788"/>
                <a:gd name="T63" fmla="*/ 56 h 292"/>
                <a:gd name="T64" fmla="*/ 3 w 788"/>
                <a:gd name="T65" fmla="*/ 62 h 292"/>
                <a:gd name="T66" fmla="*/ 0 w 788"/>
                <a:gd name="T67" fmla="*/ 72 h 292"/>
                <a:gd name="T68" fmla="*/ 11 w 788"/>
                <a:gd name="T69" fmla="*/ 72 h 292"/>
                <a:gd name="T70" fmla="*/ 15 w 788"/>
                <a:gd name="T71" fmla="*/ 74 h 292"/>
                <a:gd name="T72" fmla="*/ 22 w 788"/>
                <a:gd name="T73" fmla="*/ 68 h 292"/>
                <a:gd name="T74" fmla="*/ 25 w 788"/>
                <a:gd name="T75" fmla="*/ 69 h 292"/>
                <a:gd name="T76" fmla="*/ 34 w 788"/>
                <a:gd name="T77" fmla="*/ 67 h 292"/>
                <a:gd name="T78" fmla="*/ 36 w 788"/>
                <a:gd name="T79" fmla="*/ 64 h 292"/>
                <a:gd name="T80" fmla="*/ 33 w 788"/>
                <a:gd name="T81" fmla="*/ 57 h 292"/>
                <a:gd name="T82" fmla="*/ 37 w 788"/>
                <a:gd name="T83" fmla="*/ 57 h 292"/>
                <a:gd name="T84" fmla="*/ 44 w 788"/>
                <a:gd name="T85" fmla="*/ 59 h 292"/>
                <a:gd name="T86" fmla="*/ 52 w 788"/>
                <a:gd name="T87" fmla="*/ 57 h 292"/>
                <a:gd name="T88" fmla="*/ 50 w 788"/>
                <a:gd name="T89" fmla="*/ 49 h 292"/>
                <a:gd name="T90" fmla="*/ 56 w 788"/>
                <a:gd name="T91" fmla="*/ 47 h 292"/>
                <a:gd name="T92" fmla="*/ 59 w 788"/>
                <a:gd name="T93" fmla="*/ 37 h 292"/>
                <a:gd name="T94" fmla="*/ 77 w 788"/>
                <a:gd name="T95" fmla="*/ 39 h 292"/>
                <a:gd name="T96" fmla="*/ 86 w 788"/>
                <a:gd name="T97" fmla="*/ 42 h 292"/>
                <a:gd name="T98" fmla="*/ 89 w 788"/>
                <a:gd name="T99" fmla="*/ 50 h 292"/>
                <a:gd name="T100" fmla="*/ 92 w 788"/>
                <a:gd name="T101" fmla="*/ 48 h 292"/>
                <a:gd name="T102" fmla="*/ 95 w 788"/>
                <a:gd name="T103" fmla="*/ 44 h 292"/>
                <a:gd name="T104" fmla="*/ 101 w 788"/>
                <a:gd name="T105" fmla="*/ 43 h 292"/>
                <a:gd name="T106" fmla="*/ 106 w 788"/>
                <a:gd name="T107" fmla="*/ 39 h 292"/>
                <a:gd name="T108" fmla="*/ 114 w 788"/>
                <a:gd name="T109" fmla="*/ 38 h 292"/>
                <a:gd name="T110" fmla="*/ 113 w 788"/>
                <a:gd name="T111" fmla="*/ 42 h 292"/>
                <a:gd name="T112" fmla="*/ 125 w 788"/>
                <a:gd name="T113" fmla="*/ 43 h 292"/>
                <a:gd name="T114" fmla="*/ 133 w 788"/>
                <a:gd name="T115" fmla="*/ 65 h 292"/>
                <a:gd name="T116" fmla="*/ 136 w 788"/>
                <a:gd name="T117" fmla="*/ 62 h 292"/>
                <a:gd name="T118" fmla="*/ 144 w 788"/>
                <a:gd name="T119" fmla="*/ 60 h 2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8"/>
                <a:gd name="T181" fmla="*/ 0 h 292"/>
                <a:gd name="T182" fmla="*/ 788 w 788"/>
                <a:gd name="T183" fmla="*/ 292 h 29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8" h="292">
                  <a:moveTo>
                    <a:pt x="637" y="237"/>
                  </a:moveTo>
                  <a:lnTo>
                    <a:pt x="660" y="238"/>
                  </a:lnTo>
                  <a:lnTo>
                    <a:pt x="704" y="214"/>
                  </a:lnTo>
                  <a:lnTo>
                    <a:pt x="717" y="214"/>
                  </a:lnTo>
                  <a:lnTo>
                    <a:pt x="729" y="226"/>
                  </a:lnTo>
                  <a:lnTo>
                    <a:pt x="764" y="221"/>
                  </a:lnTo>
                  <a:lnTo>
                    <a:pt x="782" y="197"/>
                  </a:lnTo>
                  <a:lnTo>
                    <a:pt x="788" y="163"/>
                  </a:lnTo>
                  <a:lnTo>
                    <a:pt x="765" y="141"/>
                  </a:lnTo>
                  <a:lnTo>
                    <a:pt x="768" y="120"/>
                  </a:lnTo>
                  <a:lnTo>
                    <a:pt x="746" y="97"/>
                  </a:lnTo>
                  <a:lnTo>
                    <a:pt x="744" y="49"/>
                  </a:lnTo>
                  <a:lnTo>
                    <a:pt x="723" y="0"/>
                  </a:lnTo>
                  <a:lnTo>
                    <a:pt x="629" y="39"/>
                  </a:lnTo>
                  <a:lnTo>
                    <a:pt x="536" y="44"/>
                  </a:lnTo>
                  <a:lnTo>
                    <a:pt x="492" y="39"/>
                  </a:lnTo>
                  <a:lnTo>
                    <a:pt x="396" y="53"/>
                  </a:lnTo>
                  <a:lnTo>
                    <a:pt x="326" y="47"/>
                  </a:lnTo>
                  <a:lnTo>
                    <a:pt x="270" y="25"/>
                  </a:lnTo>
                  <a:lnTo>
                    <a:pt x="205" y="39"/>
                  </a:lnTo>
                  <a:lnTo>
                    <a:pt x="166" y="66"/>
                  </a:lnTo>
                  <a:lnTo>
                    <a:pt x="133" y="63"/>
                  </a:lnTo>
                  <a:lnTo>
                    <a:pt x="105" y="44"/>
                  </a:lnTo>
                  <a:lnTo>
                    <a:pt x="81" y="9"/>
                  </a:lnTo>
                  <a:lnTo>
                    <a:pt x="61" y="13"/>
                  </a:lnTo>
                  <a:lnTo>
                    <a:pt x="55" y="19"/>
                  </a:lnTo>
                  <a:lnTo>
                    <a:pt x="109" y="71"/>
                  </a:lnTo>
                  <a:lnTo>
                    <a:pt x="125" y="81"/>
                  </a:lnTo>
                  <a:lnTo>
                    <a:pt x="96" y="134"/>
                  </a:lnTo>
                  <a:lnTo>
                    <a:pt x="100" y="173"/>
                  </a:lnTo>
                  <a:lnTo>
                    <a:pt x="19" y="188"/>
                  </a:lnTo>
                  <a:lnTo>
                    <a:pt x="33" y="221"/>
                  </a:lnTo>
                  <a:lnTo>
                    <a:pt x="13" y="243"/>
                  </a:lnTo>
                  <a:lnTo>
                    <a:pt x="0" y="284"/>
                  </a:lnTo>
                  <a:lnTo>
                    <a:pt x="48" y="284"/>
                  </a:lnTo>
                  <a:lnTo>
                    <a:pt x="67" y="292"/>
                  </a:lnTo>
                  <a:lnTo>
                    <a:pt x="96" y="268"/>
                  </a:lnTo>
                  <a:lnTo>
                    <a:pt x="112" y="271"/>
                  </a:lnTo>
                  <a:lnTo>
                    <a:pt x="149" y="265"/>
                  </a:lnTo>
                  <a:lnTo>
                    <a:pt x="160" y="253"/>
                  </a:lnTo>
                  <a:lnTo>
                    <a:pt x="145" y="226"/>
                  </a:lnTo>
                  <a:lnTo>
                    <a:pt x="163" y="224"/>
                  </a:lnTo>
                  <a:lnTo>
                    <a:pt x="196" y="231"/>
                  </a:lnTo>
                  <a:lnTo>
                    <a:pt x="229" y="224"/>
                  </a:lnTo>
                  <a:lnTo>
                    <a:pt x="223" y="193"/>
                  </a:lnTo>
                  <a:lnTo>
                    <a:pt x="248" y="185"/>
                  </a:lnTo>
                  <a:lnTo>
                    <a:pt x="261" y="146"/>
                  </a:lnTo>
                  <a:lnTo>
                    <a:pt x="339" y="153"/>
                  </a:lnTo>
                  <a:lnTo>
                    <a:pt x="380" y="165"/>
                  </a:lnTo>
                  <a:lnTo>
                    <a:pt x="394" y="197"/>
                  </a:lnTo>
                  <a:lnTo>
                    <a:pt x="409" y="190"/>
                  </a:lnTo>
                  <a:lnTo>
                    <a:pt x="420" y="174"/>
                  </a:lnTo>
                  <a:lnTo>
                    <a:pt x="448" y="170"/>
                  </a:lnTo>
                  <a:lnTo>
                    <a:pt x="468" y="154"/>
                  </a:lnTo>
                  <a:lnTo>
                    <a:pt x="504" y="149"/>
                  </a:lnTo>
                  <a:lnTo>
                    <a:pt x="499" y="165"/>
                  </a:lnTo>
                  <a:lnTo>
                    <a:pt x="554" y="170"/>
                  </a:lnTo>
                  <a:lnTo>
                    <a:pt x="589" y="255"/>
                  </a:lnTo>
                  <a:lnTo>
                    <a:pt x="601" y="243"/>
                  </a:lnTo>
                  <a:lnTo>
                    <a:pt x="637" y="23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2" name="Freeform 57"/>
            <p:cNvSpPr>
              <a:spLocks/>
            </p:cNvSpPr>
            <p:nvPr/>
          </p:nvSpPr>
          <p:spPr bwMode="auto">
            <a:xfrm>
              <a:off x="3813" y="3528"/>
              <a:ext cx="180" cy="128"/>
            </a:xfrm>
            <a:custGeom>
              <a:avLst/>
              <a:gdLst>
                <a:gd name="T0" fmla="*/ 82 w 795"/>
                <a:gd name="T1" fmla="*/ 90 h 512"/>
                <a:gd name="T2" fmla="*/ 87 w 795"/>
                <a:gd name="T3" fmla="*/ 99 h 512"/>
                <a:gd name="T4" fmla="*/ 91 w 795"/>
                <a:gd name="T5" fmla="*/ 100 h 512"/>
                <a:gd name="T6" fmla="*/ 99 w 795"/>
                <a:gd name="T7" fmla="*/ 92 h 512"/>
                <a:gd name="T8" fmla="*/ 111 w 795"/>
                <a:gd name="T9" fmla="*/ 90 h 512"/>
                <a:gd name="T10" fmla="*/ 123 w 795"/>
                <a:gd name="T11" fmla="*/ 96 h 512"/>
                <a:gd name="T12" fmla="*/ 118 w 795"/>
                <a:gd name="T13" fmla="*/ 103 h 512"/>
                <a:gd name="T14" fmla="*/ 121 w 795"/>
                <a:gd name="T15" fmla="*/ 101 h 512"/>
                <a:gd name="T16" fmla="*/ 148 w 795"/>
                <a:gd name="T17" fmla="*/ 117 h 512"/>
                <a:gd name="T18" fmla="*/ 159 w 795"/>
                <a:gd name="T19" fmla="*/ 120 h 512"/>
                <a:gd name="T20" fmla="*/ 161 w 795"/>
                <a:gd name="T21" fmla="*/ 127 h 512"/>
                <a:gd name="T22" fmla="*/ 160 w 795"/>
                <a:gd name="T23" fmla="*/ 111 h 512"/>
                <a:gd name="T24" fmla="*/ 168 w 795"/>
                <a:gd name="T25" fmla="*/ 111 h 512"/>
                <a:gd name="T26" fmla="*/ 174 w 795"/>
                <a:gd name="T27" fmla="*/ 95 h 512"/>
                <a:gd name="T28" fmla="*/ 179 w 795"/>
                <a:gd name="T29" fmla="*/ 83 h 512"/>
                <a:gd name="T30" fmla="*/ 173 w 795"/>
                <a:gd name="T31" fmla="*/ 74 h 512"/>
                <a:gd name="T32" fmla="*/ 164 w 795"/>
                <a:gd name="T33" fmla="*/ 54 h 512"/>
                <a:gd name="T34" fmla="*/ 160 w 795"/>
                <a:gd name="T35" fmla="*/ 32 h 512"/>
                <a:gd name="T36" fmla="*/ 153 w 795"/>
                <a:gd name="T37" fmla="*/ 39 h 512"/>
                <a:gd name="T38" fmla="*/ 144 w 795"/>
                <a:gd name="T39" fmla="*/ 55 h 512"/>
                <a:gd name="T40" fmla="*/ 124 w 795"/>
                <a:gd name="T41" fmla="*/ 55 h 512"/>
                <a:gd name="T42" fmla="*/ 122 w 795"/>
                <a:gd name="T43" fmla="*/ 37 h 512"/>
                <a:gd name="T44" fmla="*/ 113 w 795"/>
                <a:gd name="T45" fmla="*/ 34 h 512"/>
                <a:gd name="T46" fmla="*/ 113 w 795"/>
                <a:gd name="T47" fmla="*/ 22 h 512"/>
                <a:gd name="T48" fmla="*/ 113 w 795"/>
                <a:gd name="T49" fmla="*/ 2 h 512"/>
                <a:gd name="T50" fmla="*/ 105 w 795"/>
                <a:gd name="T51" fmla="*/ 0 h 512"/>
                <a:gd name="T52" fmla="*/ 99 w 795"/>
                <a:gd name="T53" fmla="*/ 7 h 512"/>
                <a:gd name="T54" fmla="*/ 86 w 795"/>
                <a:gd name="T55" fmla="*/ 17 h 512"/>
                <a:gd name="T56" fmla="*/ 82 w 795"/>
                <a:gd name="T57" fmla="*/ 24 h 512"/>
                <a:gd name="T58" fmla="*/ 66 w 795"/>
                <a:gd name="T59" fmla="*/ 35 h 512"/>
                <a:gd name="T60" fmla="*/ 51 w 795"/>
                <a:gd name="T61" fmla="*/ 37 h 512"/>
                <a:gd name="T62" fmla="*/ 40 w 795"/>
                <a:gd name="T63" fmla="*/ 31 h 512"/>
                <a:gd name="T64" fmla="*/ 22 w 795"/>
                <a:gd name="T65" fmla="*/ 27 h 512"/>
                <a:gd name="T66" fmla="*/ 16 w 795"/>
                <a:gd name="T67" fmla="*/ 34 h 512"/>
                <a:gd name="T68" fmla="*/ 26 w 795"/>
                <a:gd name="T69" fmla="*/ 33 h 512"/>
                <a:gd name="T70" fmla="*/ 14 w 795"/>
                <a:gd name="T71" fmla="*/ 39 h 512"/>
                <a:gd name="T72" fmla="*/ 8 w 795"/>
                <a:gd name="T73" fmla="*/ 39 h 512"/>
                <a:gd name="T74" fmla="*/ 10 w 795"/>
                <a:gd name="T75" fmla="*/ 55 h 512"/>
                <a:gd name="T76" fmla="*/ 6 w 795"/>
                <a:gd name="T77" fmla="*/ 70 h 512"/>
                <a:gd name="T78" fmla="*/ 0 w 795"/>
                <a:gd name="T79" fmla="*/ 74 h 512"/>
                <a:gd name="T80" fmla="*/ 6 w 795"/>
                <a:gd name="T81" fmla="*/ 81 h 512"/>
                <a:gd name="T82" fmla="*/ 11 w 795"/>
                <a:gd name="T83" fmla="*/ 95 h 512"/>
                <a:gd name="T84" fmla="*/ 21 w 795"/>
                <a:gd name="T85" fmla="*/ 86 h 512"/>
                <a:gd name="T86" fmla="*/ 30 w 795"/>
                <a:gd name="T87" fmla="*/ 88 h 512"/>
                <a:gd name="T88" fmla="*/ 38 w 795"/>
                <a:gd name="T89" fmla="*/ 90 h 512"/>
                <a:gd name="T90" fmla="*/ 39 w 795"/>
                <a:gd name="T91" fmla="*/ 100 h 512"/>
                <a:gd name="T92" fmla="*/ 43 w 795"/>
                <a:gd name="T93" fmla="*/ 100 h 512"/>
                <a:gd name="T94" fmla="*/ 51 w 795"/>
                <a:gd name="T95" fmla="*/ 106 h 512"/>
                <a:gd name="T96" fmla="*/ 68 w 795"/>
                <a:gd name="T97" fmla="*/ 88 h 512"/>
                <a:gd name="T98" fmla="*/ 70 w 795"/>
                <a:gd name="T99" fmla="*/ 95 h 512"/>
                <a:gd name="T100" fmla="*/ 74 w 795"/>
                <a:gd name="T101" fmla="*/ 99 h 51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95"/>
                <a:gd name="T154" fmla="*/ 0 h 512"/>
                <a:gd name="T155" fmla="*/ 795 w 795"/>
                <a:gd name="T156" fmla="*/ 512 h 51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95" h="512">
                  <a:moveTo>
                    <a:pt x="342" y="369"/>
                  </a:moveTo>
                  <a:lnTo>
                    <a:pt x="360" y="362"/>
                  </a:lnTo>
                  <a:lnTo>
                    <a:pt x="371" y="386"/>
                  </a:lnTo>
                  <a:lnTo>
                    <a:pt x="384" y="395"/>
                  </a:lnTo>
                  <a:lnTo>
                    <a:pt x="402" y="381"/>
                  </a:lnTo>
                  <a:lnTo>
                    <a:pt x="402" y="399"/>
                  </a:lnTo>
                  <a:lnTo>
                    <a:pt x="421" y="396"/>
                  </a:lnTo>
                  <a:lnTo>
                    <a:pt x="438" y="369"/>
                  </a:lnTo>
                  <a:lnTo>
                    <a:pt x="451" y="376"/>
                  </a:lnTo>
                  <a:lnTo>
                    <a:pt x="489" y="359"/>
                  </a:lnTo>
                  <a:lnTo>
                    <a:pt x="513" y="362"/>
                  </a:lnTo>
                  <a:lnTo>
                    <a:pt x="544" y="386"/>
                  </a:lnTo>
                  <a:lnTo>
                    <a:pt x="524" y="396"/>
                  </a:lnTo>
                  <a:lnTo>
                    <a:pt x="520" y="414"/>
                  </a:lnTo>
                  <a:lnTo>
                    <a:pt x="541" y="414"/>
                  </a:lnTo>
                  <a:lnTo>
                    <a:pt x="533" y="404"/>
                  </a:lnTo>
                  <a:lnTo>
                    <a:pt x="559" y="400"/>
                  </a:lnTo>
                  <a:lnTo>
                    <a:pt x="653" y="468"/>
                  </a:lnTo>
                  <a:lnTo>
                    <a:pt x="674" y="463"/>
                  </a:lnTo>
                  <a:lnTo>
                    <a:pt x="702" y="481"/>
                  </a:lnTo>
                  <a:lnTo>
                    <a:pt x="705" y="512"/>
                  </a:lnTo>
                  <a:lnTo>
                    <a:pt x="711" y="507"/>
                  </a:lnTo>
                  <a:lnTo>
                    <a:pt x="716" y="492"/>
                  </a:lnTo>
                  <a:lnTo>
                    <a:pt x="705" y="445"/>
                  </a:lnTo>
                  <a:lnTo>
                    <a:pt x="717" y="438"/>
                  </a:lnTo>
                  <a:lnTo>
                    <a:pt x="740" y="445"/>
                  </a:lnTo>
                  <a:lnTo>
                    <a:pt x="755" y="438"/>
                  </a:lnTo>
                  <a:lnTo>
                    <a:pt x="767" y="381"/>
                  </a:lnTo>
                  <a:lnTo>
                    <a:pt x="756" y="348"/>
                  </a:lnTo>
                  <a:lnTo>
                    <a:pt x="790" y="331"/>
                  </a:lnTo>
                  <a:lnTo>
                    <a:pt x="795" y="299"/>
                  </a:lnTo>
                  <a:lnTo>
                    <a:pt x="765" y="297"/>
                  </a:lnTo>
                  <a:lnTo>
                    <a:pt x="741" y="277"/>
                  </a:lnTo>
                  <a:lnTo>
                    <a:pt x="723" y="218"/>
                  </a:lnTo>
                  <a:lnTo>
                    <a:pt x="699" y="199"/>
                  </a:lnTo>
                  <a:lnTo>
                    <a:pt x="708" y="129"/>
                  </a:lnTo>
                  <a:lnTo>
                    <a:pt x="677" y="139"/>
                  </a:lnTo>
                  <a:lnTo>
                    <a:pt x="674" y="155"/>
                  </a:lnTo>
                  <a:lnTo>
                    <a:pt x="671" y="187"/>
                  </a:lnTo>
                  <a:lnTo>
                    <a:pt x="634" y="221"/>
                  </a:lnTo>
                  <a:lnTo>
                    <a:pt x="608" y="211"/>
                  </a:lnTo>
                  <a:lnTo>
                    <a:pt x="547" y="221"/>
                  </a:lnTo>
                  <a:lnTo>
                    <a:pt x="527" y="187"/>
                  </a:lnTo>
                  <a:lnTo>
                    <a:pt x="538" y="147"/>
                  </a:lnTo>
                  <a:lnTo>
                    <a:pt x="510" y="150"/>
                  </a:lnTo>
                  <a:lnTo>
                    <a:pt x="498" y="138"/>
                  </a:lnTo>
                  <a:lnTo>
                    <a:pt x="489" y="94"/>
                  </a:lnTo>
                  <a:lnTo>
                    <a:pt x="501" y="87"/>
                  </a:lnTo>
                  <a:lnTo>
                    <a:pt x="513" y="48"/>
                  </a:lnTo>
                  <a:lnTo>
                    <a:pt x="498" y="10"/>
                  </a:lnTo>
                  <a:lnTo>
                    <a:pt x="484" y="11"/>
                  </a:lnTo>
                  <a:lnTo>
                    <a:pt x="462" y="0"/>
                  </a:lnTo>
                  <a:lnTo>
                    <a:pt x="451" y="22"/>
                  </a:lnTo>
                  <a:lnTo>
                    <a:pt x="438" y="29"/>
                  </a:lnTo>
                  <a:lnTo>
                    <a:pt x="400" y="68"/>
                  </a:lnTo>
                  <a:lnTo>
                    <a:pt x="380" y="69"/>
                  </a:lnTo>
                  <a:lnTo>
                    <a:pt x="360" y="84"/>
                  </a:lnTo>
                  <a:lnTo>
                    <a:pt x="360" y="98"/>
                  </a:lnTo>
                  <a:lnTo>
                    <a:pt x="342" y="134"/>
                  </a:lnTo>
                  <a:lnTo>
                    <a:pt x="291" y="139"/>
                  </a:lnTo>
                  <a:lnTo>
                    <a:pt x="273" y="155"/>
                  </a:lnTo>
                  <a:lnTo>
                    <a:pt x="227" y="147"/>
                  </a:lnTo>
                  <a:lnTo>
                    <a:pt x="191" y="150"/>
                  </a:lnTo>
                  <a:lnTo>
                    <a:pt x="176" y="126"/>
                  </a:lnTo>
                  <a:lnTo>
                    <a:pt x="118" y="126"/>
                  </a:lnTo>
                  <a:lnTo>
                    <a:pt x="96" y="108"/>
                  </a:lnTo>
                  <a:lnTo>
                    <a:pt x="75" y="123"/>
                  </a:lnTo>
                  <a:lnTo>
                    <a:pt x="70" y="136"/>
                  </a:lnTo>
                  <a:lnTo>
                    <a:pt x="88" y="129"/>
                  </a:lnTo>
                  <a:lnTo>
                    <a:pt x="114" y="134"/>
                  </a:lnTo>
                  <a:lnTo>
                    <a:pt x="115" y="139"/>
                  </a:lnTo>
                  <a:lnTo>
                    <a:pt x="63" y="155"/>
                  </a:lnTo>
                  <a:lnTo>
                    <a:pt x="42" y="150"/>
                  </a:lnTo>
                  <a:lnTo>
                    <a:pt x="37" y="158"/>
                  </a:lnTo>
                  <a:lnTo>
                    <a:pt x="31" y="195"/>
                  </a:lnTo>
                  <a:lnTo>
                    <a:pt x="43" y="221"/>
                  </a:lnTo>
                  <a:lnTo>
                    <a:pt x="48" y="259"/>
                  </a:lnTo>
                  <a:lnTo>
                    <a:pt x="27" y="282"/>
                  </a:lnTo>
                  <a:lnTo>
                    <a:pt x="4" y="282"/>
                  </a:lnTo>
                  <a:lnTo>
                    <a:pt x="0" y="296"/>
                  </a:lnTo>
                  <a:lnTo>
                    <a:pt x="21" y="323"/>
                  </a:lnTo>
                  <a:lnTo>
                    <a:pt x="27" y="323"/>
                  </a:lnTo>
                  <a:lnTo>
                    <a:pt x="24" y="364"/>
                  </a:lnTo>
                  <a:lnTo>
                    <a:pt x="48" y="379"/>
                  </a:lnTo>
                  <a:lnTo>
                    <a:pt x="70" y="379"/>
                  </a:lnTo>
                  <a:lnTo>
                    <a:pt x="94" y="345"/>
                  </a:lnTo>
                  <a:lnTo>
                    <a:pt x="106" y="341"/>
                  </a:lnTo>
                  <a:lnTo>
                    <a:pt x="133" y="353"/>
                  </a:lnTo>
                  <a:lnTo>
                    <a:pt x="154" y="379"/>
                  </a:lnTo>
                  <a:lnTo>
                    <a:pt x="169" y="360"/>
                  </a:lnTo>
                  <a:lnTo>
                    <a:pt x="179" y="384"/>
                  </a:lnTo>
                  <a:lnTo>
                    <a:pt x="172" y="399"/>
                  </a:lnTo>
                  <a:lnTo>
                    <a:pt x="176" y="408"/>
                  </a:lnTo>
                  <a:lnTo>
                    <a:pt x="188" y="399"/>
                  </a:lnTo>
                  <a:lnTo>
                    <a:pt x="196" y="400"/>
                  </a:lnTo>
                  <a:lnTo>
                    <a:pt x="224" y="425"/>
                  </a:lnTo>
                  <a:lnTo>
                    <a:pt x="273" y="403"/>
                  </a:lnTo>
                  <a:lnTo>
                    <a:pt x="302" y="353"/>
                  </a:lnTo>
                  <a:lnTo>
                    <a:pt x="309" y="353"/>
                  </a:lnTo>
                  <a:lnTo>
                    <a:pt x="309" y="379"/>
                  </a:lnTo>
                  <a:lnTo>
                    <a:pt x="321" y="379"/>
                  </a:lnTo>
                  <a:lnTo>
                    <a:pt x="329" y="395"/>
                  </a:lnTo>
                  <a:lnTo>
                    <a:pt x="342" y="36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3" name="Freeform 58"/>
            <p:cNvSpPr>
              <a:spLocks/>
            </p:cNvSpPr>
            <p:nvPr/>
          </p:nvSpPr>
          <p:spPr bwMode="auto">
            <a:xfrm>
              <a:off x="3982" y="3641"/>
              <a:ext cx="37" cy="15"/>
            </a:xfrm>
            <a:custGeom>
              <a:avLst/>
              <a:gdLst>
                <a:gd name="T0" fmla="*/ 4 w 166"/>
                <a:gd name="T1" fmla="*/ 13 h 62"/>
                <a:gd name="T2" fmla="*/ 7 w 166"/>
                <a:gd name="T3" fmla="*/ 11 h 62"/>
                <a:gd name="T4" fmla="*/ 10 w 166"/>
                <a:gd name="T5" fmla="*/ 11 h 62"/>
                <a:gd name="T6" fmla="*/ 12 w 166"/>
                <a:gd name="T7" fmla="*/ 9 h 62"/>
                <a:gd name="T8" fmla="*/ 20 w 166"/>
                <a:gd name="T9" fmla="*/ 15 h 62"/>
                <a:gd name="T10" fmla="*/ 24 w 166"/>
                <a:gd name="T11" fmla="*/ 15 h 62"/>
                <a:gd name="T12" fmla="*/ 26 w 166"/>
                <a:gd name="T13" fmla="*/ 9 h 62"/>
                <a:gd name="T14" fmla="*/ 37 w 166"/>
                <a:gd name="T15" fmla="*/ 4 h 62"/>
                <a:gd name="T16" fmla="*/ 31 w 166"/>
                <a:gd name="T17" fmla="*/ 2 h 62"/>
                <a:gd name="T18" fmla="*/ 28 w 166"/>
                <a:gd name="T19" fmla="*/ 5 h 62"/>
                <a:gd name="T20" fmla="*/ 22 w 166"/>
                <a:gd name="T21" fmla="*/ 8 h 62"/>
                <a:gd name="T22" fmla="*/ 18 w 166"/>
                <a:gd name="T23" fmla="*/ 6 h 62"/>
                <a:gd name="T24" fmla="*/ 15 w 166"/>
                <a:gd name="T25" fmla="*/ 2 h 62"/>
                <a:gd name="T26" fmla="*/ 6 w 166"/>
                <a:gd name="T27" fmla="*/ 0 h 62"/>
                <a:gd name="T28" fmla="*/ 2 w 166"/>
                <a:gd name="T29" fmla="*/ 1 h 62"/>
                <a:gd name="T30" fmla="*/ 0 w 166"/>
                <a:gd name="T31" fmla="*/ 6 h 62"/>
                <a:gd name="T32" fmla="*/ 4 w 166"/>
                <a:gd name="T33" fmla="*/ 13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62"/>
                <a:gd name="T53" fmla="*/ 166 w 166"/>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62">
                  <a:moveTo>
                    <a:pt x="19" y="52"/>
                  </a:moveTo>
                  <a:lnTo>
                    <a:pt x="33" y="47"/>
                  </a:lnTo>
                  <a:lnTo>
                    <a:pt x="45" y="47"/>
                  </a:lnTo>
                  <a:lnTo>
                    <a:pt x="52" y="38"/>
                  </a:lnTo>
                  <a:lnTo>
                    <a:pt x="91" y="62"/>
                  </a:lnTo>
                  <a:lnTo>
                    <a:pt x="106" y="61"/>
                  </a:lnTo>
                  <a:lnTo>
                    <a:pt x="116" y="38"/>
                  </a:lnTo>
                  <a:lnTo>
                    <a:pt x="166" y="18"/>
                  </a:lnTo>
                  <a:lnTo>
                    <a:pt x="137" y="9"/>
                  </a:lnTo>
                  <a:lnTo>
                    <a:pt x="127" y="22"/>
                  </a:lnTo>
                  <a:lnTo>
                    <a:pt x="100" y="32"/>
                  </a:lnTo>
                  <a:lnTo>
                    <a:pt x="80" y="26"/>
                  </a:lnTo>
                  <a:lnTo>
                    <a:pt x="67" y="9"/>
                  </a:lnTo>
                  <a:lnTo>
                    <a:pt x="25" y="0"/>
                  </a:lnTo>
                  <a:lnTo>
                    <a:pt x="10" y="3"/>
                  </a:lnTo>
                  <a:lnTo>
                    <a:pt x="0" y="26"/>
                  </a:lnTo>
                  <a:lnTo>
                    <a:pt x="19" y="52"/>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4" name="Freeform 59"/>
            <p:cNvSpPr>
              <a:spLocks/>
            </p:cNvSpPr>
            <p:nvPr/>
          </p:nvSpPr>
          <p:spPr bwMode="auto">
            <a:xfrm>
              <a:off x="3971" y="3478"/>
              <a:ext cx="178" cy="130"/>
            </a:xfrm>
            <a:custGeom>
              <a:avLst/>
              <a:gdLst>
                <a:gd name="T0" fmla="*/ 173 w 782"/>
                <a:gd name="T1" fmla="*/ 95 h 517"/>
                <a:gd name="T2" fmla="*/ 178 w 782"/>
                <a:gd name="T3" fmla="*/ 87 h 517"/>
                <a:gd name="T4" fmla="*/ 173 w 782"/>
                <a:gd name="T5" fmla="*/ 69 h 517"/>
                <a:gd name="T6" fmla="*/ 170 w 782"/>
                <a:gd name="T7" fmla="*/ 54 h 517"/>
                <a:gd name="T8" fmla="*/ 164 w 782"/>
                <a:gd name="T9" fmla="*/ 36 h 517"/>
                <a:gd name="T10" fmla="*/ 167 w 782"/>
                <a:gd name="T11" fmla="*/ 18 h 517"/>
                <a:gd name="T12" fmla="*/ 156 w 782"/>
                <a:gd name="T13" fmla="*/ 7 h 517"/>
                <a:gd name="T14" fmla="*/ 141 w 782"/>
                <a:gd name="T15" fmla="*/ 5 h 517"/>
                <a:gd name="T16" fmla="*/ 125 w 782"/>
                <a:gd name="T17" fmla="*/ 0 h 517"/>
                <a:gd name="T18" fmla="*/ 115 w 782"/>
                <a:gd name="T19" fmla="*/ 0 h 517"/>
                <a:gd name="T20" fmla="*/ 100 w 782"/>
                <a:gd name="T21" fmla="*/ 9 h 517"/>
                <a:gd name="T22" fmla="*/ 81 w 782"/>
                <a:gd name="T23" fmla="*/ 26 h 517"/>
                <a:gd name="T24" fmla="*/ 88 w 782"/>
                <a:gd name="T25" fmla="*/ 36 h 517"/>
                <a:gd name="T26" fmla="*/ 67 w 782"/>
                <a:gd name="T27" fmla="*/ 40 h 517"/>
                <a:gd name="T28" fmla="*/ 52 w 782"/>
                <a:gd name="T29" fmla="*/ 38 h 517"/>
                <a:gd name="T30" fmla="*/ 43 w 782"/>
                <a:gd name="T31" fmla="*/ 38 h 517"/>
                <a:gd name="T32" fmla="*/ 30 w 782"/>
                <a:gd name="T33" fmla="*/ 37 h 517"/>
                <a:gd name="T34" fmla="*/ 12 w 782"/>
                <a:gd name="T35" fmla="*/ 49 h 517"/>
                <a:gd name="T36" fmla="*/ 8 w 782"/>
                <a:gd name="T37" fmla="*/ 62 h 517"/>
                <a:gd name="T38" fmla="*/ 8 w 782"/>
                <a:gd name="T39" fmla="*/ 74 h 517"/>
                <a:gd name="T40" fmla="*/ 2 w 782"/>
                <a:gd name="T41" fmla="*/ 83 h 517"/>
                <a:gd name="T42" fmla="*/ 5 w 782"/>
                <a:gd name="T43" fmla="*/ 105 h 517"/>
                <a:gd name="T44" fmla="*/ 15 w 782"/>
                <a:gd name="T45" fmla="*/ 125 h 517"/>
                <a:gd name="T46" fmla="*/ 19 w 782"/>
                <a:gd name="T47" fmla="*/ 118 h 517"/>
                <a:gd name="T48" fmla="*/ 36 w 782"/>
                <a:gd name="T49" fmla="*/ 106 h 517"/>
                <a:gd name="T50" fmla="*/ 51 w 782"/>
                <a:gd name="T51" fmla="*/ 105 h 517"/>
                <a:gd name="T52" fmla="*/ 57 w 782"/>
                <a:gd name="T53" fmla="*/ 106 h 517"/>
                <a:gd name="T54" fmla="*/ 58 w 782"/>
                <a:gd name="T55" fmla="*/ 121 h 517"/>
                <a:gd name="T56" fmla="*/ 61 w 782"/>
                <a:gd name="T57" fmla="*/ 129 h 517"/>
                <a:gd name="T58" fmla="*/ 68 w 782"/>
                <a:gd name="T59" fmla="*/ 125 h 517"/>
                <a:gd name="T60" fmla="*/ 81 w 782"/>
                <a:gd name="T61" fmla="*/ 126 h 517"/>
                <a:gd name="T62" fmla="*/ 89 w 782"/>
                <a:gd name="T63" fmla="*/ 119 h 517"/>
                <a:gd name="T64" fmla="*/ 100 w 782"/>
                <a:gd name="T65" fmla="*/ 117 h 517"/>
                <a:gd name="T66" fmla="*/ 122 w 782"/>
                <a:gd name="T67" fmla="*/ 114 h 517"/>
                <a:gd name="T68" fmla="*/ 130 w 782"/>
                <a:gd name="T69" fmla="*/ 107 h 517"/>
                <a:gd name="T70" fmla="*/ 146 w 782"/>
                <a:gd name="T71" fmla="*/ 106 h 517"/>
                <a:gd name="T72" fmla="*/ 155 w 782"/>
                <a:gd name="T73" fmla="*/ 102 h 517"/>
                <a:gd name="T74" fmla="*/ 158 w 782"/>
                <a:gd name="T75" fmla="*/ 107 h 517"/>
                <a:gd name="T76" fmla="*/ 168 w 782"/>
                <a:gd name="T77" fmla="*/ 106 h 517"/>
                <a:gd name="T78" fmla="*/ 167 w 782"/>
                <a:gd name="T79" fmla="*/ 98 h 51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82"/>
                <a:gd name="T121" fmla="*/ 0 h 517"/>
                <a:gd name="T122" fmla="*/ 782 w 782"/>
                <a:gd name="T123" fmla="*/ 517 h 51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82" h="517">
                  <a:moveTo>
                    <a:pt x="751" y="394"/>
                  </a:moveTo>
                  <a:lnTo>
                    <a:pt x="762" y="379"/>
                  </a:lnTo>
                  <a:lnTo>
                    <a:pt x="780" y="377"/>
                  </a:lnTo>
                  <a:lnTo>
                    <a:pt x="782" y="345"/>
                  </a:lnTo>
                  <a:lnTo>
                    <a:pt x="758" y="298"/>
                  </a:lnTo>
                  <a:lnTo>
                    <a:pt x="761" y="274"/>
                  </a:lnTo>
                  <a:lnTo>
                    <a:pt x="746" y="249"/>
                  </a:lnTo>
                  <a:lnTo>
                    <a:pt x="746" y="216"/>
                  </a:lnTo>
                  <a:lnTo>
                    <a:pt x="761" y="191"/>
                  </a:lnTo>
                  <a:lnTo>
                    <a:pt x="721" y="142"/>
                  </a:lnTo>
                  <a:lnTo>
                    <a:pt x="721" y="103"/>
                  </a:lnTo>
                  <a:lnTo>
                    <a:pt x="734" y="71"/>
                  </a:lnTo>
                  <a:lnTo>
                    <a:pt x="704" y="37"/>
                  </a:lnTo>
                  <a:lnTo>
                    <a:pt x="685" y="29"/>
                  </a:lnTo>
                  <a:lnTo>
                    <a:pt x="637" y="29"/>
                  </a:lnTo>
                  <a:lnTo>
                    <a:pt x="621" y="18"/>
                  </a:lnTo>
                  <a:lnTo>
                    <a:pt x="585" y="29"/>
                  </a:lnTo>
                  <a:lnTo>
                    <a:pt x="550" y="0"/>
                  </a:lnTo>
                  <a:lnTo>
                    <a:pt x="513" y="16"/>
                  </a:lnTo>
                  <a:lnTo>
                    <a:pt x="504" y="0"/>
                  </a:lnTo>
                  <a:lnTo>
                    <a:pt x="489" y="0"/>
                  </a:lnTo>
                  <a:lnTo>
                    <a:pt x="441" y="37"/>
                  </a:lnTo>
                  <a:lnTo>
                    <a:pt x="423" y="64"/>
                  </a:lnTo>
                  <a:lnTo>
                    <a:pt x="355" y="104"/>
                  </a:lnTo>
                  <a:lnTo>
                    <a:pt x="377" y="108"/>
                  </a:lnTo>
                  <a:lnTo>
                    <a:pt x="386" y="142"/>
                  </a:lnTo>
                  <a:lnTo>
                    <a:pt x="323" y="146"/>
                  </a:lnTo>
                  <a:lnTo>
                    <a:pt x="293" y="161"/>
                  </a:lnTo>
                  <a:lnTo>
                    <a:pt x="248" y="161"/>
                  </a:lnTo>
                  <a:lnTo>
                    <a:pt x="227" y="151"/>
                  </a:lnTo>
                  <a:lnTo>
                    <a:pt x="207" y="158"/>
                  </a:lnTo>
                  <a:lnTo>
                    <a:pt x="189" y="152"/>
                  </a:lnTo>
                  <a:lnTo>
                    <a:pt x="153" y="157"/>
                  </a:lnTo>
                  <a:lnTo>
                    <a:pt x="133" y="148"/>
                  </a:lnTo>
                  <a:lnTo>
                    <a:pt x="72" y="191"/>
                  </a:lnTo>
                  <a:lnTo>
                    <a:pt x="53" y="196"/>
                  </a:lnTo>
                  <a:lnTo>
                    <a:pt x="69" y="211"/>
                  </a:lnTo>
                  <a:lnTo>
                    <a:pt x="36" y="248"/>
                  </a:lnTo>
                  <a:lnTo>
                    <a:pt x="38" y="274"/>
                  </a:lnTo>
                  <a:lnTo>
                    <a:pt x="35" y="294"/>
                  </a:lnTo>
                  <a:lnTo>
                    <a:pt x="3" y="303"/>
                  </a:lnTo>
                  <a:lnTo>
                    <a:pt x="9" y="329"/>
                  </a:lnTo>
                  <a:lnTo>
                    <a:pt x="0" y="399"/>
                  </a:lnTo>
                  <a:lnTo>
                    <a:pt x="24" y="418"/>
                  </a:lnTo>
                  <a:lnTo>
                    <a:pt x="42" y="477"/>
                  </a:lnTo>
                  <a:lnTo>
                    <a:pt x="66" y="497"/>
                  </a:lnTo>
                  <a:lnTo>
                    <a:pt x="96" y="499"/>
                  </a:lnTo>
                  <a:lnTo>
                    <a:pt x="84" y="468"/>
                  </a:lnTo>
                  <a:lnTo>
                    <a:pt x="108" y="450"/>
                  </a:lnTo>
                  <a:lnTo>
                    <a:pt x="159" y="421"/>
                  </a:lnTo>
                  <a:lnTo>
                    <a:pt x="207" y="406"/>
                  </a:lnTo>
                  <a:lnTo>
                    <a:pt x="224" y="419"/>
                  </a:lnTo>
                  <a:lnTo>
                    <a:pt x="229" y="411"/>
                  </a:lnTo>
                  <a:lnTo>
                    <a:pt x="251" y="421"/>
                  </a:lnTo>
                  <a:lnTo>
                    <a:pt x="239" y="426"/>
                  </a:lnTo>
                  <a:lnTo>
                    <a:pt x="254" y="482"/>
                  </a:lnTo>
                  <a:lnTo>
                    <a:pt x="265" y="488"/>
                  </a:lnTo>
                  <a:lnTo>
                    <a:pt x="268" y="513"/>
                  </a:lnTo>
                  <a:lnTo>
                    <a:pt x="277" y="517"/>
                  </a:lnTo>
                  <a:lnTo>
                    <a:pt x="299" y="497"/>
                  </a:lnTo>
                  <a:lnTo>
                    <a:pt x="329" y="513"/>
                  </a:lnTo>
                  <a:lnTo>
                    <a:pt x="355" y="503"/>
                  </a:lnTo>
                  <a:lnTo>
                    <a:pt x="396" y="497"/>
                  </a:lnTo>
                  <a:lnTo>
                    <a:pt x="389" y="473"/>
                  </a:lnTo>
                  <a:lnTo>
                    <a:pt x="417" y="454"/>
                  </a:lnTo>
                  <a:lnTo>
                    <a:pt x="438" y="467"/>
                  </a:lnTo>
                  <a:lnTo>
                    <a:pt x="482" y="448"/>
                  </a:lnTo>
                  <a:lnTo>
                    <a:pt x="535" y="455"/>
                  </a:lnTo>
                  <a:lnTo>
                    <a:pt x="570" y="448"/>
                  </a:lnTo>
                  <a:lnTo>
                    <a:pt x="571" y="426"/>
                  </a:lnTo>
                  <a:lnTo>
                    <a:pt x="592" y="430"/>
                  </a:lnTo>
                  <a:lnTo>
                    <a:pt x="640" y="421"/>
                  </a:lnTo>
                  <a:lnTo>
                    <a:pt x="670" y="401"/>
                  </a:lnTo>
                  <a:lnTo>
                    <a:pt x="683" y="404"/>
                  </a:lnTo>
                  <a:lnTo>
                    <a:pt x="677" y="430"/>
                  </a:lnTo>
                  <a:lnTo>
                    <a:pt x="692" y="426"/>
                  </a:lnTo>
                  <a:lnTo>
                    <a:pt x="731" y="440"/>
                  </a:lnTo>
                  <a:lnTo>
                    <a:pt x="737" y="421"/>
                  </a:lnTo>
                  <a:lnTo>
                    <a:pt x="754" y="418"/>
                  </a:lnTo>
                  <a:lnTo>
                    <a:pt x="733" y="389"/>
                  </a:lnTo>
                  <a:lnTo>
                    <a:pt x="751" y="394"/>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8" name="Group 60"/>
            <p:cNvGrpSpPr>
              <a:grpSpLocks/>
            </p:cNvGrpSpPr>
            <p:nvPr/>
          </p:nvGrpSpPr>
          <p:grpSpPr bwMode="auto">
            <a:xfrm>
              <a:off x="4013" y="3593"/>
              <a:ext cx="23" cy="31"/>
              <a:chOff x="1954" y="3352"/>
              <a:chExt cx="34" cy="41"/>
            </a:xfrm>
          </p:grpSpPr>
          <p:sp>
            <p:nvSpPr>
              <p:cNvPr id="6265" name="Freeform 61"/>
              <p:cNvSpPr>
                <a:spLocks/>
              </p:cNvSpPr>
              <p:nvPr/>
            </p:nvSpPr>
            <p:spPr bwMode="auto">
              <a:xfrm>
                <a:off x="1961" y="3373"/>
                <a:ext cx="27" cy="20"/>
              </a:xfrm>
              <a:custGeom>
                <a:avLst/>
                <a:gdLst>
                  <a:gd name="T0" fmla="*/ 21 w 79"/>
                  <a:gd name="T1" fmla="*/ 1 h 59"/>
                  <a:gd name="T2" fmla="*/ 24 w 79"/>
                  <a:gd name="T3" fmla="*/ 4 h 59"/>
                  <a:gd name="T4" fmla="*/ 20 w 79"/>
                  <a:gd name="T5" fmla="*/ 7 h 59"/>
                  <a:gd name="T6" fmla="*/ 20 w 79"/>
                  <a:gd name="T7" fmla="*/ 13 h 59"/>
                  <a:gd name="T8" fmla="*/ 26 w 79"/>
                  <a:gd name="T9" fmla="*/ 11 h 59"/>
                  <a:gd name="T10" fmla="*/ 27 w 79"/>
                  <a:gd name="T11" fmla="*/ 17 h 59"/>
                  <a:gd name="T12" fmla="*/ 24 w 79"/>
                  <a:gd name="T13" fmla="*/ 20 h 59"/>
                  <a:gd name="T14" fmla="*/ 17 w 79"/>
                  <a:gd name="T15" fmla="*/ 17 h 59"/>
                  <a:gd name="T16" fmla="*/ 2 w 79"/>
                  <a:gd name="T17" fmla="*/ 20 h 59"/>
                  <a:gd name="T18" fmla="*/ 0 w 79"/>
                  <a:gd name="T19" fmla="*/ 16 h 59"/>
                  <a:gd name="T20" fmla="*/ 13 w 79"/>
                  <a:gd name="T21" fmla="*/ 11 h 59"/>
                  <a:gd name="T22" fmla="*/ 11 w 79"/>
                  <a:gd name="T23" fmla="*/ 7 h 59"/>
                  <a:gd name="T24" fmla="*/ 17 w 79"/>
                  <a:gd name="T25" fmla="*/ 0 h 59"/>
                  <a:gd name="T26" fmla="*/ 21 w 79"/>
                  <a:gd name="T27" fmla="*/ 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
                  <a:gd name="T43" fmla="*/ 0 h 59"/>
                  <a:gd name="T44" fmla="*/ 79 w 79"/>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 h="59">
                    <a:moveTo>
                      <a:pt x="61" y="3"/>
                    </a:moveTo>
                    <a:lnTo>
                      <a:pt x="71" y="11"/>
                    </a:lnTo>
                    <a:lnTo>
                      <a:pt x="58" y="22"/>
                    </a:lnTo>
                    <a:lnTo>
                      <a:pt x="58" y="37"/>
                    </a:lnTo>
                    <a:lnTo>
                      <a:pt x="77" y="33"/>
                    </a:lnTo>
                    <a:lnTo>
                      <a:pt x="79" y="49"/>
                    </a:lnTo>
                    <a:lnTo>
                      <a:pt x="71" y="59"/>
                    </a:lnTo>
                    <a:lnTo>
                      <a:pt x="49" y="49"/>
                    </a:lnTo>
                    <a:lnTo>
                      <a:pt x="6" y="59"/>
                    </a:lnTo>
                    <a:lnTo>
                      <a:pt x="0" y="46"/>
                    </a:lnTo>
                    <a:lnTo>
                      <a:pt x="38" y="31"/>
                    </a:lnTo>
                    <a:lnTo>
                      <a:pt x="32" y="21"/>
                    </a:lnTo>
                    <a:lnTo>
                      <a:pt x="49" y="0"/>
                    </a:lnTo>
                    <a:lnTo>
                      <a:pt x="61" y="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66" name="Freeform 62"/>
              <p:cNvSpPr>
                <a:spLocks/>
              </p:cNvSpPr>
              <p:nvPr/>
            </p:nvSpPr>
            <p:spPr bwMode="auto">
              <a:xfrm>
                <a:off x="1954" y="3352"/>
                <a:ext cx="20" cy="32"/>
              </a:xfrm>
              <a:custGeom>
                <a:avLst/>
                <a:gdLst>
                  <a:gd name="T0" fmla="*/ 4 w 61"/>
                  <a:gd name="T1" fmla="*/ 7 h 96"/>
                  <a:gd name="T2" fmla="*/ 14 w 61"/>
                  <a:gd name="T3" fmla="*/ 15 h 96"/>
                  <a:gd name="T4" fmla="*/ 16 w 61"/>
                  <a:gd name="T5" fmla="*/ 13 h 96"/>
                  <a:gd name="T6" fmla="*/ 12 w 61"/>
                  <a:gd name="T7" fmla="*/ 7 h 96"/>
                  <a:gd name="T8" fmla="*/ 10 w 61"/>
                  <a:gd name="T9" fmla="*/ 8 h 96"/>
                  <a:gd name="T10" fmla="*/ 9 w 61"/>
                  <a:gd name="T11" fmla="*/ 3 h 96"/>
                  <a:gd name="T12" fmla="*/ 18 w 61"/>
                  <a:gd name="T13" fmla="*/ 0 h 96"/>
                  <a:gd name="T14" fmla="*/ 20 w 61"/>
                  <a:gd name="T15" fmla="*/ 2 h 96"/>
                  <a:gd name="T16" fmla="*/ 18 w 61"/>
                  <a:gd name="T17" fmla="*/ 18 h 96"/>
                  <a:gd name="T18" fmla="*/ 14 w 61"/>
                  <a:gd name="T19" fmla="*/ 19 h 96"/>
                  <a:gd name="T20" fmla="*/ 13 w 61"/>
                  <a:gd name="T21" fmla="*/ 23 h 96"/>
                  <a:gd name="T22" fmla="*/ 16 w 61"/>
                  <a:gd name="T23" fmla="*/ 30 h 96"/>
                  <a:gd name="T24" fmla="*/ 9 w 61"/>
                  <a:gd name="T25" fmla="*/ 32 h 96"/>
                  <a:gd name="T26" fmla="*/ 6 w 61"/>
                  <a:gd name="T27" fmla="*/ 29 h 96"/>
                  <a:gd name="T28" fmla="*/ 10 w 61"/>
                  <a:gd name="T29" fmla="*/ 23 h 96"/>
                  <a:gd name="T30" fmla="*/ 0 w 61"/>
                  <a:gd name="T31" fmla="*/ 13 h 96"/>
                  <a:gd name="T32" fmla="*/ 0 w 61"/>
                  <a:gd name="T33" fmla="*/ 4 h 96"/>
                  <a:gd name="T34" fmla="*/ 4 w 61"/>
                  <a:gd name="T35" fmla="*/ 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
                  <a:gd name="T55" fmla="*/ 0 h 96"/>
                  <a:gd name="T56" fmla="*/ 61 w 61"/>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 h="96">
                    <a:moveTo>
                      <a:pt x="11" y="20"/>
                    </a:moveTo>
                    <a:lnTo>
                      <a:pt x="44" y="45"/>
                    </a:lnTo>
                    <a:lnTo>
                      <a:pt x="49" y="40"/>
                    </a:lnTo>
                    <a:lnTo>
                      <a:pt x="38" y="20"/>
                    </a:lnTo>
                    <a:lnTo>
                      <a:pt x="29" y="25"/>
                    </a:lnTo>
                    <a:lnTo>
                      <a:pt x="26" y="10"/>
                    </a:lnTo>
                    <a:lnTo>
                      <a:pt x="55" y="0"/>
                    </a:lnTo>
                    <a:lnTo>
                      <a:pt x="61" y="6"/>
                    </a:lnTo>
                    <a:lnTo>
                      <a:pt x="55" y="55"/>
                    </a:lnTo>
                    <a:lnTo>
                      <a:pt x="44" y="56"/>
                    </a:lnTo>
                    <a:lnTo>
                      <a:pt x="41" y="68"/>
                    </a:lnTo>
                    <a:lnTo>
                      <a:pt x="48" y="90"/>
                    </a:lnTo>
                    <a:lnTo>
                      <a:pt x="26" y="96"/>
                    </a:lnTo>
                    <a:lnTo>
                      <a:pt x="17" y="88"/>
                    </a:lnTo>
                    <a:lnTo>
                      <a:pt x="29" y="68"/>
                    </a:lnTo>
                    <a:lnTo>
                      <a:pt x="0" y="40"/>
                    </a:lnTo>
                    <a:lnTo>
                      <a:pt x="0" y="13"/>
                    </a:lnTo>
                    <a:lnTo>
                      <a:pt x="11" y="2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grpSp>
          <p:nvGrpSpPr>
            <p:cNvPr id="9" name="Group 63"/>
            <p:cNvGrpSpPr>
              <a:grpSpLocks/>
            </p:cNvGrpSpPr>
            <p:nvPr/>
          </p:nvGrpSpPr>
          <p:grpSpPr bwMode="auto">
            <a:xfrm>
              <a:off x="3924" y="3405"/>
              <a:ext cx="220" cy="179"/>
              <a:chOff x="1824" y="3103"/>
              <a:chExt cx="324" cy="237"/>
            </a:xfrm>
          </p:grpSpPr>
          <p:sp>
            <p:nvSpPr>
              <p:cNvPr id="6263" name="Freeform 64"/>
              <p:cNvSpPr>
                <a:spLocks/>
              </p:cNvSpPr>
              <p:nvPr/>
            </p:nvSpPr>
            <p:spPr bwMode="auto">
              <a:xfrm>
                <a:off x="1824" y="3103"/>
                <a:ext cx="324" cy="237"/>
              </a:xfrm>
              <a:custGeom>
                <a:avLst/>
                <a:gdLst>
                  <a:gd name="T0" fmla="*/ 288 w 972"/>
                  <a:gd name="T1" fmla="*/ 23 h 713"/>
                  <a:gd name="T2" fmla="*/ 298 w 972"/>
                  <a:gd name="T3" fmla="*/ 17 h 713"/>
                  <a:gd name="T4" fmla="*/ 293 w 972"/>
                  <a:gd name="T5" fmla="*/ 10 h 713"/>
                  <a:gd name="T6" fmla="*/ 282 w 972"/>
                  <a:gd name="T7" fmla="*/ 5 h 713"/>
                  <a:gd name="T8" fmla="*/ 277 w 972"/>
                  <a:gd name="T9" fmla="*/ 10 h 713"/>
                  <a:gd name="T10" fmla="*/ 264 w 972"/>
                  <a:gd name="T11" fmla="*/ 11 h 713"/>
                  <a:gd name="T12" fmla="*/ 242 w 972"/>
                  <a:gd name="T13" fmla="*/ 17 h 713"/>
                  <a:gd name="T14" fmla="*/ 215 w 972"/>
                  <a:gd name="T15" fmla="*/ 22 h 713"/>
                  <a:gd name="T16" fmla="*/ 197 w 972"/>
                  <a:gd name="T17" fmla="*/ 28 h 713"/>
                  <a:gd name="T18" fmla="*/ 199 w 972"/>
                  <a:gd name="T19" fmla="*/ 37 h 713"/>
                  <a:gd name="T20" fmla="*/ 150 w 972"/>
                  <a:gd name="T21" fmla="*/ 73 h 713"/>
                  <a:gd name="T22" fmla="*/ 126 w 972"/>
                  <a:gd name="T23" fmla="*/ 100 h 713"/>
                  <a:gd name="T24" fmla="*/ 87 w 972"/>
                  <a:gd name="T25" fmla="*/ 117 h 713"/>
                  <a:gd name="T26" fmla="*/ 45 w 972"/>
                  <a:gd name="T27" fmla="*/ 147 h 713"/>
                  <a:gd name="T28" fmla="*/ 3 w 972"/>
                  <a:gd name="T29" fmla="*/ 167 h 713"/>
                  <a:gd name="T30" fmla="*/ 4 w 972"/>
                  <a:gd name="T31" fmla="*/ 192 h 713"/>
                  <a:gd name="T32" fmla="*/ 3 w 972"/>
                  <a:gd name="T33" fmla="*/ 209 h 713"/>
                  <a:gd name="T34" fmla="*/ 16 w 972"/>
                  <a:gd name="T35" fmla="*/ 212 h 713"/>
                  <a:gd name="T36" fmla="*/ 19 w 972"/>
                  <a:gd name="T37" fmla="*/ 237 h 713"/>
                  <a:gd name="T38" fmla="*/ 48 w 972"/>
                  <a:gd name="T39" fmla="*/ 237 h 713"/>
                  <a:gd name="T40" fmla="*/ 62 w 972"/>
                  <a:gd name="T41" fmla="*/ 215 h 713"/>
                  <a:gd name="T42" fmla="*/ 73 w 972"/>
                  <a:gd name="T43" fmla="*/ 206 h 713"/>
                  <a:gd name="T44" fmla="*/ 82 w 972"/>
                  <a:gd name="T45" fmla="*/ 195 h 713"/>
                  <a:gd name="T46" fmla="*/ 82 w 972"/>
                  <a:gd name="T47" fmla="*/ 179 h 713"/>
                  <a:gd name="T48" fmla="*/ 88 w 972"/>
                  <a:gd name="T49" fmla="*/ 162 h 713"/>
                  <a:gd name="T50" fmla="*/ 114 w 972"/>
                  <a:gd name="T51" fmla="*/ 146 h 713"/>
                  <a:gd name="T52" fmla="*/ 133 w 972"/>
                  <a:gd name="T53" fmla="*/ 148 h 713"/>
                  <a:gd name="T54" fmla="*/ 146 w 972"/>
                  <a:gd name="T55" fmla="*/ 147 h 713"/>
                  <a:gd name="T56" fmla="*/ 168 w 972"/>
                  <a:gd name="T57" fmla="*/ 151 h 713"/>
                  <a:gd name="T58" fmla="*/ 199 w 972"/>
                  <a:gd name="T59" fmla="*/ 144 h 713"/>
                  <a:gd name="T60" fmla="*/ 188 w 972"/>
                  <a:gd name="T61" fmla="*/ 132 h 713"/>
                  <a:gd name="T62" fmla="*/ 217 w 972"/>
                  <a:gd name="T63" fmla="*/ 109 h 713"/>
                  <a:gd name="T64" fmla="*/ 238 w 972"/>
                  <a:gd name="T65" fmla="*/ 97 h 713"/>
                  <a:gd name="T66" fmla="*/ 253 w 972"/>
                  <a:gd name="T67" fmla="*/ 97 h 713"/>
                  <a:gd name="T68" fmla="*/ 277 w 972"/>
                  <a:gd name="T69" fmla="*/ 103 h 713"/>
                  <a:gd name="T70" fmla="*/ 287 w 972"/>
                  <a:gd name="T71" fmla="*/ 93 h 713"/>
                  <a:gd name="T72" fmla="*/ 289 w 972"/>
                  <a:gd name="T73" fmla="*/ 75 h 713"/>
                  <a:gd name="T74" fmla="*/ 314 w 972"/>
                  <a:gd name="T75" fmla="*/ 57 h 713"/>
                  <a:gd name="T76" fmla="*/ 319 w 972"/>
                  <a:gd name="T77" fmla="*/ 36 h 713"/>
                  <a:gd name="T78" fmla="*/ 290 w 972"/>
                  <a:gd name="T79" fmla="*/ 32 h 71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72"/>
                  <a:gd name="T121" fmla="*/ 0 h 713"/>
                  <a:gd name="T122" fmla="*/ 972 w 972"/>
                  <a:gd name="T123" fmla="*/ 713 h 71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72" h="713">
                    <a:moveTo>
                      <a:pt x="869" y="96"/>
                    </a:moveTo>
                    <a:lnTo>
                      <a:pt x="863" y="70"/>
                    </a:lnTo>
                    <a:lnTo>
                      <a:pt x="880" y="50"/>
                    </a:lnTo>
                    <a:lnTo>
                      <a:pt x="895" y="52"/>
                    </a:lnTo>
                    <a:lnTo>
                      <a:pt x="956" y="34"/>
                    </a:lnTo>
                    <a:lnTo>
                      <a:pt x="878" y="31"/>
                    </a:lnTo>
                    <a:lnTo>
                      <a:pt x="848" y="0"/>
                    </a:lnTo>
                    <a:lnTo>
                      <a:pt x="845" y="15"/>
                    </a:lnTo>
                    <a:lnTo>
                      <a:pt x="831" y="17"/>
                    </a:lnTo>
                    <a:lnTo>
                      <a:pt x="831" y="31"/>
                    </a:lnTo>
                    <a:lnTo>
                      <a:pt x="805" y="39"/>
                    </a:lnTo>
                    <a:lnTo>
                      <a:pt x="793" y="34"/>
                    </a:lnTo>
                    <a:lnTo>
                      <a:pt x="781" y="44"/>
                    </a:lnTo>
                    <a:lnTo>
                      <a:pt x="726" y="51"/>
                    </a:lnTo>
                    <a:lnTo>
                      <a:pt x="680" y="66"/>
                    </a:lnTo>
                    <a:lnTo>
                      <a:pt x="644" y="66"/>
                    </a:lnTo>
                    <a:lnTo>
                      <a:pt x="651" y="83"/>
                    </a:lnTo>
                    <a:lnTo>
                      <a:pt x="590" y="83"/>
                    </a:lnTo>
                    <a:lnTo>
                      <a:pt x="582" y="100"/>
                    </a:lnTo>
                    <a:lnTo>
                      <a:pt x="596" y="112"/>
                    </a:lnTo>
                    <a:lnTo>
                      <a:pt x="596" y="163"/>
                    </a:lnTo>
                    <a:lnTo>
                      <a:pt x="449" y="221"/>
                    </a:lnTo>
                    <a:lnTo>
                      <a:pt x="437" y="251"/>
                    </a:lnTo>
                    <a:lnTo>
                      <a:pt x="378" y="300"/>
                    </a:lnTo>
                    <a:lnTo>
                      <a:pt x="343" y="302"/>
                    </a:lnTo>
                    <a:lnTo>
                      <a:pt x="261" y="353"/>
                    </a:lnTo>
                    <a:lnTo>
                      <a:pt x="245" y="383"/>
                    </a:lnTo>
                    <a:lnTo>
                      <a:pt x="134" y="443"/>
                    </a:lnTo>
                    <a:lnTo>
                      <a:pt x="110" y="485"/>
                    </a:lnTo>
                    <a:lnTo>
                      <a:pt x="9" y="502"/>
                    </a:lnTo>
                    <a:lnTo>
                      <a:pt x="24" y="540"/>
                    </a:lnTo>
                    <a:lnTo>
                      <a:pt x="12" y="579"/>
                    </a:lnTo>
                    <a:lnTo>
                      <a:pt x="0" y="586"/>
                    </a:lnTo>
                    <a:lnTo>
                      <a:pt x="9" y="630"/>
                    </a:lnTo>
                    <a:lnTo>
                      <a:pt x="21" y="642"/>
                    </a:lnTo>
                    <a:lnTo>
                      <a:pt x="49" y="639"/>
                    </a:lnTo>
                    <a:lnTo>
                      <a:pt x="38" y="679"/>
                    </a:lnTo>
                    <a:lnTo>
                      <a:pt x="58" y="713"/>
                    </a:lnTo>
                    <a:lnTo>
                      <a:pt x="119" y="703"/>
                    </a:lnTo>
                    <a:lnTo>
                      <a:pt x="145" y="713"/>
                    </a:lnTo>
                    <a:lnTo>
                      <a:pt x="182" y="679"/>
                    </a:lnTo>
                    <a:lnTo>
                      <a:pt x="185" y="647"/>
                    </a:lnTo>
                    <a:lnTo>
                      <a:pt x="188" y="631"/>
                    </a:lnTo>
                    <a:lnTo>
                      <a:pt x="219" y="621"/>
                    </a:lnTo>
                    <a:lnTo>
                      <a:pt x="213" y="595"/>
                    </a:lnTo>
                    <a:lnTo>
                      <a:pt x="245" y="586"/>
                    </a:lnTo>
                    <a:lnTo>
                      <a:pt x="248" y="566"/>
                    </a:lnTo>
                    <a:lnTo>
                      <a:pt x="246" y="540"/>
                    </a:lnTo>
                    <a:lnTo>
                      <a:pt x="279" y="503"/>
                    </a:lnTo>
                    <a:lnTo>
                      <a:pt x="263" y="488"/>
                    </a:lnTo>
                    <a:lnTo>
                      <a:pt x="282" y="483"/>
                    </a:lnTo>
                    <a:lnTo>
                      <a:pt x="343" y="440"/>
                    </a:lnTo>
                    <a:lnTo>
                      <a:pt x="363" y="449"/>
                    </a:lnTo>
                    <a:lnTo>
                      <a:pt x="399" y="444"/>
                    </a:lnTo>
                    <a:lnTo>
                      <a:pt x="417" y="450"/>
                    </a:lnTo>
                    <a:lnTo>
                      <a:pt x="437" y="443"/>
                    </a:lnTo>
                    <a:lnTo>
                      <a:pt x="458" y="453"/>
                    </a:lnTo>
                    <a:lnTo>
                      <a:pt x="503" y="453"/>
                    </a:lnTo>
                    <a:lnTo>
                      <a:pt x="533" y="438"/>
                    </a:lnTo>
                    <a:lnTo>
                      <a:pt x="596" y="434"/>
                    </a:lnTo>
                    <a:lnTo>
                      <a:pt x="587" y="400"/>
                    </a:lnTo>
                    <a:lnTo>
                      <a:pt x="565" y="396"/>
                    </a:lnTo>
                    <a:lnTo>
                      <a:pt x="633" y="356"/>
                    </a:lnTo>
                    <a:lnTo>
                      <a:pt x="651" y="329"/>
                    </a:lnTo>
                    <a:lnTo>
                      <a:pt x="699" y="292"/>
                    </a:lnTo>
                    <a:lnTo>
                      <a:pt x="714" y="292"/>
                    </a:lnTo>
                    <a:lnTo>
                      <a:pt x="723" y="308"/>
                    </a:lnTo>
                    <a:lnTo>
                      <a:pt x="760" y="292"/>
                    </a:lnTo>
                    <a:lnTo>
                      <a:pt x="795" y="321"/>
                    </a:lnTo>
                    <a:lnTo>
                      <a:pt x="831" y="310"/>
                    </a:lnTo>
                    <a:lnTo>
                      <a:pt x="847" y="321"/>
                    </a:lnTo>
                    <a:lnTo>
                      <a:pt x="860" y="280"/>
                    </a:lnTo>
                    <a:lnTo>
                      <a:pt x="880" y="258"/>
                    </a:lnTo>
                    <a:lnTo>
                      <a:pt x="866" y="225"/>
                    </a:lnTo>
                    <a:lnTo>
                      <a:pt x="947" y="210"/>
                    </a:lnTo>
                    <a:lnTo>
                      <a:pt x="943" y="171"/>
                    </a:lnTo>
                    <a:lnTo>
                      <a:pt x="972" y="118"/>
                    </a:lnTo>
                    <a:lnTo>
                      <a:pt x="956" y="108"/>
                    </a:lnTo>
                    <a:lnTo>
                      <a:pt x="883" y="104"/>
                    </a:lnTo>
                    <a:lnTo>
                      <a:pt x="869" y="9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64" name="Freeform 65"/>
              <p:cNvSpPr>
                <a:spLocks/>
              </p:cNvSpPr>
              <p:nvPr/>
            </p:nvSpPr>
            <p:spPr bwMode="auto">
              <a:xfrm>
                <a:off x="2065" y="3126"/>
                <a:ext cx="31" cy="15"/>
              </a:xfrm>
              <a:custGeom>
                <a:avLst/>
                <a:gdLst>
                  <a:gd name="T0" fmla="*/ 0 w 95"/>
                  <a:gd name="T1" fmla="*/ 4 h 44"/>
                  <a:gd name="T2" fmla="*/ 16 w 95"/>
                  <a:gd name="T3" fmla="*/ 0 h 44"/>
                  <a:gd name="T4" fmla="*/ 30 w 95"/>
                  <a:gd name="T5" fmla="*/ 3 h 44"/>
                  <a:gd name="T6" fmla="*/ 31 w 95"/>
                  <a:gd name="T7" fmla="*/ 9 h 44"/>
                  <a:gd name="T8" fmla="*/ 4 w 95"/>
                  <a:gd name="T9" fmla="*/ 15 h 44"/>
                  <a:gd name="T10" fmla="*/ 0 w 95"/>
                  <a:gd name="T11" fmla="*/ 4 h 44"/>
                  <a:gd name="T12" fmla="*/ 0 60000 65536"/>
                  <a:gd name="T13" fmla="*/ 0 60000 65536"/>
                  <a:gd name="T14" fmla="*/ 0 60000 65536"/>
                  <a:gd name="T15" fmla="*/ 0 60000 65536"/>
                  <a:gd name="T16" fmla="*/ 0 60000 65536"/>
                  <a:gd name="T17" fmla="*/ 0 60000 65536"/>
                  <a:gd name="T18" fmla="*/ 0 w 95"/>
                  <a:gd name="T19" fmla="*/ 0 h 44"/>
                  <a:gd name="T20" fmla="*/ 95 w 95"/>
                  <a:gd name="T21" fmla="*/ 44 h 44"/>
                </a:gdLst>
                <a:ahLst/>
                <a:cxnLst>
                  <a:cxn ang="T12">
                    <a:pos x="T0" y="T1"/>
                  </a:cxn>
                  <a:cxn ang="T13">
                    <a:pos x="T2" y="T3"/>
                  </a:cxn>
                  <a:cxn ang="T14">
                    <a:pos x="T4" y="T5"/>
                  </a:cxn>
                  <a:cxn ang="T15">
                    <a:pos x="T6" y="T7"/>
                  </a:cxn>
                  <a:cxn ang="T16">
                    <a:pos x="T8" y="T9"/>
                  </a:cxn>
                  <a:cxn ang="T17">
                    <a:pos x="T10" y="T11"/>
                  </a:cxn>
                </a:cxnLst>
                <a:rect l="T18" t="T19" r="T20" b="T21"/>
                <a:pathLst>
                  <a:path w="95" h="44">
                    <a:moveTo>
                      <a:pt x="0" y="13"/>
                    </a:moveTo>
                    <a:lnTo>
                      <a:pt x="48" y="0"/>
                    </a:lnTo>
                    <a:lnTo>
                      <a:pt x="93" y="10"/>
                    </a:lnTo>
                    <a:lnTo>
                      <a:pt x="95" y="25"/>
                    </a:lnTo>
                    <a:lnTo>
                      <a:pt x="12" y="44"/>
                    </a:lnTo>
                    <a:lnTo>
                      <a:pt x="0" y="1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37" name="Freeform 66"/>
            <p:cNvSpPr>
              <a:spLocks/>
            </p:cNvSpPr>
            <p:nvPr/>
          </p:nvSpPr>
          <p:spPr bwMode="auto">
            <a:xfrm>
              <a:off x="4882" y="3088"/>
              <a:ext cx="229" cy="173"/>
            </a:xfrm>
            <a:custGeom>
              <a:avLst/>
              <a:gdLst>
                <a:gd name="T0" fmla="*/ 135 w 1014"/>
                <a:gd name="T1" fmla="*/ 26 h 687"/>
                <a:gd name="T2" fmla="*/ 136 w 1014"/>
                <a:gd name="T3" fmla="*/ 0 h 687"/>
                <a:gd name="T4" fmla="*/ 147 w 1014"/>
                <a:gd name="T5" fmla="*/ 3 h 687"/>
                <a:gd name="T6" fmla="*/ 156 w 1014"/>
                <a:gd name="T7" fmla="*/ 2 h 687"/>
                <a:gd name="T8" fmla="*/ 161 w 1014"/>
                <a:gd name="T9" fmla="*/ 12 h 687"/>
                <a:gd name="T10" fmla="*/ 180 w 1014"/>
                <a:gd name="T11" fmla="*/ 10 h 687"/>
                <a:gd name="T12" fmla="*/ 191 w 1014"/>
                <a:gd name="T13" fmla="*/ 28 h 687"/>
                <a:gd name="T14" fmla="*/ 196 w 1014"/>
                <a:gd name="T15" fmla="*/ 23 h 687"/>
                <a:gd name="T16" fmla="*/ 206 w 1014"/>
                <a:gd name="T17" fmla="*/ 12 h 687"/>
                <a:gd name="T18" fmla="*/ 218 w 1014"/>
                <a:gd name="T19" fmla="*/ 18 h 687"/>
                <a:gd name="T20" fmla="*/ 222 w 1014"/>
                <a:gd name="T21" fmla="*/ 25 h 687"/>
                <a:gd name="T22" fmla="*/ 229 w 1014"/>
                <a:gd name="T23" fmla="*/ 75 h 687"/>
                <a:gd name="T24" fmla="*/ 221 w 1014"/>
                <a:gd name="T25" fmla="*/ 144 h 687"/>
                <a:gd name="T26" fmla="*/ 202 w 1014"/>
                <a:gd name="T27" fmla="*/ 155 h 687"/>
                <a:gd name="T28" fmla="*/ 191 w 1014"/>
                <a:gd name="T29" fmla="*/ 162 h 687"/>
                <a:gd name="T30" fmla="*/ 175 w 1014"/>
                <a:gd name="T31" fmla="*/ 150 h 687"/>
                <a:gd name="T32" fmla="*/ 175 w 1014"/>
                <a:gd name="T33" fmla="*/ 160 h 687"/>
                <a:gd name="T34" fmla="*/ 160 w 1014"/>
                <a:gd name="T35" fmla="*/ 173 h 687"/>
                <a:gd name="T36" fmla="*/ 148 w 1014"/>
                <a:gd name="T37" fmla="*/ 166 h 687"/>
                <a:gd name="T38" fmla="*/ 139 w 1014"/>
                <a:gd name="T39" fmla="*/ 153 h 687"/>
                <a:gd name="T40" fmla="*/ 132 w 1014"/>
                <a:gd name="T41" fmla="*/ 136 h 687"/>
                <a:gd name="T42" fmla="*/ 122 w 1014"/>
                <a:gd name="T43" fmla="*/ 131 h 687"/>
                <a:gd name="T44" fmla="*/ 96 w 1014"/>
                <a:gd name="T45" fmla="*/ 120 h 687"/>
                <a:gd name="T46" fmla="*/ 80 w 1014"/>
                <a:gd name="T47" fmla="*/ 124 h 687"/>
                <a:gd name="T48" fmla="*/ 65 w 1014"/>
                <a:gd name="T49" fmla="*/ 132 h 687"/>
                <a:gd name="T50" fmla="*/ 36 w 1014"/>
                <a:gd name="T51" fmla="*/ 148 h 687"/>
                <a:gd name="T52" fmla="*/ 10 w 1014"/>
                <a:gd name="T53" fmla="*/ 152 h 687"/>
                <a:gd name="T54" fmla="*/ 7 w 1014"/>
                <a:gd name="T55" fmla="*/ 115 h 687"/>
                <a:gd name="T56" fmla="*/ 3 w 1014"/>
                <a:gd name="T57" fmla="*/ 112 h 687"/>
                <a:gd name="T58" fmla="*/ 0 w 1014"/>
                <a:gd name="T59" fmla="*/ 105 h 687"/>
                <a:gd name="T60" fmla="*/ 4 w 1014"/>
                <a:gd name="T61" fmla="*/ 79 h 687"/>
                <a:gd name="T62" fmla="*/ 28 w 1014"/>
                <a:gd name="T63" fmla="*/ 72 h 687"/>
                <a:gd name="T64" fmla="*/ 48 w 1014"/>
                <a:gd name="T65" fmla="*/ 66 h 687"/>
                <a:gd name="T66" fmla="*/ 45 w 1014"/>
                <a:gd name="T67" fmla="*/ 46 h 687"/>
                <a:gd name="T68" fmla="*/ 61 w 1014"/>
                <a:gd name="T69" fmla="*/ 28 h 687"/>
                <a:gd name="T70" fmla="*/ 74 w 1014"/>
                <a:gd name="T71" fmla="*/ 19 h 687"/>
                <a:gd name="T72" fmla="*/ 84 w 1014"/>
                <a:gd name="T73" fmla="*/ 20 h 687"/>
                <a:gd name="T74" fmla="*/ 93 w 1014"/>
                <a:gd name="T75" fmla="*/ 22 h 687"/>
                <a:gd name="T76" fmla="*/ 108 w 1014"/>
                <a:gd name="T77" fmla="*/ 29 h 687"/>
                <a:gd name="T78" fmla="*/ 125 w 1014"/>
                <a:gd name="T79" fmla="*/ 30 h 6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14"/>
                <a:gd name="T121" fmla="*/ 0 h 687"/>
                <a:gd name="T122" fmla="*/ 1014 w 1014"/>
                <a:gd name="T123" fmla="*/ 687 h 6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14" h="687">
                  <a:moveTo>
                    <a:pt x="576" y="133"/>
                  </a:moveTo>
                  <a:lnTo>
                    <a:pt x="598" y="102"/>
                  </a:lnTo>
                  <a:lnTo>
                    <a:pt x="589" y="87"/>
                  </a:lnTo>
                  <a:lnTo>
                    <a:pt x="600" y="0"/>
                  </a:lnTo>
                  <a:lnTo>
                    <a:pt x="634" y="14"/>
                  </a:lnTo>
                  <a:lnTo>
                    <a:pt x="650" y="12"/>
                  </a:lnTo>
                  <a:lnTo>
                    <a:pt x="662" y="0"/>
                  </a:lnTo>
                  <a:lnTo>
                    <a:pt x="689" y="8"/>
                  </a:lnTo>
                  <a:lnTo>
                    <a:pt x="706" y="36"/>
                  </a:lnTo>
                  <a:lnTo>
                    <a:pt x="713" y="47"/>
                  </a:lnTo>
                  <a:lnTo>
                    <a:pt x="764" y="26"/>
                  </a:lnTo>
                  <a:lnTo>
                    <a:pt x="795" y="41"/>
                  </a:lnTo>
                  <a:lnTo>
                    <a:pt x="815" y="92"/>
                  </a:lnTo>
                  <a:lnTo>
                    <a:pt x="845" y="112"/>
                  </a:lnTo>
                  <a:lnTo>
                    <a:pt x="870" y="112"/>
                  </a:lnTo>
                  <a:lnTo>
                    <a:pt x="867" y="92"/>
                  </a:lnTo>
                  <a:lnTo>
                    <a:pt x="896" y="92"/>
                  </a:lnTo>
                  <a:lnTo>
                    <a:pt x="913" y="47"/>
                  </a:lnTo>
                  <a:lnTo>
                    <a:pt x="949" y="43"/>
                  </a:lnTo>
                  <a:lnTo>
                    <a:pt x="966" y="70"/>
                  </a:lnTo>
                  <a:lnTo>
                    <a:pt x="969" y="102"/>
                  </a:lnTo>
                  <a:lnTo>
                    <a:pt x="982" y="99"/>
                  </a:lnTo>
                  <a:lnTo>
                    <a:pt x="990" y="123"/>
                  </a:lnTo>
                  <a:lnTo>
                    <a:pt x="1014" y="299"/>
                  </a:lnTo>
                  <a:lnTo>
                    <a:pt x="996" y="389"/>
                  </a:lnTo>
                  <a:lnTo>
                    <a:pt x="979" y="573"/>
                  </a:lnTo>
                  <a:lnTo>
                    <a:pt x="955" y="596"/>
                  </a:lnTo>
                  <a:lnTo>
                    <a:pt x="896" y="617"/>
                  </a:lnTo>
                  <a:lnTo>
                    <a:pt x="887" y="653"/>
                  </a:lnTo>
                  <a:lnTo>
                    <a:pt x="845" y="642"/>
                  </a:lnTo>
                  <a:lnTo>
                    <a:pt x="789" y="615"/>
                  </a:lnTo>
                  <a:lnTo>
                    <a:pt x="773" y="596"/>
                  </a:lnTo>
                  <a:lnTo>
                    <a:pt x="764" y="602"/>
                  </a:lnTo>
                  <a:lnTo>
                    <a:pt x="773" y="637"/>
                  </a:lnTo>
                  <a:lnTo>
                    <a:pt x="746" y="647"/>
                  </a:lnTo>
                  <a:lnTo>
                    <a:pt x="710" y="687"/>
                  </a:lnTo>
                  <a:lnTo>
                    <a:pt x="698" y="685"/>
                  </a:lnTo>
                  <a:lnTo>
                    <a:pt x="655" y="660"/>
                  </a:lnTo>
                  <a:lnTo>
                    <a:pt x="650" y="635"/>
                  </a:lnTo>
                  <a:lnTo>
                    <a:pt x="616" y="606"/>
                  </a:lnTo>
                  <a:lnTo>
                    <a:pt x="591" y="602"/>
                  </a:lnTo>
                  <a:lnTo>
                    <a:pt x="585" y="540"/>
                  </a:lnTo>
                  <a:lnTo>
                    <a:pt x="576" y="551"/>
                  </a:lnTo>
                  <a:lnTo>
                    <a:pt x="540" y="520"/>
                  </a:lnTo>
                  <a:lnTo>
                    <a:pt x="485" y="488"/>
                  </a:lnTo>
                  <a:lnTo>
                    <a:pt x="423" y="478"/>
                  </a:lnTo>
                  <a:lnTo>
                    <a:pt x="370" y="481"/>
                  </a:lnTo>
                  <a:lnTo>
                    <a:pt x="355" y="494"/>
                  </a:lnTo>
                  <a:lnTo>
                    <a:pt x="358" y="509"/>
                  </a:lnTo>
                  <a:lnTo>
                    <a:pt x="290" y="523"/>
                  </a:lnTo>
                  <a:lnTo>
                    <a:pt x="219" y="563"/>
                  </a:lnTo>
                  <a:lnTo>
                    <a:pt x="160" y="587"/>
                  </a:lnTo>
                  <a:lnTo>
                    <a:pt x="126" y="619"/>
                  </a:lnTo>
                  <a:lnTo>
                    <a:pt x="45" y="602"/>
                  </a:lnTo>
                  <a:lnTo>
                    <a:pt x="56" y="544"/>
                  </a:lnTo>
                  <a:lnTo>
                    <a:pt x="33" y="457"/>
                  </a:lnTo>
                  <a:lnTo>
                    <a:pt x="26" y="444"/>
                  </a:lnTo>
                  <a:lnTo>
                    <a:pt x="12" y="446"/>
                  </a:lnTo>
                  <a:lnTo>
                    <a:pt x="5" y="433"/>
                  </a:lnTo>
                  <a:lnTo>
                    <a:pt x="0" y="417"/>
                  </a:lnTo>
                  <a:lnTo>
                    <a:pt x="30" y="337"/>
                  </a:lnTo>
                  <a:lnTo>
                    <a:pt x="18" y="314"/>
                  </a:lnTo>
                  <a:lnTo>
                    <a:pt x="38" y="296"/>
                  </a:lnTo>
                  <a:lnTo>
                    <a:pt x="126" y="285"/>
                  </a:lnTo>
                  <a:lnTo>
                    <a:pt x="138" y="257"/>
                  </a:lnTo>
                  <a:lnTo>
                    <a:pt x="213" y="261"/>
                  </a:lnTo>
                  <a:lnTo>
                    <a:pt x="219" y="253"/>
                  </a:lnTo>
                  <a:lnTo>
                    <a:pt x="199" y="184"/>
                  </a:lnTo>
                  <a:lnTo>
                    <a:pt x="250" y="163"/>
                  </a:lnTo>
                  <a:lnTo>
                    <a:pt x="271" y="112"/>
                  </a:lnTo>
                  <a:lnTo>
                    <a:pt x="308" y="81"/>
                  </a:lnTo>
                  <a:lnTo>
                    <a:pt x="328" y="77"/>
                  </a:lnTo>
                  <a:lnTo>
                    <a:pt x="346" y="95"/>
                  </a:lnTo>
                  <a:lnTo>
                    <a:pt x="374" y="81"/>
                  </a:lnTo>
                  <a:lnTo>
                    <a:pt x="404" y="95"/>
                  </a:lnTo>
                  <a:lnTo>
                    <a:pt x="411" y="87"/>
                  </a:lnTo>
                  <a:lnTo>
                    <a:pt x="443" y="126"/>
                  </a:lnTo>
                  <a:lnTo>
                    <a:pt x="477" y="117"/>
                  </a:lnTo>
                  <a:lnTo>
                    <a:pt x="510" y="148"/>
                  </a:lnTo>
                  <a:lnTo>
                    <a:pt x="555" y="121"/>
                  </a:lnTo>
                  <a:lnTo>
                    <a:pt x="576" y="13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8" name="Freeform 67"/>
            <p:cNvSpPr>
              <a:spLocks/>
            </p:cNvSpPr>
            <p:nvPr/>
          </p:nvSpPr>
          <p:spPr bwMode="auto">
            <a:xfrm>
              <a:off x="5018" y="2932"/>
              <a:ext cx="165" cy="184"/>
            </a:xfrm>
            <a:custGeom>
              <a:avLst/>
              <a:gdLst>
                <a:gd name="T0" fmla="*/ 150 w 733"/>
                <a:gd name="T1" fmla="*/ 57 h 731"/>
                <a:gd name="T2" fmla="*/ 140 w 733"/>
                <a:gd name="T3" fmla="*/ 65 h 731"/>
                <a:gd name="T4" fmla="*/ 149 w 733"/>
                <a:gd name="T5" fmla="*/ 69 h 731"/>
                <a:gd name="T6" fmla="*/ 150 w 733"/>
                <a:gd name="T7" fmla="*/ 77 h 731"/>
                <a:gd name="T8" fmla="*/ 144 w 733"/>
                <a:gd name="T9" fmla="*/ 72 h 731"/>
                <a:gd name="T10" fmla="*/ 147 w 733"/>
                <a:gd name="T11" fmla="*/ 85 h 731"/>
                <a:gd name="T12" fmla="*/ 144 w 733"/>
                <a:gd name="T13" fmla="*/ 89 h 731"/>
                <a:gd name="T14" fmla="*/ 150 w 733"/>
                <a:gd name="T15" fmla="*/ 91 h 731"/>
                <a:gd name="T16" fmla="*/ 145 w 733"/>
                <a:gd name="T17" fmla="*/ 92 h 731"/>
                <a:gd name="T18" fmla="*/ 149 w 733"/>
                <a:gd name="T19" fmla="*/ 107 h 731"/>
                <a:gd name="T20" fmla="*/ 138 w 733"/>
                <a:gd name="T21" fmla="*/ 100 h 731"/>
                <a:gd name="T22" fmla="*/ 137 w 733"/>
                <a:gd name="T23" fmla="*/ 94 h 731"/>
                <a:gd name="T24" fmla="*/ 130 w 733"/>
                <a:gd name="T25" fmla="*/ 92 h 731"/>
                <a:gd name="T26" fmla="*/ 129 w 733"/>
                <a:gd name="T27" fmla="*/ 91 h 731"/>
                <a:gd name="T28" fmla="*/ 102 w 733"/>
                <a:gd name="T29" fmla="*/ 97 h 731"/>
                <a:gd name="T30" fmla="*/ 93 w 733"/>
                <a:gd name="T31" fmla="*/ 97 h 731"/>
                <a:gd name="T32" fmla="*/ 93 w 733"/>
                <a:gd name="T33" fmla="*/ 103 h 731"/>
                <a:gd name="T34" fmla="*/ 85 w 733"/>
                <a:gd name="T35" fmla="*/ 117 h 731"/>
                <a:gd name="T36" fmla="*/ 73 w 733"/>
                <a:gd name="T37" fmla="*/ 143 h 731"/>
                <a:gd name="T38" fmla="*/ 70 w 733"/>
                <a:gd name="T39" fmla="*/ 168 h 731"/>
                <a:gd name="T40" fmla="*/ 60 w 733"/>
                <a:gd name="T41" fmla="*/ 179 h 731"/>
                <a:gd name="T42" fmla="*/ 55 w 733"/>
                <a:gd name="T43" fmla="*/ 184 h 731"/>
                <a:gd name="T44" fmla="*/ 44 w 733"/>
                <a:gd name="T45" fmla="*/ 166 h 731"/>
                <a:gd name="T46" fmla="*/ 25 w 733"/>
                <a:gd name="T47" fmla="*/ 168 h 731"/>
                <a:gd name="T48" fmla="*/ 20 w 733"/>
                <a:gd name="T49" fmla="*/ 158 h 731"/>
                <a:gd name="T50" fmla="*/ 11 w 733"/>
                <a:gd name="T51" fmla="*/ 159 h 731"/>
                <a:gd name="T52" fmla="*/ 0 w 733"/>
                <a:gd name="T53" fmla="*/ 156 h 731"/>
                <a:gd name="T54" fmla="*/ 17 w 733"/>
                <a:gd name="T55" fmla="*/ 140 h 731"/>
                <a:gd name="T56" fmla="*/ 24 w 733"/>
                <a:gd name="T57" fmla="*/ 110 h 731"/>
                <a:gd name="T58" fmla="*/ 36 w 733"/>
                <a:gd name="T59" fmla="*/ 94 h 731"/>
                <a:gd name="T60" fmla="*/ 40 w 733"/>
                <a:gd name="T61" fmla="*/ 80 h 731"/>
                <a:gd name="T62" fmla="*/ 35 w 733"/>
                <a:gd name="T63" fmla="*/ 64 h 731"/>
                <a:gd name="T64" fmla="*/ 33 w 733"/>
                <a:gd name="T65" fmla="*/ 54 h 731"/>
                <a:gd name="T66" fmla="*/ 40 w 733"/>
                <a:gd name="T67" fmla="*/ 55 h 731"/>
                <a:gd name="T68" fmla="*/ 33 w 733"/>
                <a:gd name="T69" fmla="*/ 23 h 731"/>
                <a:gd name="T70" fmla="*/ 37 w 733"/>
                <a:gd name="T71" fmla="*/ 21 h 731"/>
                <a:gd name="T72" fmla="*/ 48 w 733"/>
                <a:gd name="T73" fmla="*/ 17 h 731"/>
                <a:gd name="T74" fmla="*/ 62 w 733"/>
                <a:gd name="T75" fmla="*/ 7 h 731"/>
                <a:gd name="T76" fmla="*/ 74 w 733"/>
                <a:gd name="T77" fmla="*/ 13 h 731"/>
                <a:gd name="T78" fmla="*/ 97 w 733"/>
                <a:gd name="T79" fmla="*/ 18 h 731"/>
                <a:gd name="T80" fmla="*/ 102 w 733"/>
                <a:gd name="T81" fmla="*/ 24 h 731"/>
                <a:gd name="T82" fmla="*/ 102 w 733"/>
                <a:gd name="T83" fmla="*/ 29 h 731"/>
                <a:gd name="T84" fmla="*/ 114 w 733"/>
                <a:gd name="T85" fmla="*/ 38 h 731"/>
                <a:gd name="T86" fmla="*/ 132 w 733"/>
                <a:gd name="T87" fmla="*/ 29 h 731"/>
                <a:gd name="T88" fmla="*/ 137 w 733"/>
                <a:gd name="T89" fmla="*/ 33 h 731"/>
                <a:gd name="T90" fmla="*/ 144 w 733"/>
                <a:gd name="T91" fmla="*/ 9 h 731"/>
                <a:gd name="T92" fmla="*/ 152 w 733"/>
                <a:gd name="T93" fmla="*/ 0 h 731"/>
                <a:gd name="T94" fmla="*/ 165 w 733"/>
                <a:gd name="T95" fmla="*/ 22 h 731"/>
                <a:gd name="T96" fmla="*/ 156 w 733"/>
                <a:gd name="T97" fmla="*/ 28 h 731"/>
                <a:gd name="T98" fmla="*/ 153 w 733"/>
                <a:gd name="T99" fmla="*/ 42 h 731"/>
                <a:gd name="T100" fmla="*/ 149 w 733"/>
                <a:gd name="T101" fmla="*/ 45 h 731"/>
                <a:gd name="T102" fmla="*/ 140 w 733"/>
                <a:gd name="T103" fmla="*/ 50 h 73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33"/>
                <a:gd name="T157" fmla="*/ 0 h 731"/>
                <a:gd name="T158" fmla="*/ 733 w 733"/>
                <a:gd name="T159" fmla="*/ 731 h 73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33" h="731">
                  <a:moveTo>
                    <a:pt x="611" y="210"/>
                  </a:moveTo>
                  <a:lnTo>
                    <a:pt x="665" y="225"/>
                  </a:lnTo>
                  <a:lnTo>
                    <a:pt x="659" y="240"/>
                  </a:lnTo>
                  <a:lnTo>
                    <a:pt x="624" y="259"/>
                  </a:lnTo>
                  <a:lnTo>
                    <a:pt x="645" y="278"/>
                  </a:lnTo>
                  <a:lnTo>
                    <a:pt x="662" y="273"/>
                  </a:lnTo>
                  <a:lnTo>
                    <a:pt x="668" y="282"/>
                  </a:lnTo>
                  <a:lnTo>
                    <a:pt x="668" y="305"/>
                  </a:lnTo>
                  <a:lnTo>
                    <a:pt x="662" y="307"/>
                  </a:lnTo>
                  <a:lnTo>
                    <a:pt x="639" y="285"/>
                  </a:lnTo>
                  <a:lnTo>
                    <a:pt x="641" y="325"/>
                  </a:lnTo>
                  <a:lnTo>
                    <a:pt x="653" y="337"/>
                  </a:lnTo>
                  <a:lnTo>
                    <a:pt x="633" y="337"/>
                  </a:lnTo>
                  <a:lnTo>
                    <a:pt x="641" y="354"/>
                  </a:lnTo>
                  <a:lnTo>
                    <a:pt x="657" y="349"/>
                  </a:lnTo>
                  <a:lnTo>
                    <a:pt x="665" y="360"/>
                  </a:lnTo>
                  <a:lnTo>
                    <a:pt x="663" y="364"/>
                  </a:lnTo>
                  <a:lnTo>
                    <a:pt x="645" y="366"/>
                  </a:lnTo>
                  <a:lnTo>
                    <a:pt x="663" y="387"/>
                  </a:lnTo>
                  <a:lnTo>
                    <a:pt x="662" y="426"/>
                  </a:lnTo>
                  <a:lnTo>
                    <a:pt x="611" y="417"/>
                  </a:lnTo>
                  <a:lnTo>
                    <a:pt x="615" y="399"/>
                  </a:lnTo>
                  <a:lnTo>
                    <a:pt x="602" y="397"/>
                  </a:lnTo>
                  <a:lnTo>
                    <a:pt x="608" y="373"/>
                  </a:lnTo>
                  <a:lnTo>
                    <a:pt x="605" y="363"/>
                  </a:lnTo>
                  <a:lnTo>
                    <a:pt x="579" y="366"/>
                  </a:lnTo>
                  <a:lnTo>
                    <a:pt x="602" y="346"/>
                  </a:lnTo>
                  <a:lnTo>
                    <a:pt x="571" y="360"/>
                  </a:lnTo>
                  <a:lnTo>
                    <a:pt x="541" y="354"/>
                  </a:lnTo>
                  <a:lnTo>
                    <a:pt x="455" y="387"/>
                  </a:lnTo>
                  <a:lnTo>
                    <a:pt x="435" y="379"/>
                  </a:lnTo>
                  <a:lnTo>
                    <a:pt x="414" y="385"/>
                  </a:lnTo>
                  <a:lnTo>
                    <a:pt x="396" y="408"/>
                  </a:lnTo>
                  <a:lnTo>
                    <a:pt x="415" y="409"/>
                  </a:lnTo>
                  <a:lnTo>
                    <a:pt x="415" y="426"/>
                  </a:lnTo>
                  <a:lnTo>
                    <a:pt x="379" y="463"/>
                  </a:lnTo>
                  <a:lnTo>
                    <a:pt x="336" y="567"/>
                  </a:lnTo>
                  <a:lnTo>
                    <a:pt x="325" y="567"/>
                  </a:lnTo>
                  <a:lnTo>
                    <a:pt x="349" y="662"/>
                  </a:lnTo>
                  <a:lnTo>
                    <a:pt x="313" y="666"/>
                  </a:lnTo>
                  <a:lnTo>
                    <a:pt x="296" y="711"/>
                  </a:lnTo>
                  <a:lnTo>
                    <a:pt x="267" y="711"/>
                  </a:lnTo>
                  <a:lnTo>
                    <a:pt x="270" y="731"/>
                  </a:lnTo>
                  <a:lnTo>
                    <a:pt x="245" y="731"/>
                  </a:lnTo>
                  <a:lnTo>
                    <a:pt x="215" y="711"/>
                  </a:lnTo>
                  <a:lnTo>
                    <a:pt x="195" y="660"/>
                  </a:lnTo>
                  <a:lnTo>
                    <a:pt x="164" y="645"/>
                  </a:lnTo>
                  <a:lnTo>
                    <a:pt x="113" y="666"/>
                  </a:lnTo>
                  <a:lnTo>
                    <a:pt x="106" y="655"/>
                  </a:lnTo>
                  <a:lnTo>
                    <a:pt x="89" y="627"/>
                  </a:lnTo>
                  <a:lnTo>
                    <a:pt x="62" y="619"/>
                  </a:lnTo>
                  <a:lnTo>
                    <a:pt x="50" y="631"/>
                  </a:lnTo>
                  <a:lnTo>
                    <a:pt x="34" y="633"/>
                  </a:lnTo>
                  <a:lnTo>
                    <a:pt x="0" y="619"/>
                  </a:lnTo>
                  <a:lnTo>
                    <a:pt x="0" y="564"/>
                  </a:lnTo>
                  <a:lnTo>
                    <a:pt x="76" y="556"/>
                  </a:lnTo>
                  <a:lnTo>
                    <a:pt x="112" y="477"/>
                  </a:lnTo>
                  <a:lnTo>
                    <a:pt x="106" y="437"/>
                  </a:lnTo>
                  <a:lnTo>
                    <a:pt x="134" y="395"/>
                  </a:lnTo>
                  <a:lnTo>
                    <a:pt x="158" y="375"/>
                  </a:lnTo>
                  <a:lnTo>
                    <a:pt x="179" y="334"/>
                  </a:lnTo>
                  <a:lnTo>
                    <a:pt x="176" y="316"/>
                  </a:lnTo>
                  <a:lnTo>
                    <a:pt x="158" y="307"/>
                  </a:lnTo>
                  <a:lnTo>
                    <a:pt x="154" y="256"/>
                  </a:lnTo>
                  <a:lnTo>
                    <a:pt x="134" y="222"/>
                  </a:lnTo>
                  <a:lnTo>
                    <a:pt x="146" y="215"/>
                  </a:lnTo>
                  <a:lnTo>
                    <a:pt x="164" y="227"/>
                  </a:lnTo>
                  <a:lnTo>
                    <a:pt x="179" y="218"/>
                  </a:lnTo>
                  <a:lnTo>
                    <a:pt x="194" y="147"/>
                  </a:lnTo>
                  <a:lnTo>
                    <a:pt x="148" y="91"/>
                  </a:lnTo>
                  <a:lnTo>
                    <a:pt x="146" y="77"/>
                  </a:lnTo>
                  <a:lnTo>
                    <a:pt x="164" y="82"/>
                  </a:lnTo>
                  <a:lnTo>
                    <a:pt x="182" y="67"/>
                  </a:lnTo>
                  <a:lnTo>
                    <a:pt x="213" y="69"/>
                  </a:lnTo>
                  <a:lnTo>
                    <a:pt x="252" y="29"/>
                  </a:lnTo>
                  <a:lnTo>
                    <a:pt x="276" y="29"/>
                  </a:lnTo>
                  <a:lnTo>
                    <a:pt x="303" y="34"/>
                  </a:lnTo>
                  <a:lnTo>
                    <a:pt x="328" y="52"/>
                  </a:lnTo>
                  <a:lnTo>
                    <a:pt x="393" y="77"/>
                  </a:lnTo>
                  <a:lnTo>
                    <a:pt x="432" y="71"/>
                  </a:lnTo>
                  <a:lnTo>
                    <a:pt x="448" y="78"/>
                  </a:lnTo>
                  <a:lnTo>
                    <a:pt x="454" y="96"/>
                  </a:lnTo>
                  <a:lnTo>
                    <a:pt x="439" y="111"/>
                  </a:lnTo>
                  <a:lnTo>
                    <a:pt x="455" y="115"/>
                  </a:lnTo>
                  <a:lnTo>
                    <a:pt x="464" y="127"/>
                  </a:lnTo>
                  <a:lnTo>
                    <a:pt x="506" y="151"/>
                  </a:lnTo>
                  <a:lnTo>
                    <a:pt x="550" y="106"/>
                  </a:lnTo>
                  <a:lnTo>
                    <a:pt x="587" y="117"/>
                  </a:lnTo>
                  <a:lnTo>
                    <a:pt x="602" y="140"/>
                  </a:lnTo>
                  <a:lnTo>
                    <a:pt x="608" y="132"/>
                  </a:lnTo>
                  <a:lnTo>
                    <a:pt x="632" y="107"/>
                  </a:lnTo>
                  <a:lnTo>
                    <a:pt x="641" y="35"/>
                  </a:lnTo>
                  <a:lnTo>
                    <a:pt x="636" y="4"/>
                  </a:lnTo>
                  <a:lnTo>
                    <a:pt x="675" y="0"/>
                  </a:lnTo>
                  <a:lnTo>
                    <a:pt x="713" y="19"/>
                  </a:lnTo>
                  <a:lnTo>
                    <a:pt x="733" y="86"/>
                  </a:lnTo>
                  <a:lnTo>
                    <a:pt x="695" y="67"/>
                  </a:lnTo>
                  <a:lnTo>
                    <a:pt x="695" y="112"/>
                  </a:lnTo>
                  <a:lnTo>
                    <a:pt x="659" y="135"/>
                  </a:lnTo>
                  <a:lnTo>
                    <a:pt x="680" y="165"/>
                  </a:lnTo>
                  <a:lnTo>
                    <a:pt x="680" y="190"/>
                  </a:lnTo>
                  <a:lnTo>
                    <a:pt x="662" y="180"/>
                  </a:lnTo>
                  <a:lnTo>
                    <a:pt x="645" y="195"/>
                  </a:lnTo>
                  <a:lnTo>
                    <a:pt x="621" y="200"/>
                  </a:lnTo>
                  <a:lnTo>
                    <a:pt x="611" y="21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39" name="Freeform 68"/>
            <p:cNvSpPr>
              <a:spLocks/>
            </p:cNvSpPr>
            <p:nvPr/>
          </p:nvSpPr>
          <p:spPr bwMode="auto">
            <a:xfrm>
              <a:off x="4928" y="2914"/>
              <a:ext cx="133" cy="211"/>
            </a:xfrm>
            <a:custGeom>
              <a:avLst/>
              <a:gdLst>
                <a:gd name="T0" fmla="*/ 46 w 584"/>
                <a:gd name="T1" fmla="*/ 196 h 839"/>
                <a:gd name="T2" fmla="*/ 61 w 584"/>
                <a:gd name="T3" fmla="*/ 203 h 839"/>
                <a:gd name="T4" fmla="*/ 79 w 584"/>
                <a:gd name="T5" fmla="*/ 204 h 839"/>
                <a:gd name="T6" fmla="*/ 88 w 584"/>
                <a:gd name="T7" fmla="*/ 199 h 839"/>
                <a:gd name="T8" fmla="*/ 89 w 584"/>
                <a:gd name="T9" fmla="*/ 174 h 839"/>
                <a:gd name="T10" fmla="*/ 106 w 584"/>
                <a:gd name="T11" fmla="*/ 158 h 839"/>
                <a:gd name="T12" fmla="*/ 113 w 584"/>
                <a:gd name="T13" fmla="*/ 128 h 839"/>
                <a:gd name="T14" fmla="*/ 125 w 584"/>
                <a:gd name="T15" fmla="*/ 112 h 839"/>
                <a:gd name="T16" fmla="*/ 129 w 584"/>
                <a:gd name="T17" fmla="*/ 98 h 839"/>
                <a:gd name="T18" fmla="*/ 124 w 584"/>
                <a:gd name="T19" fmla="*/ 82 h 839"/>
                <a:gd name="T20" fmla="*/ 122 w 584"/>
                <a:gd name="T21" fmla="*/ 72 h 839"/>
                <a:gd name="T22" fmla="*/ 130 w 584"/>
                <a:gd name="T23" fmla="*/ 73 h 839"/>
                <a:gd name="T24" fmla="*/ 123 w 584"/>
                <a:gd name="T25" fmla="*/ 41 h 839"/>
                <a:gd name="T26" fmla="*/ 111 w 584"/>
                <a:gd name="T27" fmla="*/ 30 h 839"/>
                <a:gd name="T28" fmla="*/ 101 w 584"/>
                <a:gd name="T29" fmla="*/ 20 h 839"/>
                <a:gd name="T30" fmla="*/ 93 w 584"/>
                <a:gd name="T31" fmla="*/ 18 h 839"/>
                <a:gd name="T32" fmla="*/ 80 w 584"/>
                <a:gd name="T33" fmla="*/ 12 h 839"/>
                <a:gd name="T34" fmla="*/ 72 w 584"/>
                <a:gd name="T35" fmla="*/ 10 h 839"/>
                <a:gd name="T36" fmla="*/ 59 w 584"/>
                <a:gd name="T37" fmla="*/ 0 h 839"/>
                <a:gd name="T38" fmla="*/ 41 w 584"/>
                <a:gd name="T39" fmla="*/ 1 h 839"/>
                <a:gd name="T40" fmla="*/ 34 w 584"/>
                <a:gd name="T41" fmla="*/ 27 h 839"/>
                <a:gd name="T42" fmla="*/ 24 w 584"/>
                <a:gd name="T43" fmla="*/ 53 h 839"/>
                <a:gd name="T44" fmla="*/ 0 w 584"/>
                <a:gd name="T45" fmla="*/ 83 h 839"/>
                <a:gd name="T46" fmla="*/ 19 w 584"/>
                <a:gd name="T47" fmla="*/ 109 h 839"/>
                <a:gd name="T48" fmla="*/ 34 w 584"/>
                <a:gd name="T49" fmla="*/ 116 h 839"/>
                <a:gd name="T50" fmla="*/ 39 w 584"/>
                <a:gd name="T51" fmla="*/ 129 h 839"/>
                <a:gd name="T52" fmla="*/ 17 w 584"/>
                <a:gd name="T53" fmla="*/ 139 h 839"/>
                <a:gd name="T54" fmla="*/ 14 w 584"/>
                <a:gd name="T55" fmla="*/ 155 h 839"/>
                <a:gd name="T56" fmla="*/ 12 w 584"/>
                <a:gd name="T57" fmla="*/ 165 h 839"/>
                <a:gd name="T58" fmla="*/ 14 w 584"/>
                <a:gd name="T59" fmla="*/ 189 h 839"/>
                <a:gd name="T60" fmla="*/ 22 w 584"/>
                <a:gd name="T61" fmla="*/ 194 h 839"/>
                <a:gd name="T62" fmla="*/ 31 w 584"/>
                <a:gd name="T63" fmla="*/ 198 h 839"/>
                <a:gd name="T64" fmla="*/ 44 w 584"/>
                <a:gd name="T65" fmla="*/ 198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4"/>
                <a:gd name="T100" fmla="*/ 0 h 839"/>
                <a:gd name="T101" fmla="*/ 584 w 58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4" h="839">
                  <a:moveTo>
                    <a:pt x="194" y="786"/>
                  </a:moveTo>
                  <a:lnTo>
                    <a:pt x="201" y="778"/>
                  </a:lnTo>
                  <a:lnTo>
                    <a:pt x="233" y="817"/>
                  </a:lnTo>
                  <a:lnTo>
                    <a:pt x="267" y="808"/>
                  </a:lnTo>
                  <a:lnTo>
                    <a:pt x="300" y="839"/>
                  </a:lnTo>
                  <a:lnTo>
                    <a:pt x="345" y="812"/>
                  </a:lnTo>
                  <a:lnTo>
                    <a:pt x="366" y="824"/>
                  </a:lnTo>
                  <a:lnTo>
                    <a:pt x="388" y="793"/>
                  </a:lnTo>
                  <a:lnTo>
                    <a:pt x="379" y="778"/>
                  </a:lnTo>
                  <a:lnTo>
                    <a:pt x="390" y="691"/>
                  </a:lnTo>
                  <a:lnTo>
                    <a:pt x="390" y="636"/>
                  </a:lnTo>
                  <a:lnTo>
                    <a:pt x="466" y="628"/>
                  </a:lnTo>
                  <a:lnTo>
                    <a:pt x="502" y="549"/>
                  </a:lnTo>
                  <a:lnTo>
                    <a:pt x="496" y="509"/>
                  </a:lnTo>
                  <a:lnTo>
                    <a:pt x="524" y="467"/>
                  </a:lnTo>
                  <a:lnTo>
                    <a:pt x="548" y="447"/>
                  </a:lnTo>
                  <a:lnTo>
                    <a:pt x="569" y="406"/>
                  </a:lnTo>
                  <a:lnTo>
                    <a:pt x="566" y="388"/>
                  </a:lnTo>
                  <a:lnTo>
                    <a:pt x="548" y="379"/>
                  </a:lnTo>
                  <a:lnTo>
                    <a:pt x="544" y="328"/>
                  </a:lnTo>
                  <a:lnTo>
                    <a:pt x="524" y="294"/>
                  </a:lnTo>
                  <a:lnTo>
                    <a:pt x="536" y="287"/>
                  </a:lnTo>
                  <a:lnTo>
                    <a:pt x="554" y="299"/>
                  </a:lnTo>
                  <a:lnTo>
                    <a:pt x="569" y="290"/>
                  </a:lnTo>
                  <a:lnTo>
                    <a:pt x="584" y="219"/>
                  </a:lnTo>
                  <a:lnTo>
                    <a:pt x="538" y="163"/>
                  </a:lnTo>
                  <a:lnTo>
                    <a:pt x="536" y="149"/>
                  </a:lnTo>
                  <a:lnTo>
                    <a:pt x="488" y="119"/>
                  </a:lnTo>
                  <a:lnTo>
                    <a:pt x="472" y="87"/>
                  </a:lnTo>
                  <a:lnTo>
                    <a:pt x="445" y="78"/>
                  </a:lnTo>
                  <a:lnTo>
                    <a:pt x="433" y="61"/>
                  </a:lnTo>
                  <a:lnTo>
                    <a:pt x="408" y="73"/>
                  </a:lnTo>
                  <a:lnTo>
                    <a:pt x="366" y="62"/>
                  </a:lnTo>
                  <a:lnTo>
                    <a:pt x="352" y="48"/>
                  </a:lnTo>
                  <a:lnTo>
                    <a:pt x="336" y="49"/>
                  </a:lnTo>
                  <a:lnTo>
                    <a:pt x="318" y="39"/>
                  </a:lnTo>
                  <a:lnTo>
                    <a:pt x="287" y="29"/>
                  </a:lnTo>
                  <a:lnTo>
                    <a:pt x="261" y="0"/>
                  </a:lnTo>
                  <a:lnTo>
                    <a:pt x="234" y="14"/>
                  </a:lnTo>
                  <a:lnTo>
                    <a:pt x="180" y="3"/>
                  </a:lnTo>
                  <a:lnTo>
                    <a:pt x="191" y="46"/>
                  </a:lnTo>
                  <a:lnTo>
                    <a:pt x="151" y="107"/>
                  </a:lnTo>
                  <a:lnTo>
                    <a:pt x="130" y="175"/>
                  </a:lnTo>
                  <a:lnTo>
                    <a:pt x="104" y="212"/>
                  </a:lnTo>
                  <a:lnTo>
                    <a:pt x="40" y="267"/>
                  </a:lnTo>
                  <a:lnTo>
                    <a:pt x="0" y="331"/>
                  </a:lnTo>
                  <a:lnTo>
                    <a:pt x="91" y="383"/>
                  </a:lnTo>
                  <a:lnTo>
                    <a:pt x="85" y="435"/>
                  </a:lnTo>
                  <a:lnTo>
                    <a:pt x="95" y="457"/>
                  </a:lnTo>
                  <a:lnTo>
                    <a:pt x="148" y="462"/>
                  </a:lnTo>
                  <a:lnTo>
                    <a:pt x="179" y="498"/>
                  </a:lnTo>
                  <a:lnTo>
                    <a:pt x="171" y="514"/>
                  </a:lnTo>
                  <a:lnTo>
                    <a:pt x="119" y="552"/>
                  </a:lnTo>
                  <a:lnTo>
                    <a:pt x="74" y="553"/>
                  </a:lnTo>
                  <a:lnTo>
                    <a:pt x="68" y="564"/>
                  </a:lnTo>
                  <a:lnTo>
                    <a:pt x="61" y="618"/>
                  </a:lnTo>
                  <a:lnTo>
                    <a:pt x="65" y="636"/>
                  </a:lnTo>
                  <a:lnTo>
                    <a:pt x="52" y="656"/>
                  </a:lnTo>
                  <a:lnTo>
                    <a:pt x="40" y="717"/>
                  </a:lnTo>
                  <a:lnTo>
                    <a:pt x="62" y="753"/>
                  </a:lnTo>
                  <a:lnTo>
                    <a:pt x="92" y="764"/>
                  </a:lnTo>
                  <a:lnTo>
                    <a:pt x="98" y="772"/>
                  </a:lnTo>
                  <a:lnTo>
                    <a:pt x="118" y="768"/>
                  </a:lnTo>
                  <a:lnTo>
                    <a:pt x="136" y="786"/>
                  </a:lnTo>
                  <a:lnTo>
                    <a:pt x="164" y="772"/>
                  </a:lnTo>
                  <a:lnTo>
                    <a:pt x="194" y="78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0" name="Freeform 69"/>
            <p:cNvSpPr>
              <a:spLocks/>
            </p:cNvSpPr>
            <p:nvPr/>
          </p:nvSpPr>
          <p:spPr bwMode="auto">
            <a:xfrm>
              <a:off x="5031" y="2747"/>
              <a:ext cx="168" cy="252"/>
            </a:xfrm>
            <a:custGeom>
              <a:avLst/>
              <a:gdLst>
                <a:gd name="T0" fmla="*/ 59 w 737"/>
                <a:gd name="T1" fmla="*/ 246 h 1003"/>
                <a:gd name="T2" fmla="*/ 78 w 737"/>
                <a:gd name="T3" fmla="*/ 241 h 1003"/>
                <a:gd name="T4" fmla="*/ 90 w 737"/>
                <a:gd name="T5" fmla="*/ 249 h 1003"/>
                <a:gd name="T6" fmla="*/ 97 w 737"/>
                <a:gd name="T7" fmla="*/ 241 h 1003"/>
                <a:gd name="T8" fmla="*/ 98 w 737"/>
                <a:gd name="T9" fmla="*/ 215 h 1003"/>
                <a:gd name="T10" fmla="*/ 116 w 737"/>
                <a:gd name="T11" fmla="*/ 219 h 1003"/>
                <a:gd name="T12" fmla="*/ 124 w 737"/>
                <a:gd name="T13" fmla="*/ 222 h 1003"/>
                <a:gd name="T14" fmla="*/ 126 w 737"/>
                <a:gd name="T15" fmla="*/ 218 h 1003"/>
                <a:gd name="T16" fmla="*/ 130 w 737"/>
                <a:gd name="T17" fmla="*/ 216 h 1003"/>
                <a:gd name="T18" fmla="*/ 143 w 737"/>
                <a:gd name="T19" fmla="*/ 210 h 1003"/>
                <a:gd name="T20" fmla="*/ 145 w 737"/>
                <a:gd name="T21" fmla="*/ 204 h 1003"/>
                <a:gd name="T22" fmla="*/ 142 w 737"/>
                <a:gd name="T23" fmla="*/ 198 h 1003"/>
                <a:gd name="T24" fmla="*/ 149 w 737"/>
                <a:gd name="T25" fmla="*/ 200 h 1003"/>
                <a:gd name="T26" fmla="*/ 151 w 737"/>
                <a:gd name="T27" fmla="*/ 187 h 1003"/>
                <a:gd name="T28" fmla="*/ 156 w 737"/>
                <a:gd name="T29" fmla="*/ 180 h 1003"/>
                <a:gd name="T30" fmla="*/ 155 w 737"/>
                <a:gd name="T31" fmla="*/ 173 h 1003"/>
                <a:gd name="T32" fmla="*/ 157 w 737"/>
                <a:gd name="T33" fmla="*/ 166 h 1003"/>
                <a:gd name="T34" fmla="*/ 151 w 737"/>
                <a:gd name="T35" fmla="*/ 164 h 1003"/>
                <a:gd name="T36" fmla="*/ 154 w 737"/>
                <a:gd name="T37" fmla="*/ 158 h 1003"/>
                <a:gd name="T38" fmla="*/ 160 w 737"/>
                <a:gd name="T39" fmla="*/ 153 h 1003"/>
                <a:gd name="T40" fmla="*/ 167 w 737"/>
                <a:gd name="T41" fmla="*/ 140 h 1003"/>
                <a:gd name="T42" fmla="*/ 163 w 737"/>
                <a:gd name="T43" fmla="*/ 141 h 1003"/>
                <a:gd name="T44" fmla="*/ 163 w 737"/>
                <a:gd name="T45" fmla="*/ 126 h 1003"/>
                <a:gd name="T46" fmla="*/ 157 w 737"/>
                <a:gd name="T47" fmla="*/ 122 h 1003"/>
                <a:gd name="T48" fmla="*/ 152 w 737"/>
                <a:gd name="T49" fmla="*/ 75 h 1003"/>
                <a:gd name="T50" fmla="*/ 154 w 737"/>
                <a:gd name="T51" fmla="*/ 70 h 1003"/>
                <a:gd name="T52" fmla="*/ 143 w 737"/>
                <a:gd name="T53" fmla="*/ 43 h 1003"/>
                <a:gd name="T54" fmla="*/ 137 w 737"/>
                <a:gd name="T55" fmla="*/ 32 h 1003"/>
                <a:gd name="T56" fmla="*/ 120 w 737"/>
                <a:gd name="T57" fmla="*/ 0 h 1003"/>
                <a:gd name="T58" fmla="*/ 108 w 737"/>
                <a:gd name="T59" fmla="*/ 14 h 1003"/>
                <a:gd name="T60" fmla="*/ 92 w 737"/>
                <a:gd name="T61" fmla="*/ 11 h 1003"/>
                <a:gd name="T62" fmla="*/ 74 w 737"/>
                <a:gd name="T63" fmla="*/ 13 h 1003"/>
                <a:gd name="T64" fmla="*/ 69 w 737"/>
                <a:gd name="T65" fmla="*/ 16 h 1003"/>
                <a:gd name="T66" fmla="*/ 57 w 737"/>
                <a:gd name="T67" fmla="*/ 23 h 1003"/>
                <a:gd name="T68" fmla="*/ 45 w 737"/>
                <a:gd name="T69" fmla="*/ 34 h 1003"/>
                <a:gd name="T70" fmla="*/ 33 w 737"/>
                <a:gd name="T71" fmla="*/ 32 h 1003"/>
                <a:gd name="T72" fmla="*/ 23 w 737"/>
                <a:gd name="T73" fmla="*/ 43 h 1003"/>
                <a:gd name="T74" fmla="*/ 19 w 737"/>
                <a:gd name="T75" fmla="*/ 59 h 1003"/>
                <a:gd name="T76" fmla="*/ 23 w 737"/>
                <a:gd name="T77" fmla="*/ 87 h 1003"/>
                <a:gd name="T78" fmla="*/ 17 w 737"/>
                <a:gd name="T79" fmla="*/ 85 h 1003"/>
                <a:gd name="T80" fmla="*/ 15 w 737"/>
                <a:gd name="T81" fmla="*/ 92 h 1003"/>
                <a:gd name="T82" fmla="*/ 21 w 737"/>
                <a:gd name="T83" fmla="*/ 98 h 1003"/>
                <a:gd name="T84" fmla="*/ 15 w 737"/>
                <a:gd name="T85" fmla="*/ 106 h 1003"/>
                <a:gd name="T86" fmla="*/ 16 w 737"/>
                <a:gd name="T87" fmla="*/ 119 h 1003"/>
                <a:gd name="T88" fmla="*/ 9 w 737"/>
                <a:gd name="T89" fmla="*/ 133 h 1003"/>
                <a:gd name="T90" fmla="*/ 0 w 737"/>
                <a:gd name="T91" fmla="*/ 156 h 1003"/>
                <a:gd name="T92" fmla="*/ 5 w 737"/>
                <a:gd name="T93" fmla="*/ 164 h 1003"/>
                <a:gd name="T94" fmla="*/ 10 w 737"/>
                <a:gd name="T95" fmla="*/ 178 h 1003"/>
                <a:gd name="T96" fmla="*/ 13 w 737"/>
                <a:gd name="T97" fmla="*/ 186 h 1003"/>
                <a:gd name="T98" fmla="*/ 12 w 737"/>
                <a:gd name="T99" fmla="*/ 202 h 1003"/>
                <a:gd name="T100" fmla="*/ 16 w 737"/>
                <a:gd name="T101" fmla="*/ 211 h 1003"/>
                <a:gd name="T102" fmla="*/ 16 w 737"/>
                <a:gd name="T103" fmla="*/ 221 h 1003"/>
                <a:gd name="T104" fmla="*/ 28 w 737"/>
                <a:gd name="T105" fmla="*/ 227 h 1003"/>
                <a:gd name="T106" fmla="*/ 52 w 737"/>
                <a:gd name="T107" fmla="*/ 232 h 1003"/>
                <a:gd name="T108" fmla="*/ 57 w 737"/>
                <a:gd name="T109" fmla="*/ 238 h 1003"/>
                <a:gd name="T110" fmla="*/ 57 w 737"/>
                <a:gd name="T111" fmla="*/ 243 h 10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737"/>
                <a:gd name="T169" fmla="*/ 0 h 1003"/>
                <a:gd name="T170" fmla="*/ 737 w 737"/>
                <a:gd name="T171" fmla="*/ 1003 h 10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737" h="1003">
                  <a:moveTo>
                    <a:pt x="249" y="967"/>
                  </a:moveTo>
                  <a:lnTo>
                    <a:pt x="258" y="979"/>
                  </a:lnTo>
                  <a:lnTo>
                    <a:pt x="300" y="1003"/>
                  </a:lnTo>
                  <a:lnTo>
                    <a:pt x="344" y="958"/>
                  </a:lnTo>
                  <a:lnTo>
                    <a:pt x="381" y="969"/>
                  </a:lnTo>
                  <a:lnTo>
                    <a:pt x="396" y="992"/>
                  </a:lnTo>
                  <a:lnTo>
                    <a:pt x="402" y="984"/>
                  </a:lnTo>
                  <a:lnTo>
                    <a:pt x="426" y="959"/>
                  </a:lnTo>
                  <a:lnTo>
                    <a:pt x="435" y="887"/>
                  </a:lnTo>
                  <a:lnTo>
                    <a:pt x="430" y="856"/>
                  </a:lnTo>
                  <a:lnTo>
                    <a:pt x="469" y="852"/>
                  </a:lnTo>
                  <a:lnTo>
                    <a:pt x="507" y="871"/>
                  </a:lnTo>
                  <a:lnTo>
                    <a:pt x="507" y="856"/>
                  </a:lnTo>
                  <a:lnTo>
                    <a:pt x="542" y="884"/>
                  </a:lnTo>
                  <a:lnTo>
                    <a:pt x="559" y="881"/>
                  </a:lnTo>
                  <a:lnTo>
                    <a:pt x="554" y="868"/>
                  </a:lnTo>
                  <a:lnTo>
                    <a:pt x="554" y="858"/>
                  </a:lnTo>
                  <a:lnTo>
                    <a:pt x="569" y="860"/>
                  </a:lnTo>
                  <a:lnTo>
                    <a:pt x="563" y="842"/>
                  </a:lnTo>
                  <a:lnTo>
                    <a:pt x="628" y="837"/>
                  </a:lnTo>
                  <a:lnTo>
                    <a:pt x="617" y="819"/>
                  </a:lnTo>
                  <a:lnTo>
                    <a:pt x="635" y="812"/>
                  </a:lnTo>
                  <a:lnTo>
                    <a:pt x="625" y="802"/>
                  </a:lnTo>
                  <a:lnTo>
                    <a:pt x="622" y="790"/>
                  </a:lnTo>
                  <a:lnTo>
                    <a:pt x="647" y="799"/>
                  </a:lnTo>
                  <a:lnTo>
                    <a:pt x="653" y="795"/>
                  </a:lnTo>
                  <a:lnTo>
                    <a:pt x="628" y="764"/>
                  </a:lnTo>
                  <a:lnTo>
                    <a:pt x="662" y="744"/>
                  </a:lnTo>
                  <a:lnTo>
                    <a:pt x="635" y="732"/>
                  </a:lnTo>
                  <a:lnTo>
                    <a:pt x="684" y="717"/>
                  </a:lnTo>
                  <a:lnTo>
                    <a:pt x="653" y="705"/>
                  </a:lnTo>
                  <a:lnTo>
                    <a:pt x="680" y="688"/>
                  </a:lnTo>
                  <a:lnTo>
                    <a:pt x="654" y="671"/>
                  </a:lnTo>
                  <a:lnTo>
                    <a:pt x="687" y="662"/>
                  </a:lnTo>
                  <a:lnTo>
                    <a:pt x="701" y="642"/>
                  </a:lnTo>
                  <a:lnTo>
                    <a:pt x="662" y="651"/>
                  </a:lnTo>
                  <a:lnTo>
                    <a:pt x="680" y="639"/>
                  </a:lnTo>
                  <a:lnTo>
                    <a:pt x="677" y="627"/>
                  </a:lnTo>
                  <a:lnTo>
                    <a:pt x="690" y="604"/>
                  </a:lnTo>
                  <a:lnTo>
                    <a:pt x="701" y="609"/>
                  </a:lnTo>
                  <a:lnTo>
                    <a:pt x="728" y="599"/>
                  </a:lnTo>
                  <a:lnTo>
                    <a:pt x="731" y="559"/>
                  </a:lnTo>
                  <a:lnTo>
                    <a:pt x="717" y="570"/>
                  </a:lnTo>
                  <a:lnTo>
                    <a:pt x="716" y="562"/>
                  </a:lnTo>
                  <a:lnTo>
                    <a:pt x="737" y="517"/>
                  </a:lnTo>
                  <a:lnTo>
                    <a:pt x="717" y="502"/>
                  </a:lnTo>
                  <a:lnTo>
                    <a:pt x="707" y="462"/>
                  </a:lnTo>
                  <a:lnTo>
                    <a:pt x="687" y="484"/>
                  </a:lnTo>
                  <a:lnTo>
                    <a:pt x="695" y="357"/>
                  </a:lnTo>
                  <a:lnTo>
                    <a:pt x="665" y="298"/>
                  </a:lnTo>
                  <a:lnTo>
                    <a:pt x="677" y="292"/>
                  </a:lnTo>
                  <a:lnTo>
                    <a:pt x="677" y="277"/>
                  </a:lnTo>
                  <a:lnTo>
                    <a:pt x="611" y="205"/>
                  </a:lnTo>
                  <a:lnTo>
                    <a:pt x="628" y="170"/>
                  </a:lnTo>
                  <a:lnTo>
                    <a:pt x="598" y="140"/>
                  </a:lnTo>
                  <a:lnTo>
                    <a:pt x="602" y="128"/>
                  </a:lnTo>
                  <a:lnTo>
                    <a:pt x="574" y="55"/>
                  </a:lnTo>
                  <a:lnTo>
                    <a:pt x="527" y="0"/>
                  </a:lnTo>
                  <a:lnTo>
                    <a:pt x="484" y="25"/>
                  </a:lnTo>
                  <a:lnTo>
                    <a:pt x="474" y="54"/>
                  </a:lnTo>
                  <a:lnTo>
                    <a:pt x="456" y="70"/>
                  </a:lnTo>
                  <a:lnTo>
                    <a:pt x="403" y="45"/>
                  </a:lnTo>
                  <a:lnTo>
                    <a:pt x="348" y="73"/>
                  </a:lnTo>
                  <a:lnTo>
                    <a:pt x="326" y="50"/>
                  </a:lnTo>
                  <a:lnTo>
                    <a:pt x="326" y="63"/>
                  </a:lnTo>
                  <a:lnTo>
                    <a:pt x="302" y="65"/>
                  </a:lnTo>
                  <a:lnTo>
                    <a:pt x="290" y="82"/>
                  </a:lnTo>
                  <a:lnTo>
                    <a:pt x="248" y="90"/>
                  </a:lnTo>
                  <a:lnTo>
                    <a:pt x="217" y="103"/>
                  </a:lnTo>
                  <a:lnTo>
                    <a:pt x="196" y="134"/>
                  </a:lnTo>
                  <a:lnTo>
                    <a:pt x="160" y="136"/>
                  </a:lnTo>
                  <a:lnTo>
                    <a:pt x="143" y="128"/>
                  </a:lnTo>
                  <a:lnTo>
                    <a:pt x="112" y="145"/>
                  </a:lnTo>
                  <a:lnTo>
                    <a:pt x="100" y="170"/>
                  </a:lnTo>
                  <a:lnTo>
                    <a:pt x="102" y="216"/>
                  </a:lnTo>
                  <a:lnTo>
                    <a:pt x="85" y="234"/>
                  </a:lnTo>
                  <a:lnTo>
                    <a:pt x="85" y="286"/>
                  </a:lnTo>
                  <a:lnTo>
                    <a:pt x="102" y="345"/>
                  </a:lnTo>
                  <a:lnTo>
                    <a:pt x="100" y="355"/>
                  </a:lnTo>
                  <a:lnTo>
                    <a:pt x="75" y="338"/>
                  </a:lnTo>
                  <a:lnTo>
                    <a:pt x="61" y="352"/>
                  </a:lnTo>
                  <a:lnTo>
                    <a:pt x="64" y="367"/>
                  </a:lnTo>
                  <a:lnTo>
                    <a:pt x="90" y="375"/>
                  </a:lnTo>
                  <a:lnTo>
                    <a:pt x="94" y="390"/>
                  </a:lnTo>
                  <a:lnTo>
                    <a:pt x="88" y="405"/>
                  </a:lnTo>
                  <a:lnTo>
                    <a:pt x="64" y="420"/>
                  </a:lnTo>
                  <a:lnTo>
                    <a:pt x="60" y="442"/>
                  </a:lnTo>
                  <a:lnTo>
                    <a:pt x="72" y="472"/>
                  </a:lnTo>
                  <a:lnTo>
                    <a:pt x="70" y="502"/>
                  </a:lnTo>
                  <a:lnTo>
                    <a:pt x="39" y="530"/>
                  </a:lnTo>
                  <a:lnTo>
                    <a:pt x="39" y="550"/>
                  </a:lnTo>
                  <a:lnTo>
                    <a:pt x="0" y="622"/>
                  </a:lnTo>
                  <a:lnTo>
                    <a:pt x="0" y="639"/>
                  </a:lnTo>
                  <a:lnTo>
                    <a:pt x="21" y="653"/>
                  </a:lnTo>
                  <a:lnTo>
                    <a:pt x="21" y="671"/>
                  </a:lnTo>
                  <a:lnTo>
                    <a:pt x="42" y="707"/>
                  </a:lnTo>
                  <a:lnTo>
                    <a:pt x="60" y="711"/>
                  </a:lnTo>
                  <a:lnTo>
                    <a:pt x="57" y="739"/>
                  </a:lnTo>
                  <a:lnTo>
                    <a:pt x="70" y="746"/>
                  </a:lnTo>
                  <a:lnTo>
                    <a:pt x="51" y="803"/>
                  </a:lnTo>
                  <a:lnTo>
                    <a:pt x="70" y="809"/>
                  </a:lnTo>
                  <a:lnTo>
                    <a:pt x="70" y="839"/>
                  </a:lnTo>
                  <a:lnTo>
                    <a:pt x="57" y="862"/>
                  </a:lnTo>
                  <a:lnTo>
                    <a:pt x="70" y="881"/>
                  </a:lnTo>
                  <a:lnTo>
                    <a:pt x="97" y="886"/>
                  </a:lnTo>
                  <a:lnTo>
                    <a:pt x="122" y="904"/>
                  </a:lnTo>
                  <a:lnTo>
                    <a:pt x="187" y="929"/>
                  </a:lnTo>
                  <a:lnTo>
                    <a:pt x="226" y="923"/>
                  </a:lnTo>
                  <a:lnTo>
                    <a:pt x="242" y="930"/>
                  </a:lnTo>
                  <a:lnTo>
                    <a:pt x="248" y="948"/>
                  </a:lnTo>
                  <a:lnTo>
                    <a:pt x="233" y="963"/>
                  </a:lnTo>
                  <a:lnTo>
                    <a:pt x="249" y="96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1" name="Freeform 70"/>
            <p:cNvSpPr>
              <a:spLocks/>
            </p:cNvSpPr>
            <p:nvPr/>
          </p:nvSpPr>
          <p:spPr bwMode="auto">
            <a:xfrm>
              <a:off x="4969" y="2608"/>
              <a:ext cx="214" cy="194"/>
            </a:xfrm>
            <a:custGeom>
              <a:avLst/>
              <a:gdLst>
                <a:gd name="T0" fmla="*/ 202 w 946"/>
                <a:gd name="T1" fmla="*/ 173 h 771"/>
                <a:gd name="T2" fmla="*/ 214 w 946"/>
                <a:gd name="T3" fmla="*/ 160 h 771"/>
                <a:gd name="T4" fmla="*/ 194 w 946"/>
                <a:gd name="T5" fmla="*/ 145 h 771"/>
                <a:gd name="T6" fmla="*/ 182 w 946"/>
                <a:gd name="T7" fmla="*/ 116 h 771"/>
                <a:gd name="T8" fmla="*/ 173 w 946"/>
                <a:gd name="T9" fmla="*/ 109 h 771"/>
                <a:gd name="T10" fmla="*/ 169 w 946"/>
                <a:gd name="T11" fmla="*/ 119 h 771"/>
                <a:gd name="T12" fmla="*/ 170 w 946"/>
                <a:gd name="T13" fmla="*/ 115 h 771"/>
                <a:gd name="T14" fmla="*/ 174 w 946"/>
                <a:gd name="T15" fmla="*/ 100 h 771"/>
                <a:gd name="T16" fmla="*/ 176 w 946"/>
                <a:gd name="T17" fmla="*/ 57 h 771"/>
                <a:gd name="T18" fmla="*/ 184 w 946"/>
                <a:gd name="T19" fmla="*/ 17 h 771"/>
                <a:gd name="T20" fmla="*/ 164 w 946"/>
                <a:gd name="T21" fmla="*/ 27 h 771"/>
                <a:gd name="T22" fmla="*/ 136 w 946"/>
                <a:gd name="T23" fmla="*/ 8 h 771"/>
                <a:gd name="T24" fmla="*/ 119 w 946"/>
                <a:gd name="T25" fmla="*/ 0 h 771"/>
                <a:gd name="T26" fmla="*/ 113 w 946"/>
                <a:gd name="T27" fmla="*/ 15 h 771"/>
                <a:gd name="T28" fmla="*/ 107 w 946"/>
                <a:gd name="T29" fmla="*/ 45 h 771"/>
                <a:gd name="T30" fmla="*/ 104 w 946"/>
                <a:gd name="T31" fmla="*/ 60 h 771"/>
                <a:gd name="T32" fmla="*/ 128 w 946"/>
                <a:gd name="T33" fmla="*/ 50 h 771"/>
                <a:gd name="T34" fmla="*/ 147 w 946"/>
                <a:gd name="T35" fmla="*/ 47 h 771"/>
                <a:gd name="T36" fmla="*/ 151 w 946"/>
                <a:gd name="T37" fmla="*/ 38 h 771"/>
                <a:gd name="T38" fmla="*/ 162 w 946"/>
                <a:gd name="T39" fmla="*/ 52 h 771"/>
                <a:gd name="T40" fmla="*/ 160 w 946"/>
                <a:gd name="T41" fmla="*/ 67 h 771"/>
                <a:gd name="T42" fmla="*/ 152 w 946"/>
                <a:gd name="T43" fmla="*/ 90 h 771"/>
                <a:gd name="T44" fmla="*/ 145 w 946"/>
                <a:gd name="T45" fmla="*/ 95 h 771"/>
                <a:gd name="T46" fmla="*/ 128 w 946"/>
                <a:gd name="T47" fmla="*/ 88 h 771"/>
                <a:gd name="T48" fmla="*/ 122 w 946"/>
                <a:gd name="T49" fmla="*/ 76 h 771"/>
                <a:gd name="T50" fmla="*/ 114 w 946"/>
                <a:gd name="T51" fmla="*/ 86 h 771"/>
                <a:gd name="T52" fmla="*/ 111 w 946"/>
                <a:gd name="T53" fmla="*/ 100 h 771"/>
                <a:gd name="T54" fmla="*/ 94 w 946"/>
                <a:gd name="T55" fmla="*/ 92 h 771"/>
                <a:gd name="T56" fmla="*/ 90 w 946"/>
                <a:gd name="T57" fmla="*/ 53 h 771"/>
                <a:gd name="T58" fmla="*/ 78 w 946"/>
                <a:gd name="T59" fmla="*/ 48 h 771"/>
                <a:gd name="T60" fmla="*/ 67 w 946"/>
                <a:gd name="T61" fmla="*/ 52 h 771"/>
                <a:gd name="T62" fmla="*/ 55 w 946"/>
                <a:gd name="T63" fmla="*/ 52 h 771"/>
                <a:gd name="T64" fmla="*/ 45 w 946"/>
                <a:gd name="T65" fmla="*/ 59 h 771"/>
                <a:gd name="T66" fmla="*/ 48 w 946"/>
                <a:gd name="T67" fmla="*/ 64 h 771"/>
                <a:gd name="T68" fmla="*/ 52 w 946"/>
                <a:gd name="T69" fmla="*/ 88 h 771"/>
                <a:gd name="T70" fmla="*/ 44 w 946"/>
                <a:gd name="T71" fmla="*/ 111 h 771"/>
                <a:gd name="T72" fmla="*/ 20 w 946"/>
                <a:gd name="T73" fmla="*/ 115 h 771"/>
                <a:gd name="T74" fmla="*/ 0 w 946"/>
                <a:gd name="T75" fmla="*/ 137 h 771"/>
                <a:gd name="T76" fmla="*/ 10 w 946"/>
                <a:gd name="T77" fmla="*/ 143 h 771"/>
                <a:gd name="T78" fmla="*/ 18 w 946"/>
                <a:gd name="T79" fmla="*/ 164 h 771"/>
                <a:gd name="T80" fmla="*/ 26 w 946"/>
                <a:gd name="T81" fmla="*/ 160 h 771"/>
                <a:gd name="T82" fmla="*/ 55 w 946"/>
                <a:gd name="T83" fmla="*/ 162 h 771"/>
                <a:gd name="T84" fmla="*/ 72 w 946"/>
                <a:gd name="T85" fmla="*/ 162 h 771"/>
                <a:gd name="T86" fmla="*/ 84 w 946"/>
                <a:gd name="T87" fmla="*/ 165 h 771"/>
                <a:gd name="T88" fmla="*/ 101 w 946"/>
                <a:gd name="T89" fmla="*/ 165 h 771"/>
                <a:gd name="T90" fmla="*/ 120 w 946"/>
                <a:gd name="T91" fmla="*/ 152 h 771"/>
                <a:gd name="T92" fmla="*/ 126 w 946"/>
                <a:gd name="T93" fmla="*/ 160 h 771"/>
                <a:gd name="T94" fmla="*/ 123 w 946"/>
                <a:gd name="T95" fmla="*/ 163 h 771"/>
                <a:gd name="T96" fmla="*/ 131 w 946"/>
                <a:gd name="T97" fmla="*/ 176 h 771"/>
                <a:gd name="T98" fmla="*/ 127 w 946"/>
                <a:gd name="T99" fmla="*/ 192 h 771"/>
                <a:gd name="T100" fmla="*/ 139 w 946"/>
                <a:gd name="T101" fmla="*/ 193 h 771"/>
                <a:gd name="T102" fmla="*/ 151 w 946"/>
                <a:gd name="T103" fmla="*/ 182 h 771"/>
                <a:gd name="T104" fmla="*/ 163 w 946"/>
                <a:gd name="T105" fmla="*/ 176 h 771"/>
                <a:gd name="T106" fmla="*/ 169 w 946"/>
                <a:gd name="T107" fmla="*/ 172 h 771"/>
                <a:gd name="T108" fmla="*/ 186 w 946"/>
                <a:gd name="T109" fmla="*/ 171 h 77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46"/>
                <a:gd name="T166" fmla="*/ 0 h 771"/>
                <a:gd name="T167" fmla="*/ 946 w 946"/>
                <a:gd name="T168" fmla="*/ 771 h 77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46" h="771">
                  <a:moveTo>
                    <a:pt x="875" y="705"/>
                  </a:moveTo>
                  <a:lnTo>
                    <a:pt x="893" y="689"/>
                  </a:lnTo>
                  <a:lnTo>
                    <a:pt x="903" y="660"/>
                  </a:lnTo>
                  <a:lnTo>
                    <a:pt x="946" y="635"/>
                  </a:lnTo>
                  <a:lnTo>
                    <a:pt x="894" y="578"/>
                  </a:lnTo>
                  <a:lnTo>
                    <a:pt x="858" y="578"/>
                  </a:lnTo>
                  <a:lnTo>
                    <a:pt x="828" y="540"/>
                  </a:lnTo>
                  <a:lnTo>
                    <a:pt x="806" y="460"/>
                  </a:lnTo>
                  <a:lnTo>
                    <a:pt x="792" y="379"/>
                  </a:lnTo>
                  <a:lnTo>
                    <a:pt x="763" y="433"/>
                  </a:lnTo>
                  <a:lnTo>
                    <a:pt x="770" y="469"/>
                  </a:lnTo>
                  <a:lnTo>
                    <a:pt x="746" y="472"/>
                  </a:lnTo>
                  <a:lnTo>
                    <a:pt x="740" y="460"/>
                  </a:lnTo>
                  <a:lnTo>
                    <a:pt x="751" y="456"/>
                  </a:lnTo>
                  <a:lnTo>
                    <a:pt x="751" y="398"/>
                  </a:lnTo>
                  <a:lnTo>
                    <a:pt x="767" y="398"/>
                  </a:lnTo>
                  <a:lnTo>
                    <a:pt x="788" y="369"/>
                  </a:lnTo>
                  <a:lnTo>
                    <a:pt x="776" y="227"/>
                  </a:lnTo>
                  <a:lnTo>
                    <a:pt x="803" y="148"/>
                  </a:lnTo>
                  <a:lnTo>
                    <a:pt x="812" y="66"/>
                  </a:lnTo>
                  <a:lnTo>
                    <a:pt x="792" y="91"/>
                  </a:lnTo>
                  <a:lnTo>
                    <a:pt x="725" y="107"/>
                  </a:lnTo>
                  <a:lnTo>
                    <a:pt x="685" y="91"/>
                  </a:lnTo>
                  <a:lnTo>
                    <a:pt x="603" y="31"/>
                  </a:lnTo>
                  <a:lnTo>
                    <a:pt x="579" y="33"/>
                  </a:lnTo>
                  <a:lnTo>
                    <a:pt x="526" y="0"/>
                  </a:lnTo>
                  <a:lnTo>
                    <a:pt x="519" y="41"/>
                  </a:lnTo>
                  <a:lnTo>
                    <a:pt x="500" y="58"/>
                  </a:lnTo>
                  <a:lnTo>
                    <a:pt x="483" y="102"/>
                  </a:lnTo>
                  <a:lnTo>
                    <a:pt x="471" y="177"/>
                  </a:lnTo>
                  <a:lnTo>
                    <a:pt x="461" y="200"/>
                  </a:lnTo>
                  <a:lnTo>
                    <a:pt x="458" y="239"/>
                  </a:lnTo>
                  <a:lnTo>
                    <a:pt x="489" y="242"/>
                  </a:lnTo>
                  <a:lnTo>
                    <a:pt x="568" y="200"/>
                  </a:lnTo>
                  <a:lnTo>
                    <a:pt x="609" y="208"/>
                  </a:lnTo>
                  <a:lnTo>
                    <a:pt x="652" y="185"/>
                  </a:lnTo>
                  <a:lnTo>
                    <a:pt x="659" y="156"/>
                  </a:lnTo>
                  <a:lnTo>
                    <a:pt x="668" y="151"/>
                  </a:lnTo>
                  <a:lnTo>
                    <a:pt x="685" y="156"/>
                  </a:lnTo>
                  <a:lnTo>
                    <a:pt x="718" y="207"/>
                  </a:lnTo>
                  <a:lnTo>
                    <a:pt x="719" y="236"/>
                  </a:lnTo>
                  <a:lnTo>
                    <a:pt x="706" y="266"/>
                  </a:lnTo>
                  <a:lnTo>
                    <a:pt x="700" y="316"/>
                  </a:lnTo>
                  <a:lnTo>
                    <a:pt x="671" y="359"/>
                  </a:lnTo>
                  <a:lnTo>
                    <a:pt x="658" y="375"/>
                  </a:lnTo>
                  <a:lnTo>
                    <a:pt x="640" y="377"/>
                  </a:lnTo>
                  <a:lnTo>
                    <a:pt x="607" y="348"/>
                  </a:lnTo>
                  <a:lnTo>
                    <a:pt x="565" y="350"/>
                  </a:lnTo>
                  <a:lnTo>
                    <a:pt x="559" y="319"/>
                  </a:lnTo>
                  <a:lnTo>
                    <a:pt x="538" y="302"/>
                  </a:lnTo>
                  <a:lnTo>
                    <a:pt x="524" y="302"/>
                  </a:lnTo>
                  <a:lnTo>
                    <a:pt x="503" y="343"/>
                  </a:lnTo>
                  <a:lnTo>
                    <a:pt x="513" y="353"/>
                  </a:lnTo>
                  <a:lnTo>
                    <a:pt x="491" y="396"/>
                  </a:lnTo>
                  <a:lnTo>
                    <a:pt x="441" y="408"/>
                  </a:lnTo>
                  <a:lnTo>
                    <a:pt x="417" y="367"/>
                  </a:lnTo>
                  <a:lnTo>
                    <a:pt x="396" y="286"/>
                  </a:lnTo>
                  <a:lnTo>
                    <a:pt x="396" y="212"/>
                  </a:lnTo>
                  <a:lnTo>
                    <a:pt x="377" y="195"/>
                  </a:lnTo>
                  <a:lnTo>
                    <a:pt x="343" y="189"/>
                  </a:lnTo>
                  <a:lnTo>
                    <a:pt x="326" y="202"/>
                  </a:lnTo>
                  <a:lnTo>
                    <a:pt x="295" y="208"/>
                  </a:lnTo>
                  <a:lnTo>
                    <a:pt x="244" y="160"/>
                  </a:lnTo>
                  <a:lnTo>
                    <a:pt x="243" y="208"/>
                  </a:lnTo>
                  <a:lnTo>
                    <a:pt x="234" y="227"/>
                  </a:lnTo>
                  <a:lnTo>
                    <a:pt x="199" y="236"/>
                  </a:lnTo>
                  <a:lnTo>
                    <a:pt x="199" y="247"/>
                  </a:lnTo>
                  <a:lnTo>
                    <a:pt x="213" y="255"/>
                  </a:lnTo>
                  <a:lnTo>
                    <a:pt x="231" y="276"/>
                  </a:lnTo>
                  <a:lnTo>
                    <a:pt x="229" y="350"/>
                  </a:lnTo>
                  <a:lnTo>
                    <a:pt x="211" y="411"/>
                  </a:lnTo>
                  <a:lnTo>
                    <a:pt x="193" y="443"/>
                  </a:lnTo>
                  <a:lnTo>
                    <a:pt x="123" y="462"/>
                  </a:lnTo>
                  <a:lnTo>
                    <a:pt x="90" y="456"/>
                  </a:lnTo>
                  <a:lnTo>
                    <a:pt x="45" y="513"/>
                  </a:lnTo>
                  <a:lnTo>
                    <a:pt x="0" y="544"/>
                  </a:lnTo>
                  <a:lnTo>
                    <a:pt x="2" y="552"/>
                  </a:lnTo>
                  <a:lnTo>
                    <a:pt x="44" y="569"/>
                  </a:lnTo>
                  <a:lnTo>
                    <a:pt x="51" y="651"/>
                  </a:lnTo>
                  <a:lnTo>
                    <a:pt x="80" y="651"/>
                  </a:lnTo>
                  <a:lnTo>
                    <a:pt x="95" y="630"/>
                  </a:lnTo>
                  <a:lnTo>
                    <a:pt x="114" y="635"/>
                  </a:lnTo>
                  <a:lnTo>
                    <a:pt x="156" y="651"/>
                  </a:lnTo>
                  <a:lnTo>
                    <a:pt x="241" y="645"/>
                  </a:lnTo>
                  <a:lnTo>
                    <a:pt x="268" y="623"/>
                  </a:lnTo>
                  <a:lnTo>
                    <a:pt x="319" y="644"/>
                  </a:lnTo>
                  <a:lnTo>
                    <a:pt x="347" y="673"/>
                  </a:lnTo>
                  <a:lnTo>
                    <a:pt x="371" y="654"/>
                  </a:lnTo>
                  <a:lnTo>
                    <a:pt x="408" y="670"/>
                  </a:lnTo>
                  <a:lnTo>
                    <a:pt x="446" y="654"/>
                  </a:lnTo>
                  <a:lnTo>
                    <a:pt x="489" y="615"/>
                  </a:lnTo>
                  <a:lnTo>
                    <a:pt x="529" y="605"/>
                  </a:lnTo>
                  <a:lnTo>
                    <a:pt x="555" y="611"/>
                  </a:lnTo>
                  <a:lnTo>
                    <a:pt x="559" y="637"/>
                  </a:lnTo>
                  <a:lnTo>
                    <a:pt x="543" y="635"/>
                  </a:lnTo>
                  <a:lnTo>
                    <a:pt x="544" y="647"/>
                  </a:lnTo>
                  <a:lnTo>
                    <a:pt x="573" y="654"/>
                  </a:lnTo>
                  <a:lnTo>
                    <a:pt x="580" y="698"/>
                  </a:lnTo>
                  <a:lnTo>
                    <a:pt x="559" y="725"/>
                  </a:lnTo>
                  <a:lnTo>
                    <a:pt x="562" y="763"/>
                  </a:lnTo>
                  <a:lnTo>
                    <a:pt x="579" y="771"/>
                  </a:lnTo>
                  <a:lnTo>
                    <a:pt x="615" y="769"/>
                  </a:lnTo>
                  <a:lnTo>
                    <a:pt x="636" y="738"/>
                  </a:lnTo>
                  <a:lnTo>
                    <a:pt x="667" y="725"/>
                  </a:lnTo>
                  <a:lnTo>
                    <a:pt x="709" y="717"/>
                  </a:lnTo>
                  <a:lnTo>
                    <a:pt x="721" y="700"/>
                  </a:lnTo>
                  <a:lnTo>
                    <a:pt x="745" y="698"/>
                  </a:lnTo>
                  <a:lnTo>
                    <a:pt x="745" y="685"/>
                  </a:lnTo>
                  <a:lnTo>
                    <a:pt x="767" y="708"/>
                  </a:lnTo>
                  <a:lnTo>
                    <a:pt x="822" y="680"/>
                  </a:lnTo>
                  <a:lnTo>
                    <a:pt x="875" y="70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10" name="Group 71"/>
            <p:cNvGrpSpPr>
              <a:grpSpLocks/>
            </p:cNvGrpSpPr>
            <p:nvPr/>
          </p:nvGrpSpPr>
          <p:grpSpPr bwMode="auto">
            <a:xfrm>
              <a:off x="4950" y="2757"/>
              <a:ext cx="151" cy="242"/>
              <a:chOff x="3329" y="2184"/>
              <a:chExt cx="222" cy="321"/>
            </a:xfrm>
          </p:grpSpPr>
          <p:sp>
            <p:nvSpPr>
              <p:cNvPr id="6261" name="Freeform 72"/>
              <p:cNvSpPr>
                <a:spLocks/>
              </p:cNvSpPr>
              <p:nvPr/>
            </p:nvSpPr>
            <p:spPr bwMode="auto">
              <a:xfrm>
                <a:off x="3329" y="2184"/>
                <a:ext cx="222" cy="321"/>
              </a:xfrm>
              <a:custGeom>
                <a:avLst/>
                <a:gdLst>
                  <a:gd name="T0" fmla="*/ 60 w 665"/>
                  <a:gd name="T1" fmla="*/ 8 h 964"/>
                  <a:gd name="T2" fmla="*/ 80 w 665"/>
                  <a:gd name="T3" fmla="*/ 15 h 964"/>
                  <a:gd name="T4" fmla="*/ 118 w 665"/>
                  <a:gd name="T5" fmla="*/ 6 h 964"/>
                  <a:gd name="T6" fmla="*/ 144 w 665"/>
                  <a:gd name="T7" fmla="*/ 23 h 964"/>
                  <a:gd name="T8" fmla="*/ 165 w 665"/>
                  <a:gd name="T9" fmla="*/ 22 h 964"/>
                  <a:gd name="T10" fmla="*/ 192 w 665"/>
                  <a:gd name="T11" fmla="*/ 3 h 964"/>
                  <a:gd name="T12" fmla="*/ 197 w 665"/>
                  <a:gd name="T13" fmla="*/ 5 h 964"/>
                  <a:gd name="T14" fmla="*/ 205 w 665"/>
                  <a:gd name="T15" fmla="*/ 18 h 964"/>
                  <a:gd name="T16" fmla="*/ 210 w 665"/>
                  <a:gd name="T17" fmla="*/ 14 h 964"/>
                  <a:gd name="T18" fmla="*/ 222 w 665"/>
                  <a:gd name="T19" fmla="*/ 31 h 964"/>
                  <a:gd name="T20" fmla="*/ 216 w 665"/>
                  <a:gd name="T21" fmla="*/ 53 h 964"/>
                  <a:gd name="T22" fmla="*/ 202 w 665"/>
                  <a:gd name="T23" fmla="*/ 67 h 964"/>
                  <a:gd name="T24" fmla="*/ 197 w 665"/>
                  <a:gd name="T25" fmla="*/ 88 h 964"/>
                  <a:gd name="T26" fmla="*/ 202 w 665"/>
                  <a:gd name="T27" fmla="*/ 125 h 964"/>
                  <a:gd name="T28" fmla="*/ 193 w 665"/>
                  <a:gd name="T29" fmla="*/ 123 h 964"/>
                  <a:gd name="T30" fmla="*/ 190 w 665"/>
                  <a:gd name="T31" fmla="*/ 132 h 964"/>
                  <a:gd name="T32" fmla="*/ 200 w 665"/>
                  <a:gd name="T33" fmla="*/ 140 h 964"/>
                  <a:gd name="T34" fmla="*/ 190 w 665"/>
                  <a:gd name="T35" fmla="*/ 150 h 964"/>
                  <a:gd name="T36" fmla="*/ 192 w 665"/>
                  <a:gd name="T37" fmla="*/ 167 h 964"/>
                  <a:gd name="T38" fmla="*/ 181 w 665"/>
                  <a:gd name="T39" fmla="*/ 186 h 964"/>
                  <a:gd name="T40" fmla="*/ 168 w 665"/>
                  <a:gd name="T41" fmla="*/ 217 h 964"/>
                  <a:gd name="T42" fmla="*/ 175 w 665"/>
                  <a:gd name="T43" fmla="*/ 227 h 964"/>
                  <a:gd name="T44" fmla="*/ 182 w 665"/>
                  <a:gd name="T45" fmla="*/ 245 h 964"/>
                  <a:gd name="T46" fmla="*/ 187 w 665"/>
                  <a:gd name="T47" fmla="*/ 256 h 964"/>
                  <a:gd name="T48" fmla="*/ 185 w 665"/>
                  <a:gd name="T49" fmla="*/ 277 h 964"/>
                  <a:gd name="T50" fmla="*/ 192 w 665"/>
                  <a:gd name="T51" fmla="*/ 289 h 964"/>
                  <a:gd name="T52" fmla="*/ 192 w 665"/>
                  <a:gd name="T53" fmla="*/ 303 h 964"/>
                  <a:gd name="T54" fmla="*/ 171 w 665"/>
                  <a:gd name="T55" fmla="*/ 317 h 964"/>
                  <a:gd name="T56" fmla="*/ 154 w 665"/>
                  <a:gd name="T57" fmla="*/ 321 h 964"/>
                  <a:gd name="T58" fmla="*/ 132 w 665"/>
                  <a:gd name="T59" fmla="*/ 309 h 964"/>
                  <a:gd name="T60" fmla="*/ 118 w 665"/>
                  <a:gd name="T61" fmla="*/ 296 h 964"/>
                  <a:gd name="T62" fmla="*/ 105 w 665"/>
                  <a:gd name="T63" fmla="*/ 294 h 964"/>
                  <a:gd name="T64" fmla="*/ 87 w 665"/>
                  <a:gd name="T65" fmla="*/ 286 h 964"/>
                  <a:gd name="T66" fmla="*/ 75 w 665"/>
                  <a:gd name="T67" fmla="*/ 283 h 964"/>
                  <a:gd name="T68" fmla="*/ 56 w 665"/>
                  <a:gd name="T69" fmla="*/ 270 h 964"/>
                  <a:gd name="T70" fmla="*/ 29 w 665"/>
                  <a:gd name="T71" fmla="*/ 271 h 964"/>
                  <a:gd name="T72" fmla="*/ 34 w 665"/>
                  <a:gd name="T73" fmla="*/ 244 h 964"/>
                  <a:gd name="T74" fmla="*/ 56 w 665"/>
                  <a:gd name="T75" fmla="*/ 211 h 964"/>
                  <a:gd name="T76" fmla="*/ 64 w 665"/>
                  <a:gd name="T77" fmla="*/ 146 h 964"/>
                  <a:gd name="T78" fmla="*/ 36 w 665"/>
                  <a:gd name="T79" fmla="*/ 120 h 964"/>
                  <a:gd name="T80" fmla="*/ 10 w 665"/>
                  <a:gd name="T81" fmla="*/ 127 h 964"/>
                  <a:gd name="T82" fmla="*/ 0 w 665"/>
                  <a:gd name="T83" fmla="*/ 96 h 964"/>
                  <a:gd name="T84" fmla="*/ 17 w 665"/>
                  <a:gd name="T85" fmla="*/ 107 h 964"/>
                  <a:gd name="T86" fmla="*/ 43 w 665"/>
                  <a:gd name="T87" fmla="*/ 92 h 964"/>
                  <a:gd name="T88" fmla="*/ 56 w 665"/>
                  <a:gd name="T89" fmla="*/ 28 h 964"/>
                  <a:gd name="T90" fmla="*/ 55 w 665"/>
                  <a:gd name="T91" fmla="*/ 15 h 9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65"/>
                  <a:gd name="T139" fmla="*/ 0 h 964"/>
                  <a:gd name="T140" fmla="*/ 665 w 665"/>
                  <a:gd name="T141" fmla="*/ 964 h 9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65" h="964">
                    <a:moveTo>
                      <a:pt x="165" y="46"/>
                    </a:moveTo>
                    <a:lnTo>
                      <a:pt x="180" y="25"/>
                    </a:lnTo>
                    <a:lnTo>
                      <a:pt x="199" y="30"/>
                    </a:lnTo>
                    <a:lnTo>
                      <a:pt x="241" y="46"/>
                    </a:lnTo>
                    <a:lnTo>
                      <a:pt x="326" y="40"/>
                    </a:lnTo>
                    <a:lnTo>
                      <a:pt x="353" y="18"/>
                    </a:lnTo>
                    <a:lnTo>
                      <a:pt x="404" y="39"/>
                    </a:lnTo>
                    <a:lnTo>
                      <a:pt x="432" y="68"/>
                    </a:lnTo>
                    <a:lnTo>
                      <a:pt x="456" y="49"/>
                    </a:lnTo>
                    <a:lnTo>
                      <a:pt x="493" y="65"/>
                    </a:lnTo>
                    <a:lnTo>
                      <a:pt x="531" y="49"/>
                    </a:lnTo>
                    <a:lnTo>
                      <a:pt x="574" y="10"/>
                    </a:lnTo>
                    <a:lnTo>
                      <a:pt x="614" y="0"/>
                    </a:lnTo>
                    <a:lnTo>
                      <a:pt x="589" y="16"/>
                    </a:lnTo>
                    <a:lnTo>
                      <a:pt x="586" y="25"/>
                    </a:lnTo>
                    <a:lnTo>
                      <a:pt x="614" y="55"/>
                    </a:lnTo>
                    <a:lnTo>
                      <a:pt x="614" y="39"/>
                    </a:lnTo>
                    <a:lnTo>
                      <a:pt x="629" y="42"/>
                    </a:lnTo>
                    <a:lnTo>
                      <a:pt x="658" y="49"/>
                    </a:lnTo>
                    <a:lnTo>
                      <a:pt x="665" y="93"/>
                    </a:lnTo>
                    <a:lnTo>
                      <a:pt x="644" y="120"/>
                    </a:lnTo>
                    <a:lnTo>
                      <a:pt x="647" y="158"/>
                    </a:lnTo>
                    <a:lnTo>
                      <a:pt x="616" y="175"/>
                    </a:lnTo>
                    <a:lnTo>
                      <a:pt x="604" y="200"/>
                    </a:lnTo>
                    <a:lnTo>
                      <a:pt x="606" y="246"/>
                    </a:lnTo>
                    <a:lnTo>
                      <a:pt x="589" y="264"/>
                    </a:lnTo>
                    <a:lnTo>
                      <a:pt x="589" y="316"/>
                    </a:lnTo>
                    <a:lnTo>
                      <a:pt x="606" y="375"/>
                    </a:lnTo>
                    <a:lnTo>
                      <a:pt x="604" y="385"/>
                    </a:lnTo>
                    <a:lnTo>
                      <a:pt x="579" y="368"/>
                    </a:lnTo>
                    <a:lnTo>
                      <a:pt x="565" y="382"/>
                    </a:lnTo>
                    <a:lnTo>
                      <a:pt x="568" y="397"/>
                    </a:lnTo>
                    <a:lnTo>
                      <a:pt x="594" y="405"/>
                    </a:lnTo>
                    <a:lnTo>
                      <a:pt x="598" y="420"/>
                    </a:lnTo>
                    <a:lnTo>
                      <a:pt x="592" y="435"/>
                    </a:lnTo>
                    <a:lnTo>
                      <a:pt x="568" y="450"/>
                    </a:lnTo>
                    <a:lnTo>
                      <a:pt x="564" y="472"/>
                    </a:lnTo>
                    <a:lnTo>
                      <a:pt x="576" y="502"/>
                    </a:lnTo>
                    <a:lnTo>
                      <a:pt x="574" y="532"/>
                    </a:lnTo>
                    <a:lnTo>
                      <a:pt x="543" y="560"/>
                    </a:lnTo>
                    <a:lnTo>
                      <a:pt x="543" y="580"/>
                    </a:lnTo>
                    <a:lnTo>
                      <a:pt x="504" y="652"/>
                    </a:lnTo>
                    <a:lnTo>
                      <a:pt x="504" y="669"/>
                    </a:lnTo>
                    <a:lnTo>
                      <a:pt x="525" y="683"/>
                    </a:lnTo>
                    <a:lnTo>
                      <a:pt x="525" y="701"/>
                    </a:lnTo>
                    <a:lnTo>
                      <a:pt x="546" y="737"/>
                    </a:lnTo>
                    <a:lnTo>
                      <a:pt x="564" y="741"/>
                    </a:lnTo>
                    <a:lnTo>
                      <a:pt x="561" y="769"/>
                    </a:lnTo>
                    <a:lnTo>
                      <a:pt x="574" y="776"/>
                    </a:lnTo>
                    <a:lnTo>
                      <a:pt x="555" y="833"/>
                    </a:lnTo>
                    <a:lnTo>
                      <a:pt x="574" y="839"/>
                    </a:lnTo>
                    <a:lnTo>
                      <a:pt x="574" y="869"/>
                    </a:lnTo>
                    <a:lnTo>
                      <a:pt x="561" y="892"/>
                    </a:lnTo>
                    <a:lnTo>
                      <a:pt x="574" y="911"/>
                    </a:lnTo>
                    <a:lnTo>
                      <a:pt x="550" y="911"/>
                    </a:lnTo>
                    <a:lnTo>
                      <a:pt x="511" y="951"/>
                    </a:lnTo>
                    <a:lnTo>
                      <a:pt x="480" y="949"/>
                    </a:lnTo>
                    <a:lnTo>
                      <a:pt x="462" y="964"/>
                    </a:lnTo>
                    <a:lnTo>
                      <a:pt x="444" y="959"/>
                    </a:lnTo>
                    <a:lnTo>
                      <a:pt x="396" y="929"/>
                    </a:lnTo>
                    <a:lnTo>
                      <a:pt x="380" y="897"/>
                    </a:lnTo>
                    <a:lnTo>
                      <a:pt x="353" y="888"/>
                    </a:lnTo>
                    <a:lnTo>
                      <a:pt x="341" y="871"/>
                    </a:lnTo>
                    <a:lnTo>
                      <a:pt x="316" y="883"/>
                    </a:lnTo>
                    <a:lnTo>
                      <a:pt x="274" y="872"/>
                    </a:lnTo>
                    <a:lnTo>
                      <a:pt x="260" y="858"/>
                    </a:lnTo>
                    <a:lnTo>
                      <a:pt x="244" y="859"/>
                    </a:lnTo>
                    <a:lnTo>
                      <a:pt x="226" y="849"/>
                    </a:lnTo>
                    <a:lnTo>
                      <a:pt x="195" y="839"/>
                    </a:lnTo>
                    <a:lnTo>
                      <a:pt x="169" y="810"/>
                    </a:lnTo>
                    <a:lnTo>
                      <a:pt x="142" y="824"/>
                    </a:lnTo>
                    <a:lnTo>
                      <a:pt x="88" y="813"/>
                    </a:lnTo>
                    <a:lnTo>
                      <a:pt x="102" y="757"/>
                    </a:lnTo>
                    <a:lnTo>
                      <a:pt x="102" y="732"/>
                    </a:lnTo>
                    <a:lnTo>
                      <a:pt x="141" y="701"/>
                    </a:lnTo>
                    <a:lnTo>
                      <a:pt x="169" y="634"/>
                    </a:lnTo>
                    <a:lnTo>
                      <a:pt x="196" y="472"/>
                    </a:lnTo>
                    <a:lnTo>
                      <a:pt x="192" y="439"/>
                    </a:lnTo>
                    <a:lnTo>
                      <a:pt x="148" y="378"/>
                    </a:lnTo>
                    <a:lnTo>
                      <a:pt x="109" y="360"/>
                    </a:lnTo>
                    <a:lnTo>
                      <a:pt x="59" y="385"/>
                    </a:lnTo>
                    <a:lnTo>
                      <a:pt x="30" y="380"/>
                    </a:lnTo>
                    <a:lnTo>
                      <a:pt x="3" y="337"/>
                    </a:lnTo>
                    <a:lnTo>
                      <a:pt x="0" y="287"/>
                    </a:lnTo>
                    <a:lnTo>
                      <a:pt x="30" y="316"/>
                    </a:lnTo>
                    <a:lnTo>
                      <a:pt x="51" y="322"/>
                    </a:lnTo>
                    <a:lnTo>
                      <a:pt x="69" y="316"/>
                    </a:lnTo>
                    <a:lnTo>
                      <a:pt x="129" y="277"/>
                    </a:lnTo>
                    <a:lnTo>
                      <a:pt x="172" y="133"/>
                    </a:lnTo>
                    <a:lnTo>
                      <a:pt x="169" y="84"/>
                    </a:lnTo>
                    <a:lnTo>
                      <a:pt x="136" y="46"/>
                    </a:lnTo>
                    <a:lnTo>
                      <a:pt x="165" y="4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62" name="Freeform 73"/>
              <p:cNvSpPr>
                <a:spLocks/>
              </p:cNvSpPr>
              <p:nvPr/>
            </p:nvSpPr>
            <p:spPr bwMode="auto">
              <a:xfrm>
                <a:off x="3369" y="2265"/>
                <a:ext cx="25" cy="44"/>
              </a:xfrm>
              <a:custGeom>
                <a:avLst/>
                <a:gdLst>
                  <a:gd name="T0" fmla="*/ 5 w 76"/>
                  <a:gd name="T1" fmla="*/ 39 h 131"/>
                  <a:gd name="T2" fmla="*/ 7 w 76"/>
                  <a:gd name="T3" fmla="*/ 37 h 131"/>
                  <a:gd name="T4" fmla="*/ 16 w 76"/>
                  <a:gd name="T5" fmla="*/ 37 h 131"/>
                  <a:gd name="T6" fmla="*/ 22 w 76"/>
                  <a:gd name="T7" fmla="*/ 44 h 131"/>
                  <a:gd name="T8" fmla="*/ 24 w 76"/>
                  <a:gd name="T9" fmla="*/ 38 h 131"/>
                  <a:gd name="T10" fmla="*/ 25 w 76"/>
                  <a:gd name="T11" fmla="*/ 9 h 131"/>
                  <a:gd name="T12" fmla="*/ 13 w 76"/>
                  <a:gd name="T13" fmla="*/ 0 h 131"/>
                  <a:gd name="T14" fmla="*/ 0 w 76"/>
                  <a:gd name="T15" fmla="*/ 23 h 131"/>
                  <a:gd name="T16" fmla="*/ 5 w 76"/>
                  <a:gd name="T17" fmla="*/ 39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131"/>
                  <a:gd name="T29" fmla="*/ 76 w 76"/>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131">
                    <a:moveTo>
                      <a:pt x="16" y="116"/>
                    </a:moveTo>
                    <a:lnTo>
                      <a:pt x="21" y="111"/>
                    </a:lnTo>
                    <a:lnTo>
                      <a:pt x="49" y="111"/>
                    </a:lnTo>
                    <a:lnTo>
                      <a:pt x="67" y="131"/>
                    </a:lnTo>
                    <a:lnTo>
                      <a:pt x="73" y="113"/>
                    </a:lnTo>
                    <a:lnTo>
                      <a:pt x="76" y="26"/>
                    </a:lnTo>
                    <a:lnTo>
                      <a:pt x="39" y="0"/>
                    </a:lnTo>
                    <a:lnTo>
                      <a:pt x="0" y="69"/>
                    </a:lnTo>
                    <a:lnTo>
                      <a:pt x="16" y="11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43" name="Freeform 74"/>
            <p:cNvSpPr>
              <a:spLocks/>
            </p:cNvSpPr>
            <p:nvPr/>
          </p:nvSpPr>
          <p:spPr bwMode="auto">
            <a:xfrm>
              <a:off x="4358" y="3502"/>
              <a:ext cx="84" cy="116"/>
            </a:xfrm>
            <a:custGeom>
              <a:avLst/>
              <a:gdLst>
                <a:gd name="T0" fmla="*/ 37 w 368"/>
                <a:gd name="T1" fmla="*/ 1 h 455"/>
                <a:gd name="T2" fmla="*/ 39 w 368"/>
                <a:gd name="T3" fmla="*/ 8 h 455"/>
                <a:gd name="T4" fmla="*/ 37 w 368"/>
                <a:gd name="T5" fmla="*/ 15 h 455"/>
                <a:gd name="T6" fmla="*/ 50 w 368"/>
                <a:gd name="T7" fmla="*/ 20 h 455"/>
                <a:gd name="T8" fmla="*/ 53 w 368"/>
                <a:gd name="T9" fmla="*/ 23 h 455"/>
                <a:gd name="T10" fmla="*/ 48 w 368"/>
                <a:gd name="T11" fmla="*/ 22 h 455"/>
                <a:gd name="T12" fmla="*/ 50 w 368"/>
                <a:gd name="T13" fmla="*/ 25 h 455"/>
                <a:gd name="T14" fmla="*/ 45 w 368"/>
                <a:gd name="T15" fmla="*/ 36 h 455"/>
                <a:gd name="T16" fmla="*/ 50 w 368"/>
                <a:gd name="T17" fmla="*/ 49 h 455"/>
                <a:gd name="T18" fmla="*/ 48 w 368"/>
                <a:gd name="T19" fmla="*/ 57 h 455"/>
                <a:gd name="T20" fmla="*/ 45 w 368"/>
                <a:gd name="T21" fmla="*/ 60 h 455"/>
                <a:gd name="T22" fmla="*/ 48 w 368"/>
                <a:gd name="T23" fmla="*/ 66 h 455"/>
                <a:gd name="T24" fmla="*/ 51 w 368"/>
                <a:gd name="T25" fmla="*/ 67 h 455"/>
                <a:gd name="T26" fmla="*/ 49 w 368"/>
                <a:gd name="T27" fmla="*/ 68 h 455"/>
                <a:gd name="T28" fmla="*/ 48 w 368"/>
                <a:gd name="T29" fmla="*/ 75 h 455"/>
                <a:gd name="T30" fmla="*/ 43 w 368"/>
                <a:gd name="T31" fmla="*/ 84 h 455"/>
                <a:gd name="T32" fmla="*/ 39 w 368"/>
                <a:gd name="T33" fmla="*/ 86 h 455"/>
                <a:gd name="T34" fmla="*/ 33 w 368"/>
                <a:gd name="T35" fmla="*/ 94 h 455"/>
                <a:gd name="T36" fmla="*/ 15 w 368"/>
                <a:gd name="T37" fmla="*/ 108 h 455"/>
                <a:gd name="T38" fmla="*/ 8 w 368"/>
                <a:gd name="T39" fmla="*/ 111 h 455"/>
                <a:gd name="T40" fmla="*/ 3 w 368"/>
                <a:gd name="T41" fmla="*/ 109 h 455"/>
                <a:gd name="T42" fmla="*/ 0 w 368"/>
                <a:gd name="T43" fmla="*/ 112 h 455"/>
                <a:gd name="T44" fmla="*/ 2 w 368"/>
                <a:gd name="T45" fmla="*/ 116 h 455"/>
                <a:gd name="T46" fmla="*/ 8 w 368"/>
                <a:gd name="T47" fmla="*/ 116 h 455"/>
                <a:gd name="T48" fmla="*/ 14 w 368"/>
                <a:gd name="T49" fmla="*/ 114 h 455"/>
                <a:gd name="T50" fmla="*/ 28 w 368"/>
                <a:gd name="T51" fmla="*/ 114 h 455"/>
                <a:gd name="T52" fmla="*/ 33 w 368"/>
                <a:gd name="T53" fmla="*/ 109 h 455"/>
                <a:gd name="T54" fmla="*/ 57 w 368"/>
                <a:gd name="T55" fmla="*/ 108 h 455"/>
                <a:gd name="T56" fmla="*/ 62 w 368"/>
                <a:gd name="T57" fmla="*/ 105 h 455"/>
                <a:gd name="T58" fmla="*/ 72 w 368"/>
                <a:gd name="T59" fmla="*/ 103 h 455"/>
                <a:gd name="T60" fmla="*/ 78 w 368"/>
                <a:gd name="T61" fmla="*/ 94 h 455"/>
                <a:gd name="T62" fmla="*/ 76 w 368"/>
                <a:gd name="T63" fmla="*/ 82 h 455"/>
                <a:gd name="T64" fmla="*/ 73 w 368"/>
                <a:gd name="T65" fmla="*/ 79 h 455"/>
                <a:gd name="T66" fmla="*/ 78 w 368"/>
                <a:gd name="T67" fmla="*/ 76 h 455"/>
                <a:gd name="T68" fmla="*/ 73 w 368"/>
                <a:gd name="T69" fmla="*/ 71 h 455"/>
                <a:gd name="T70" fmla="*/ 72 w 368"/>
                <a:gd name="T71" fmla="*/ 66 h 455"/>
                <a:gd name="T72" fmla="*/ 77 w 368"/>
                <a:gd name="T73" fmla="*/ 61 h 455"/>
                <a:gd name="T74" fmla="*/ 81 w 368"/>
                <a:gd name="T75" fmla="*/ 54 h 455"/>
                <a:gd name="T76" fmla="*/ 80 w 368"/>
                <a:gd name="T77" fmla="*/ 45 h 455"/>
                <a:gd name="T78" fmla="*/ 84 w 368"/>
                <a:gd name="T79" fmla="*/ 38 h 455"/>
                <a:gd name="T80" fmla="*/ 73 w 368"/>
                <a:gd name="T81" fmla="*/ 22 h 455"/>
                <a:gd name="T82" fmla="*/ 71 w 368"/>
                <a:gd name="T83" fmla="*/ 22 h 455"/>
                <a:gd name="T84" fmla="*/ 65 w 368"/>
                <a:gd name="T85" fmla="*/ 24 h 455"/>
                <a:gd name="T86" fmla="*/ 58 w 368"/>
                <a:gd name="T87" fmla="*/ 22 h 455"/>
                <a:gd name="T88" fmla="*/ 53 w 368"/>
                <a:gd name="T89" fmla="*/ 11 h 455"/>
                <a:gd name="T90" fmla="*/ 45 w 368"/>
                <a:gd name="T91" fmla="*/ 8 h 455"/>
                <a:gd name="T92" fmla="*/ 42 w 368"/>
                <a:gd name="T93" fmla="*/ 0 h 455"/>
                <a:gd name="T94" fmla="*/ 37 w 368"/>
                <a:gd name="T95" fmla="*/ 1 h 45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8"/>
                <a:gd name="T145" fmla="*/ 0 h 455"/>
                <a:gd name="T146" fmla="*/ 368 w 368"/>
                <a:gd name="T147" fmla="*/ 455 h 45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8" h="455">
                  <a:moveTo>
                    <a:pt x="161" y="5"/>
                  </a:moveTo>
                  <a:lnTo>
                    <a:pt x="172" y="31"/>
                  </a:lnTo>
                  <a:lnTo>
                    <a:pt x="164" y="59"/>
                  </a:lnTo>
                  <a:lnTo>
                    <a:pt x="221" y="77"/>
                  </a:lnTo>
                  <a:lnTo>
                    <a:pt x="232" y="90"/>
                  </a:lnTo>
                  <a:lnTo>
                    <a:pt x="209" y="85"/>
                  </a:lnTo>
                  <a:lnTo>
                    <a:pt x="217" y="99"/>
                  </a:lnTo>
                  <a:lnTo>
                    <a:pt x="196" y="140"/>
                  </a:lnTo>
                  <a:lnTo>
                    <a:pt x="221" y="192"/>
                  </a:lnTo>
                  <a:lnTo>
                    <a:pt x="209" y="225"/>
                  </a:lnTo>
                  <a:lnTo>
                    <a:pt x="197" y="236"/>
                  </a:lnTo>
                  <a:lnTo>
                    <a:pt x="212" y="257"/>
                  </a:lnTo>
                  <a:lnTo>
                    <a:pt x="223" y="263"/>
                  </a:lnTo>
                  <a:lnTo>
                    <a:pt x="214" y="268"/>
                  </a:lnTo>
                  <a:lnTo>
                    <a:pt x="209" y="294"/>
                  </a:lnTo>
                  <a:lnTo>
                    <a:pt x="188" y="328"/>
                  </a:lnTo>
                  <a:lnTo>
                    <a:pt x="170" y="338"/>
                  </a:lnTo>
                  <a:lnTo>
                    <a:pt x="146" y="370"/>
                  </a:lnTo>
                  <a:lnTo>
                    <a:pt x="67" y="425"/>
                  </a:lnTo>
                  <a:lnTo>
                    <a:pt x="34" y="435"/>
                  </a:lnTo>
                  <a:lnTo>
                    <a:pt x="12" y="429"/>
                  </a:lnTo>
                  <a:lnTo>
                    <a:pt x="0" y="439"/>
                  </a:lnTo>
                  <a:lnTo>
                    <a:pt x="7" y="455"/>
                  </a:lnTo>
                  <a:lnTo>
                    <a:pt x="37" y="455"/>
                  </a:lnTo>
                  <a:lnTo>
                    <a:pt x="61" y="447"/>
                  </a:lnTo>
                  <a:lnTo>
                    <a:pt x="123" y="447"/>
                  </a:lnTo>
                  <a:lnTo>
                    <a:pt x="146" y="427"/>
                  </a:lnTo>
                  <a:lnTo>
                    <a:pt x="250" y="425"/>
                  </a:lnTo>
                  <a:lnTo>
                    <a:pt x="270" y="410"/>
                  </a:lnTo>
                  <a:lnTo>
                    <a:pt x="317" y="405"/>
                  </a:lnTo>
                  <a:lnTo>
                    <a:pt x="341" y="370"/>
                  </a:lnTo>
                  <a:lnTo>
                    <a:pt x="332" y="323"/>
                  </a:lnTo>
                  <a:lnTo>
                    <a:pt x="321" y="308"/>
                  </a:lnTo>
                  <a:lnTo>
                    <a:pt x="341" y="297"/>
                  </a:lnTo>
                  <a:lnTo>
                    <a:pt x="318" y="277"/>
                  </a:lnTo>
                  <a:lnTo>
                    <a:pt x="317" y="257"/>
                  </a:lnTo>
                  <a:lnTo>
                    <a:pt x="338" y="241"/>
                  </a:lnTo>
                  <a:lnTo>
                    <a:pt x="354" y="210"/>
                  </a:lnTo>
                  <a:lnTo>
                    <a:pt x="350" y="176"/>
                  </a:lnTo>
                  <a:lnTo>
                    <a:pt x="368" y="151"/>
                  </a:lnTo>
                  <a:lnTo>
                    <a:pt x="318" y="85"/>
                  </a:lnTo>
                  <a:lnTo>
                    <a:pt x="312" y="85"/>
                  </a:lnTo>
                  <a:lnTo>
                    <a:pt x="285" y="95"/>
                  </a:lnTo>
                  <a:lnTo>
                    <a:pt x="253" y="85"/>
                  </a:lnTo>
                  <a:lnTo>
                    <a:pt x="233" y="44"/>
                  </a:lnTo>
                  <a:lnTo>
                    <a:pt x="197" y="31"/>
                  </a:lnTo>
                  <a:lnTo>
                    <a:pt x="182" y="0"/>
                  </a:lnTo>
                  <a:lnTo>
                    <a:pt x="161" y="5"/>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4" name="Freeform 75"/>
            <p:cNvSpPr>
              <a:spLocks/>
            </p:cNvSpPr>
            <p:nvPr/>
          </p:nvSpPr>
          <p:spPr bwMode="auto">
            <a:xfrm>
              <a:off x="4350" y="3605"/>
              <a:ext cx="120" cy="137"/>
            </a:xfrm>
            <a:custGeom>
              <a:avLst/>
              <a:gdLst>
                <a:gd name="T0" fmla="*/ 64 w 532"/>
                <a:gd name="T1" fmla="*/ 44 h 544"/>
                <a:gd name="T2" fmla="*/ 76 w 532"/>
                <a:gd name="T3" fmla="*/ 33 h 544"/>
                <a:gd name="T4" fmla="*/ 77 w 532"/>
                <a:gd name="T5" fmla="*/ 27 h 544"/>
                <a:gd name="T6" fmla="*/ 80 w 532"/>
                <a:gd name="T7" fmla="*/ 25 h 544"/>
                <a:gd name="T8" fmla="*/ 87 w 532"/>
                <a:gd name="T9" fmla="*/ 26 h 544"/>
                <a:gd name="T10" fmla="*/ 85 w 532"/>
                <a:gd name="T11" fmla="*/ 18 h 544"/>
                <a:gd name="T12" fmla="*/ 82 w 532"/>
                <a:gd name="T13" fmla="*/ 14 h 544"/>
                <a:gd name="T14" fmla="*/ 81 w 532"/>
                <a:gd name="T15" fmla="*/ 0 h 544"/>
                <a:gd name="T16" fmla="*/ 70 w 532"/>
                <a:gd name="T17" fmla="*/ 1 h 544"/>
                <a:gd name="T18" fmla="*/ 65 w 532"/>
                <a:gd name="T19" fmla="*/ 5 h 544"/>
                <a:gd name="T20" fmla="*/ 42 w 532"/>
                <a:gd name="T21" fmla="*/ 6 h 544"/>
                <a:gd name="T22" fmla="*/ 37 w 532"/>
                <a:gd name="T23" fmla="*/ 11 h 544"/>
                <a:gd name="T24" fmla="*/ 23 w 532"/>
                <a:gd name="T25" fmla="*/ 11 h 544"/>
                <a:gd name="T26" fmla="*/ 17 w 532"/>
                <a:gd name="T27" fmla="*/ 13 h 544"/>
                <a:gd name="T28" fmla="*/ 11 w 532"/>
                <a:gd name="T29" fmla="*/ 13 h 544"/>
                <a:gd name="T30" fmla="*/ 9 w 532"/>
                <a:gd name="T31" fmla="*/ 9 h 544"/>
                <a:gd name="T32" fmla="*/ 4 w 532"/>
                <a:gd name="T33" fmla="*/ 14 h 544"/>
                <a:gd name="T34" fmla="*/ 13 w 532"/>
                <a:gd name="T35" fmla="*/ 17 h 544"/>
                <a:gd name="T36" fmla="*/ 16 w 532"/>
                <a:gd name="T37" fmla="*/ 24 h 544"/>
                <a:gd name="T38" fmla="*/ 15 w 532"/>
                <a:gd name="T39" fmla="*/ 26 h 544"/>
                <a:gd name="T40" fmla="*/ 18 w 532"/>
                <a:gd name="T41" fmla="*/ 29 h 544"/>
                <a:gd name="T42" fmla="*/ 18 w 532"/>
                <a:gd name="T43" fmla="*/ 33 h 544"/>
                <a:gd name="T44" fmla="*/ 13 w 532"/>
                <a:gd name="T45" fmla="*/ 35 h 544"/>
                <a:gd name="T46" fmla="*/ 7 w 532"/>
                <a:gd name="T47" fmla="*/ 44 h 544"/>
                <a:gd name="T48" fmla="*/ 12 w 532"/>
                <a:gd name="T49" fmla="*/ 47 h 544"/>
                <a:gd name="T50" fmla="*/ 15 w 532"/>
                <a:gd name="T51" fmla="*/ 50 h 544"/>
                <a:gd name="T52" fmla="*/ 4 w 532"/>
                <a:gd name="T53" fmla="*/ 59 h 544"/>
                <a:gd name="T54" fmla="*/ 5 w 532"/>
                <a:gd name="T55" fmla="*/ 63 h 544"/>
                <a:gd name="T56" fmla="*/ 0 w 532"/>
                <a:gd name="T57" fmla="*/ 70 h 544"/>
                <a:gd name="T58" fmla="*/ 12 w 532"/>
                <a:gd name="T59" fmla="*/ 72 h 544"/>
                <a:gd name="T60" fmla="*/ 21 w 532"/>
                <a:gd name="T61" fmla="*/ 88 h 544"/>
                <a:gd name="T62" fmla="*/ 29 w 532"/>
                <a:gd name="T63" fmla="*/ 89 h 544"/>
                <a:gd name="T64" fmla="*/ 40 w 532"/>
                <a:gd name="T65" fmla="*/ 98 h 544"/>
                <a:gd name="T66" fmla="*/ 40 w 532"/>
                <a:gd name="T67" fmla="*/ 104 h 544"/>
                <a:gd name="T68" fmla="*/ 35 w 532"/>
                <a:gd name="T69" fmla="*/ 104 h 544"/>
                <a:gd name="T70" fmla="*/ 35 w 532"/>
                <a:gd name="T71" fmla="*/ 105 h 544"/>
                <a:gd name="T72" fmla="*/ 41 w 532"/>
                <a:gd name="T73" fmla="*/ 111 h 544"/>
                <a:gd name="T74" fmla="*/ 41 w 532"/>
                <a:gd name="T75" fmla="*/ 117 h 544"/>
                <a:gd name="T76" fmla="*/ 48 w 532"/>
                <a:gd name="T77" fmla="*/ 126 h 544"/>
                <a:gd name="T78" fmla="*/ 65 w 532"/>
                <a:gd name="T79" fmla="*/ 132 h 544"/>
                <a:gd name="T80" fmla="*/ 86 w 532"/>
                <a:gd name="T81" fmla="*/ 137 h 544"/>
                <a:gd name="T82" fmla="*/ 92 w 532"/>
                <a:gd name="T83" fmla="*/ 136 h 544"/>
                <a:gd name="T84" fmla="*/ 113 w 532"/>
                <a:gd name="T85" fmla="*/ 124 h 544"/>
                <a:gd name="T86" fmla="*/ 111 w 532"/>
                <a:gd name="T87" fmla="*/ 115 h 544"/>
                <a:gd name="T88" fmla="*/ 116 w 532"/>
                <a:gd name="T89" fmla="*/ 112 h 544"/>
                <a:gd name="T90" fmla="*/ 115 w 532"/>
                <a:gd name="T91" fmla="*/ 109 h 544"/>
                <a:gd name="T92" fmla="*/ 120 w 532"/>
                <a:gd name="T93" fmla="*/ 101 h 544"/>
                <a:gd name="T94" fmla="*/ 114 w 532"/>
                <a:gd name="T95" fmla="*/ 98 h 544"/>
                <a:gd name="T96" fmla="*/ 104 w 532"/>
                <a:gd name="T97" fmla="*/ 89 h 544"/>
                <a:gd name="T98" fmla="*/ 101 w 532"/>
                <a:gd name="T99" fmla="*/ 82 h 544"/>
                <a:gd name="T100" fmla="*/ 104 w 532"/>
                <a:gd name="T101" fmla="*/ 77 h 544"/>
                <a:gd name="T102" fmla="*/ 98 w 532"/>
                <a:gd name="T103" fmla="*/ 71 h 544"/>
                <a:gd name="T104" fmla="*/ 87 w 532"/>
                <a:gd name="T105" fmla="*/ 75 h 544"/>
                <a:gd name="T106" fmla="*/ 83 w 532"/>
                <a:gd name="T107" fmla="*/ 71 h 544"/>
                <a:gd name="T108" fmla="*/ 78 w 532"/>
                <a:gd name="T109" fmla="*/ 70 h 544"/>
                <a:gd name="T110" fmla="*/ 74 w 532"/>
                <a:gd name="T111" fmla="*/ 75 h 544"/>
                <a:gd name="T112" fmla="*/ 70 w 532"/>
                <a:gd name="T113" fmla="*/ 72 h 544"/>
                <a:gd name="T114" fmla="*/ 75 w 532"/>
                <a:gd name="T115" fmla="*/ 61 h 544"/>
                <a:gd name="T116" fmla="*/ 70 w 532"/>
                <a:gd name="T117" fmla="*/ 49 h 544"/>
                <a:gd name="T118" fmla="*/ 65 w 532"/>
                <a:gd name="T119" fmla="*/ 48 h 544"/>
                <a:gd name="T120" fmla="*/ 64 w 532"/>
                <a:gd name="T121" fmla="*/ 44 h 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32"/>
                <a:gd name="T184" fmla="*/ 0 h 544"/>
                <a:gd name="T185" fmla="*/ 532 w 532"/>
                <a:gd name="T186" fmla="*/ 544 h 54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32" h="544">
                  <a:moveTo>
                    <a:pt x="284" y="173"/>
                  </a:moveTo>
                  <a:lnTo>
                    <a:pt x="336" y="131"/>
                  </a:lnTo>
                  <a:lnTo>
                    <a:pt x="343" y="106"/>
                  </a:lnTo>
                  <a:lnTo>
                    <a:pt x="354" y="101"/>
                  </a:lnTo>
                  <a:lnTo>
                    <a:pt x="387" y="105"/>
                  </a:lnTo>
                  <a:lnTo>
                    <a:pt x="378" y="72"/>
                  </a:lnTo>
                  <a:lnTo>
                    <a:pt x="363" y="56"/>
                  </a:lnTo>
                  <a:lnTo>
                    <a:pt x="357" y="0"/>
                  </a:lnTo>
                  <a:lnTo>
                    <a:pt x="310" y="5"/>
                  </a:lnTo>
                  <a:lnTo>
                    <a:pt x="290" y="20"/>
                  </a:lnTo>
                  <a:lnTo>
                    <a:pt x="186" y="22"/>
                  </a:lnTo>
                  <a:lnTo>
                    <a:pt x="163" y="42"/>
                  </a:lnTo>
                  <a:lnTo>
                    <a:pt x="101" y="42"/>
                  </a:lnTo>
                  <a:lnTo>
                    <a:pt x="77" y="50"/>
                  </a:lnTo>
                  <a:lnTo>
                    <a:pt x="47" y="50"/>
                  </a:lnTo>
                  <a:lnTo>
                    <a:pt x="40" y="34"/>
                  </a:lnTo>
                  <a:lnTo>
                    <a:pt x="16" y="56"/>
                  </a:lnTo>
                  <a:lnTo>
                    <a:pt x="59" y="67"/>
                  </a:lnTo>
                  <a:lnTo>
                    <a:pt x="71" y="96"/>
                  </a:lnTo>
                  <a:lnTo>
                    <a:pt x="68" y="105"/>
                  </a:lnTo>
                  <a:lnTo>
                    <a:pt x="79" y="116"/>
                  </a:lnTo>
                  <a:lnTo>
                    <a:pt x="79" y="132"/>
                  </a:lnTo>
                  <a:lnTo>
                    <a:pt x="58" y="139"/>
                  </a:lnTo>
                  <a:lnTo>
                    <a:pt x="33" y="175"/>
                  </a:lnTo>
                  <a:lnTo>
                    <a:pt x="53" y="186"/>
                  </a:lnTo>
                  <a:lnTo>
                    <a:pt x="65" y="200"/>
                  </a:lnTo>
                  <a:lnTo>
                    <a:pt x="18" y="234"/>
                  </a:lnTo>
                  <a:lnTo>
                    <a:pt x="24" y="252"/>
                  </a:lnTo>
                  <a:lnTo>
                    <a:pt x="0" y="278"/>
                  </a:lnTo>
                  <a:lnTo>
                    <a:pt x="52" y="287"/>
                  </a:lnTo>
                  <a:lnTo>
                    <a:pt x="94" y="348"/>
                  </a:lnTo>
                  <a:lnTo>
                    <a:pt x="128" y="355"/>
                  </a:lnTo>
                  <a:lnTo>
                    <a:pt x="176" y="389"/>
                  </a:lnTo>
                  <a:lnTo>
                    <a:pt x="177" y="414"/>
                  </a:lnTo>
                  <a:lnTo>
                    <a:pt x="157" y="413"/>
                  </a:lnTo>
                  <a:lnTo>
                    <a:pt x="155" y="418"/>
                  </a:lnTo>
                  <a:lnTo>
                    <a:pt x="180" y="439"/>
                  </a:lnTo>
                  <a:lnTo>
                    <a:pt x="183" y="466"/>
                  </a:lnTo>
                  <a:lnTo>
                    <a:pt x="212" y="500"/>
                  </a:lnTo>
                  <a:lnTo>
                    <a:pt x="290" y="526"/>
                  </a:lnTo>
                  <a:lnTo>
                    <a:pt x="382" y="544"/>
                  </a:lnTo>
                  <a:lnTo>
                    <a:pt x="406" y="541"/>
                  </a:lnTo>
                  <a:lnTo>
                    <a:pt x="499" y="492"/>
                  </a:lnTo>
                  <a:lnTo>
                    <a:pt x="491" y="456"/>
                  </a:lnTo>
                  <a:lnTo>
                    <a:pt x="515" y="443"/>
                  </a:lnTo>
                  <a:lnTo>
                    <a:pt x="509" y="434"/>
                  </a:lnTo>
                  <a:lnTo>
                    <a:pt x="532" y="400"/>
                  </a:lnTo>
                  <a:lnTo>
                    <a:pt x="505" y="389"/>
                  </a:lnTo>
                  <a:lnTo>
                    <a:pt x="461" y="354"/>
                  </a:lnTo>
                  <a:lnTo>
                    <a:pt x="449" y="324"/>
                  </a:lnTo>
                  <a:lnTo>
                    <a:pt x="461" y="307"/>
                  </a:lnTo>
                  <a:lnTo>
                    <a:pt x="433" y="281"/>
                  </a:lnTo>
                  <a:lnTo>
                    <a:pt x="385" y="296"/>
                  </a:lnTo>
                  <a:lnTo>
                    <a:pt x="367" y="281"/>
                  </a:lnTo>
                  <a:lnTo>
                    <a:pt x="346" y="278"/>
                  </a:lnTo>
                  <a:lnTo>
                    <a:pt x="328" y="298"/>
                  </a:lnTo>
                  <a:lnTo>
                    <a:pt x="310" y="287"/>
                  </a:lnTo>
                  <a:lnTo>
                    <a:pt x="334" y="241"/>
                  </a:lnTo>
                  <a:lnTo>
                    <a:pt x="309" y="194"/>
                  </a:lnTo>
                  <a:lnTo>
                    <a:pt x="290" y="189"/>
                  </a:lnTo>
                  <a:lnTo>
                    <a:pt x="284" y="173"/>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5" name="Freeform 76"/>
            <p:cNvSpPr>
              <a:spLocks/>
            </p:cNvSpPr>
            <p:nvPr/>
          </p:nvSpPr>
          <p:spPr bwMode="auto">
            <a:xfrm>
              <a:off x="4452" y="3480"/>
              <a:ext cx="137" cy="226"/>
            </a:xfrm>
            <a:custGeom>
              <a:avLst/>
              <a:gdLst>
                <a:gd name="T0" fmla="*/ 36 w 606"/>
                <a:gd name="T1" fmla="*/ 200 h 893"/>
                <a:gd name="T2" fmla="*/ 42 w 606"/>
                <a:gd name="T3" fmla="*/ 196 h 893"/>
                <a:gd name="T4" fmla="*/ 43 w 606"/>
                <a:gd name="T5" fmla="*/ 191 h 893"/>
                <a:gd name="T6" fmla="*/ 53 w 606"/>
                <a:gd name="T7" fmla="*/ 186 h 893"/>
                <a:gd name="T8" fmla="*/ 50 w 606"/>
                <a:gd name="T9" fmla="*/ 175 h 893"/>
                <a:gd name="T10" fmla="*/ 57 w 606"/>
                <a:gd name="T11" fmla="*/ 173 h 893"/>
                <a:gd name="T12" fmla="*/ 56 w 606"/>
                <a:gd name="T13" fmla="*/ 164 h 893"/>
                <a:gd name="T14" fmla="*/ 70 w 606"/>
                <a:gd name="T15" fmla="*/ 156 h 893"/>
                <a:gd name="T16" fmla="*/ 77 w 606"/>
                <a:gd name="T17" fmla="*/ 151 h 893"/>
                <a:gd name="T18" fmla="*/ 86 w 606"/>
                <a:gd name="T19" fmla="*/ 154 h 893"/>
                <a:gd name="T20" fmla="*/ 92 w 606"/>
                <a:gd name="T21" fmla="*/ 146 h 893"/>
                <a:gd name="T22" fmla="*/ 102 w 606"/>
                <a:gd name="T23" fmla="*/ 143 h 893"/>
                <a:gd name="T24" fmla="*/ 109 w 606"/>
                <a:gd name="T25" fmla="*/ 144 h 893"/>
                <a:gd name="T26" fmla="*/ 118 w 606"/>
                <a:gd name="T27" fmla="*/ 146 h 893"/>
                <a:gd name="T28" fmla="*/ 123 w 606"/>
                <a:gd name="T29" fmla="*/ 143 h 893"/>
                <a:gd name="T30" fmla="*/ 129 w 606"/>
                <a:gd name="T31" fmla="*/ 149 h 893"/>
                <a:gd name="T32" fmla="*/ 125 w 606"/>
                <a:gd name="T33" fmla="*/ 152 h 893"/>
                <a:gd name="T34" fmla="*/ 135 w 606"/>
                <a:gd name="T35" fmla="*/ 137 h 893"/>
                <a:gd name="T36" fmla="*/ 137 w 606"/>
                <a:gd name="T37" fmla="*/ 130 h 893"/>
                <a:gd name="T38" fmla="*/ 131 w 606"/>
                <a:gd name="T39" fmla="*/ 117 h 893"/>
                <a:gd name="T40" fmla="*/ 97 w 606"/>
                <a:gd name="T41" fmla="*/ 98 h 893"/>
                <a:gd name="T42" fmla="*/ 92 w 606"/>
                <a:gd name="T43" fmla="*/ 95 h 893"/>
                <a:gd name="T44" fmla="*/ 94 w 606"/>
                <a:gd name="T45" fmla="*/ 74 h 893"/>
                <a:gd name="T46" fmla="*/ 109 w 606"/>
                <a:gd name="T47" fmla="*/ 47 h 893"/>
                <a:gd name="T48" fmla="*/ 118 w 606"/>
                <a:gd name="T49" fmla="*/ 34 h 893"/>
                <a:gd name="T50" fmla="*/ 111 w 606"/>
                <a:gd name="T51" fmla="*/ 15 h 893"/>
                <a:gd name="T52" fmla="*/ 80 w 606"/>
                <a:gd name="T53" fmla="*/ 5 h 893"/>
                <a:gd name="T54" fmla="*/ 80 w 606"/>
                <a:gd name="T55" fmla="*/ 39 h 893"/>
                <a:gd name="T56" fmla="*/ 58 w 606"/>
                <a:gd name="T57" fmla="*/ 58 h 893"/>
                <a:gd name="T58" fmla="*/ 37 w 606"/>
                <a:gd name="T59" fmla="*/ 52 h 893"/>
                <a:gd name="T60" fmla="*/ 29 w 606"/>
                <a:gd name="T61" fmla="*/ 68 h 893"/>
                <a:gd name="T62" fmla="*/ 37 w 606"/>
                <a:gd name="T63" fmla="*/ 83 h 893"/>
                <a:gd name="T64" fmla="*/ 30 w 606"/>
                <a:gd name="T65" fmla="*/ 96 h 893"/>
                <a:gd name="T66" fmla="*/ 45 w 606"/>
                <a:gd name="T67" fmla="*/ 103 h 893"/>
                <a:gd name="T68" fmla="*/ 52 w 606"/>
                <a:gd name="T69" fmla="*/ 116 h 893"/>
                <a:gd name="T70" fmla="*/ 34 w 606"/>
                <a:gd name="T71" fmla="*/ 125 h 893"/>
                <a:gd name="T72" fmla="*/ 38 w 606"/>
                <a:gd name="T73" fmla="*/ 146 h 893"/>
                <a:gd name="T74" fmla="*/ 35 w 606"/>
                <a:gd name="T75" fmla="*/ 173 h 893"/>
                <a:gd name="T76" fmla="*/ 22 w 606"/>
                <a:gd name="T77" fmla="*/ 179 h 893"/>
                <a:gd name="T78" fmla="*/ 8 w 606"/>
                <a:gd name="T79" fmla="*/ 184 h 893"/>
                <a:gd name="T80" fmla="*/ 3 w 606"/>
                <a:gd name="T81" fmla="*/ 202 h 893"/>
                <a:gd name="T82" fmla="*/ 13 w 606"/>
                <a:gd name="T83" fmla="*/ 223 h 893"/>
                <a:gd name="T84" fmla="*/ 23 w 606"/>
                <a:gd name="T85" fmla="*/ 217 h 89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06"/>
                <a:gd name="T130" fmla="*/ 0 h 893"/>
                <a:gd name="T131" fmla="*/ 606 w 606"/>
                <a:gd name="T132" fmla="*/ 893 h 89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06" h="893">
                  <a:moveTo>
                    <a:pt x="102" y="857"/>
                  </a:moveTo>
                  <a:lnTo>
                    <a:pt x="144" y="798"/>
                  </a:lnTo>
                  <a:lnTo>
                    <a:pt x="159" y="791"/>
                  </a:lnTo>
                  <a:lnTo>
                    <a:pt x="168" y="778"/>
                  </a:lnTo>
                  <a:lnTo>
                    <a:pt x="181" y="789"/>
                  </a:lnTo>
                  <a:lnTo>
                    <a:pt x="187" y="774"/>
                  </a:lnTo>
                  <a:lnTo>
                    <a:pt x="205" y="769"/>
                  </a:lnTo>
                  <a:lnTo>
                    <a:pt x="204" y="756"/>
                  </a:lnTo>
                  <a:lnTo>
                    <a:pt x="190" y="754"/>
                  </a:lnTo>
                  <a:lnTo>
                    <a:pt x="214" y="744"/>
                  </a:lnTo>
                  <a:lnTo>
                    <a:pt x="237" y="751"/>
                  </a:lnTo>
                  <a:lnTo>
                    <a:pt x="234" y="734"/>
                  </a:lnTo>
                  <a:lnTo>
                    <a:pt x="243" y="727"/>
                  </a:lnTo>
                  <a:lnTo>
                    <a:pt x="220" y="712"/>
                  </a:lnTo>
                  <a:lnTo>
                    <a:pt x="220" y="693"/>
                  </a:lnTo>
                  <a:lnTo>
                    <a:pt x="208" y="688"/>
                  </a:lnTo>
                  <a:lnTo>
                    <a:pt x="220" y="679"/>
                  </a:lnTo>
                  <a:lnTo>
                    <a:pt x="253" y="682"/>
                  </a:lnTo>
                  <a:lnTo>
                    <a:pt x="256" y="679"/>
                  </a:lnTo>
                  <a:lnTo>
                    <a:pt x="249" y="661"/>
                  </a:lnTo>
                  <a:lnTo>
                    <a:pt x="249" y="647"/>
                  </a:lnTo>
                  <a:lnTo>
                    <a:pt x="281" y="625"/>
                  </a:lnTo>
                  <a:lnTo>
                    <a:pt x="292" y="632"/>
                  </a:lnTo>
                  <a:lnTo>
                    <a:pt x="310" y="615"/>
                  </a:lnTo>
                  <a:lnTo>
                    <a:pt x="319" y="624"/>
                  </a:lnTo>
                  <a:lnTo>
                    <a:pt x="340" y="617"/>
                  </a:lnTo>
                  <a:lnTo>
                    <a:pt x="340" y="598"/>
                  </a:lnTo>
                  <a:lnTo>
                    <a:pt x="349" y="590"/>
                  </a:lnTo>
                  <a:lnTo>
                    <a:pt x="359" y="617"/>
                  </a:lnTo>
                  <a:lnTo>
                    <a:pt x="379" y="609"/>
                  </a:lnTo>
                  <a:lnTo>
                    <a:pt x="377" y="586"/>
                  </a:lnTo>
                  <a:lnTo>
                    <a:pt x="392" y="593"/>
                  </a:lnTo>
                  <a:lnTo>
                    <a:pt x="408" y="577"/>
                  </a:lnTo>
                  <a:lnTo>
                    <a:pt x="419" y="589"/>
                  </a:lnTo>
                  <a:lnTo>
                    <a:pt x="455" y="576"/>
                  </a:lnTo>
                  <a:lnTo>
                    <a:pt x="450" y="565"/>
                  </a:lnTo>
                  <a:lnTo>
                    <a:pt x="464" y="543"/>
                  </a:lnTo>
                  <a:lnTo>
                    <a:pt x="494" y="543"/>
                  </a:lnTo>
                  <a:lnTo>
                    <a:pt x="482" y="569"/>
                  </a:lnTo>
                  <a:lnTo>
                    <a:pt x="512" y="577"/>
                  </a:lnTo>
                  <a:lnTo>
                    <a:pt x="516" y="567"/>
                  </a:lnTo>
                  <a:lnTo>
                    <a:pt x="523" y="577"/>
                  </a:lnTo>
                  <a:lnTo>
                    <a:pt x="537" y="576"/>
                  </a:lnTo>
                  <a:lnTo>
                    <a:pt x="531" y="569"/>
                  </a:lnTo>
                  <a:lnTo>
                    <a:pt x="543" y="567"/>
                  </a:lnTo>
                  <a:lnTo>
                    <a:pt x="561" y="569"/>
                  </a:lnTo>
                  <a:lnTo>
                    <a:pt x="553" y="586"/>
                  </a:lnTo>
                  <a:lnTo>
                    <a:pt x="570" y="590"/>
                  </a:lnTo>
                  <a:lnTo>
                    <a:pt x="525" y="589"/>
                  </a:lnTo>
                  <a:lnTo>
                    <a:pt x="515" y="594"/>
                  </a:lnTo>
                  <a:lnTo>
                    <a:pt x="555" y="599"/>
                  </a:lnTo>
                  <a:lnTo>
                    <a:pt x="583" y="593"/>
                  </a:lnTo>
                  <a:lnTo>
                    <a:pt x="583" y="549"/>
                  </a:lnTo>
                  <a:lnTo>
                    <a:pt x="598" y="543"/>
                  </a:lnTo>
                  <a:lnTo>
                    <a:pt x="571" y="538"/>
                  </a:lnTo>
                  <a:lnTo>
                    <a:pt x="570" y="527"/>
                  </a:lnTo>
                  <a:lnTo>
                    <a:pt x="606" y="515"/>
                  </a:lnTo>
                  <a:lnTo>
                    <a:pt x="606" y="487"/>
                  </a:lnTo>
                  <a:lnTo>
                    <a:pt x="586" y="502"/>
                  </a:lnTo>
                  <a:lnTo>
                    <a:pt x="579" y="463"/>
                  </a:lnTo>
                  <a:lnTo>
                    <a:pt x="482" y="428"/>
                  </a:lnTo>
                  <a:lnTo>
                    <a:pt x="449" y="391"/>
                  </a:lnTo>
                  <a:lnTo>
                    <a:pt x="428" y="389"/>
                  </a:lnTo>
                  <a:lnTo>
                    <a:pt x="414" y="400"/>
                  </a:lnTo>
                  <a:lnTo>
                    <a:pt x="392" y="374"/>
                  </a:lnTo>
                  <a:lnTo>
                    <a:pt x="407" y="374"/>
                  </a:lnTo>
                  <a:lnTo>
                    <a:pt x="408" y="352"/>
                  </a:lnTo>
                  <a:lnTo>
                    <a:pt x="396" y="341"/>
                  </a:lnTo>
                  <a:lnTo>
                    <a:pt x="416" y="292"/>
                  </a:lnTo>
                  <a:lnTo>
                    <a:pt x="471" y="244"/>
                  </a:lnTo>
                  <a:lnTo>
                    <a:pt x="489" y="201"/>
                  </a:lnTo>
                  <a:lnTo>
                    <a:pt x="482" y="187"/>
                  </a:lnTo>
                  <a:lnTo>
                    <a:pt x="489" y="165"/>
                  </a:lnTo>
                  <a:lnTo>
                    <a:pt x="521" y="148"/>
                  </a:lnTo>
                  <a:lnTo>
                    <a:pt x="523" y="133"/>
                  </a:lnTo>
                  <a:lnTo>
                    <a:pt x="549" y="118"/>
                  </a:lnTo>
                  <a:lnTo>
                    <a:pt x="501" y="51"/>
                  </a:lnTo>
                  <a:lnTo>
                    <a:pt x="489" y="60"/>
                  </a:lnTo>
                  <a:lnTo>
                    <a:pt x="477" y="55"/>
                  </a:lnTo>
                  <a:lnTo>
                    <a:pt x="416" y="0"/>
                  </a:lnTo>
                  <a:lnTo>
                    <a:pt x="356" y="19"/>
                  </a:lnTo>
                  <a:lnTo>
                    <a:pt x="356" y="32"/>
                  </a:lnTo>
                  <a:lnTo>
                    <a:pt x="380" y="49"/>
                  </a:lnTo>
                  <a:lnTo>
                    <a:pt x="356" y="155"/>
                  </a:lnTo>
                  <a:lnTo>
                    <a:pt x="319" y="191"/>
                  </a:lnTo>
                  <a:lnTo>
                    <a:pt x="310" y="212"/>
                  </a:lnTo>
                  <a:lnTo>
                    <a:pt x="257" y="231"/>
                  </a:lnTo>
                  <a:lnTo>
                    <a:pt x="231" y="211"/>
                  </a:lnTo>
                  <a:lnTo>
                    <a:pt x="181" y="200"/>
                  </a:lnTo>
                  <a:lnTo>
                    <a:pt x="165" y="207"/>
                  </a:lnTo>
                  <a:lnTo>
                    <a:pt x="186" y="225"/>
                  </a:lnTo>
                  <a:lnTo>
                    <a:pt x="165" y="259"/>
                  </a:lnTo>
                  <a:lnTo>
                    <a:pt x="127" y="268"/>
                  </a:lnTo>
                  <a:lnTo>
                    <a:pt x="135" y="288"/>
                  </a:lnTo>
                  <a:lnTo>
                    <a:pt x="156" y="302"/>
                  </a:lnTo>
                  <a:lnTo>
                    <a:pt x="165" y="328"/>
                  </a:lnTo>
                  <a:lnTo>
                    <a:pt x="135" y="341"/>
                  </a:lnTo>
                  <a:lnTo>
                    <a:pt x="153" y="351"/>
                  </a:lnTo>
                  <a:lnTo>
                    <a:pt x="132" y="379"/>
                  </a:lnTo>
                  <a:lnTo>
                    <a:pt x="144" y="401"/>
                  </a:lnTo>
                  <a:lnTo>
                    <a:pt x="174" y="411"/>
                  </a:lnTo>
                  <a:lnTo>
                    <a:pt x="198" y="408"/>
                  </a:lnTo>
                  <a:lnTo>
                    <a:pt x="219" y="426"/>
                  </a:lnTo>
                  <a:lnTo>
                    <a:pt x="225" y="428"/>
                  </a:lnTo>
                  <a:lnTo>
                    <a:pt x="231" y="457"/>
                  </a:lnTo>
                  <a:lnTo>
                    <a:pt x="219" y="469"/>
                  </a:lnTo>
                  <a:lnTo>
                    <a:pt x="172" y="472"/>
                  </a:lnTo>
                  <a:lnTo>
                    <a:pt x="150" y="492"/>
                  </a:lnTo>
                  <a:lnTo>
                    <a:pt x="174" y="543"/>
                  </a:lnTo>
                  <a:lnTo>
                    <a:pt x="156" y="556"/>
                  </a:lnTo>
                  <a:lnTo>
                    <a:pt x="168" y="576"/>
                  </a:lnTo>
                  <a:lnTo>
                    <a:pt x="165" y="599"/>
                  </a:lnTo>
                  <a:lnTo>
                    <a:pt x="150" y="622"/>
                  </a:lnTo>
                  <a:lnTo>
                    <a:pt x="156" y="682"/>
                  </a:lnTo>
                  <a:lnTo>
                    <a:pt x="135" y="693"/>
                  </a:lnTo>
                  <a:lnTo>
                    <a:pt x="153" y="717"/>
                  </a:lnTo>
                  <a:lnTo>
                    <a:pt x="96" y="707"/>
                  </a:lnTo>
                  <a:lnTo>
                    <a:pt x="69" y="740"/>
                  </a:lnTo>
                  <a:lnTo>
                    <a:pt x="50" y="727"/>
                  </a:lnTo>
                  <a:lnTo>
                    <a:pt x="35" y="729"/>
                  </a:lnTo>
                  <a:lnTo>
                    <a:pt x="21" y="776"/>
                  </a:lnTo>
                  <a:lnTo>
                    <a:pt x="32" y="791"/>
                  </a:lnTo>
                  <a:lnTo>
                    <a:pt x="12" y="800"/>
                  </a:lnTo>
                  <a:lnTo>
                    <a:pt x="0" y="817"/>
                  </a:lnTo>
                  <a:lnTo>
                    <a:pt x="12" y="847"/>
                  </a:lnTo>
                  <a:lnTo>
                    <a:pt x="56" y="882"/>
                  </a:lnTo>
                  <a:lnTo>
                    <a:pt x="83" y="893"/>
                  </a:lnTo>
                  <a:lnTo>
                    <a:pt x="95" y="891"/>
                  </a:lnTo>
                  <a:lnTo>
                    <a:pt x="102" y="85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6" name="Freeform 77"/>
            <p:cNvSpPr>
              <a:spLocks/>
            </p:cNvSpPr>
            <p:nvPr/>
          </p:nvSpPr>
          <p:spPr bwMode="auto">
            <a:xfrm>
              <a:off x="4415" y="3541"/>
              <a:ext cx="89" cy="141"/>
            </a:xfrm>
            <a:custGeom>
              <a:avLst/>
              <a:gdLst>
                <a:gd name="T0" fmla="*/ 65 w 396"/>
                <a:gd name="T1" fmla="*/ 17 h 561"/>
                <a:gd name="T2" fmla="*/ 72 w 396"/>
                <a:gd name="T3" fmla="*/ 16 h 561"/>
                <a:gd name="T4" fmla="*/ 67 w 396"/>
                <a:gd name="T5" fmla="*/ 26 h 561"/>
                <a:gd name="T6" fmla="*/ 67 w 396"/>
                <a:gd name="T7" fmla="*/ 35 h 561"/>
                <a:gd name="T8" fmla="*/ 76 w 396"/>
                <a:gd name="T9" fmla="*/ 43 h 561"/>
                <a:gd name="T10" fmla="*/ 86 w 396"/>
                <a:gd name="T11" fmla="*/ 47 h 561"/>
                <a:gd name="T12" fmla="*/ 89 w 396"/>
                <a:gd name="T13" fmla="*/ 55 h 561"/>
                <a:gd name="T14" fmla="*/ 76 w 396"/>
                <a:gd name="T15" fmla="*/ 59 h 561"/>
                <a:gd name="T16" fmla="*/ 76 w 396"/>
                <a:gd name="T17" fmla="*/ 76 h 561"/>
                <a:gd name="T18" fmla="*/ 75 w 396"/>
                <a:gd name="T19" fmla="*/ 85 h 561"/>
                <a:gd name="T20" fmla="*/ 71 w 396"/>
                <a:gd name="T21" fmla="*/ 96 h 561"/>
                <a:gd name="T22" fmla="*/ 67 w 396"/>
                <a:gd name="T23" fmla="*/ 114 h 561"/>
                <a:gd name="T24" fmla="*/ 59 w 396"/>
                <a:gd name="T25" fmla="*/ 118 h 561"/>
                <a:gd name="T26" fmla="*/ 48 w 396"/>
                <a:gd name="T27" fmla="*/ 123 h 561"/>
                <a:gd name="T28" fmla="*/ 42 w 396"/>
                <a:gd name="T29" fmla="*/ 135 h 561"/>
                <a:gd name="T30" fmla="*/ 40 w 396"/>
                <a:gd name="T31" fmla="*/ 141 h 561"/>
                <a:gd name="T32" fmla="*/ 23 w 396"/>
                <a:gd name="T33" fmla="*/ 138 h 561"/>
                <a:gd name="T34" fmla="*/ 14 w 396"/>
                <a:gd name="T35" fmla="*/ 134 h 561"/>
                <a:gd name="T36" fmla="*/ 6 w 396"/>
                <a:gd name="T37" fmla="*/ 136 h 561"/>
                <a:gd name="T38" fmla="*/ 6 w 396"/>
                <a:gd name="T39" fmla="*/ 113 h 561"/>
                <a:gd name="T40" fmla="*/ 0 w 396"/>
                <a:gd name="T41" fmla="*/ 107 h 561"/>
                <a:gd name="T42" fmla="*/ 13 w 396"/>
                <a:gd name="T43" fmla="*/ 90 h 561"/>
                <a:gd name="T44" fmla="*/ 23 w 396"/>
                <a:gd name="T45" fmla="*/ 90 h 561"/>
                <a:gd name="T46" fmla="*/ 18 w 396"/>
                <a:gd name="T47" fmla="*/ 78 h 561"/>
                <a:gd name="T48" fmla="*/ 22 w 396"/>
                <a:gd name="T49" fmla="*/ 55 h 561"/>
                <a:gd name="T50" fmla="*/ 17 w 396"/>
                <a:gd name="T51" fmla="*/ 39 h 561"/>
                <a:gd name="T52" fmla="*/ 17 w 396"/>
                <a:gd name="T53" fmla="*/ 32 h 561"/>
                <a:gd name="T54" fmla="*/ 21 w 396"/>
                <a:gd name="T55" fmla="*/ 23 h 561"/>
                <a:gd name="T56" fmla="*/ 24 w 396"/>
                <a:gd name="T57" fmla="*/ 6 h 561"/>
                <a:gd name="T58" fmla="*/ 32 w 396"/>
                <a:gd name="T59" fmla="*/ 4 h 561"/>
                <a:gd name="T60" fmla="*/ 35 w 396"/>
                <a:gd name="T61" fmla="*/ 15 h 561"/>
                <a:gd name="T62" fmla="*/ 51 w 396"/>
                <a:gd name="T63" fmla="*/ 12 h 561"/>
                <a:gd name="T64" fmla="*/ 62 w 396"/>
                <a:gd name="T65" fmla="*/ 18 h 5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561"/>
                <a:gd name="T101" fmla="*/ 396 w 396"/>
                <a:gd name="T102" fmla="*/ 561 h 5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561">
                  <a:moveTo>
                    <a:pt x="276" y="72"/>
                  </a:moveTo>
                  <a:lnTo>
                    <a:pt x="289" y="67"/>
                  </a:lnTo>
                  <a:lnTo>
                    <a:pt x="300" y="49"/>
                  </a:lnTo>
                  <a:lnTo>
                    <a:pt x="321" y="63"/>
                  </a:lnTo>
                  <a:lnTo>
                    <a:pt x="330" y="89"/>
                  </a:lnTo>
                  <a:lnTo>
                    <a:pt x="300" y="102"/>
                  </a:lnTo>
                  <a:lnTo>
                    <a:pt x="318" y="112"/>
                  </a:lnTo>
                  <a:lnTo>
                    <a:pt x="297" y="140"/>
                  </a:lnTo>
                  <a:lnTo>
                    <a:pt x="309" y="162"/>
                  </a:lnTo>
                  <a:lnTo>
                    <a:pt x="339" y="172"/>
                  </a:lnTo>
                  <a:lnTo>
                    <a:pt x="363" y="169"/>
                  </a:lnTo>
                  <a:lnTo>
                    <a:pt x="384" y="187"/>
                  </a:lnTo>
                  <a:lnTo>
                    <a:pt x="390" y="189"/>
                  </a:lnTo>
                  <a:lnTo>
                    <a:pt x="396" y="218"/>
                  </a:lnTo>
                  <a:lnTo>
                    <a:pt x="384" y="230"/>
                  </a:lnTo>
                  <a:lnTo>
                    <a:pt x="337" y="233"/>
                  </a:lnTo>
                  <a:lnTo>
                    <a:pt x="315" y="253"/>
                  </a:lnTo>
                  <a:lnTo>
                    <a:pt x="339" y="304"/>
                  </a:lnTo>
                  <a:lnTo>
                    <a:pt x="321" y="317"/>
                  </a:lnTo>
                  <a:lnTo>
                    <a:pt x="333" y="337"/>
                  </a:lnTo>
                  <a:lnTo>
                    <a:pt x="330" y="360"/>
                  </a:lnTo>
                  <a:lnTo>
                    <a:pt x="315" y="383"/>
                  </a:lnTo>
                  <a:lnTo>
                    <a:pt x="321" y="443"/>
                  </a:lnTo>
                  <a:lnTo>
                    <a:pt x="300" y="454"/>
                  </a:lnTo>
                  <a:lnTo>
                    <a:pt x="318" y="478"/>
                  </a:lnTo>
                  <a:lnTo>
                    <a:pt x="261" y="468"/>
                  </a:lnTo>
                  <a:lnTo>
                    <a:pt x="234" y="501"/>
                  </a:lnTo>
                  <a:lnTo>
                    <a:pt x="215" y="488"/>
                  </a:lnTo>
                  <a:lnTo>
                    <a:pt x="200" y="490"/>
                  </a:lnTo>
                  <a:lnTo>
                    <a:pt x="186" y="537"/>
                  </a:lnTo>
                  <a:lnTo>
                    <a:pt x="197" y="552"/>
                  </a:lnTo>
                  <a:lnTo>
                    <a:pt x="177" y="561"/>
                  </a:lnTo>
                  <a:lnTo>
                    <a:pt x="149" y="535"/>
                  </a:lnTo>
                  <a:lnTo>
                    <a:pt x="101" y="550"/>
                  </a:lnTo>
                  <a:lnTo>
                    <a:pt x="83" y="535"/>
                  </a:lnTo>
                  <a:lnTo>
                    <a:pt x="62" y="532"/>
                  </a:lnTo>
                  <a:lnTo>
                    <a:pt x="44" y="552"/>
                  </a:lnTo>
                  <a:lnTo>
                    <a:pt x="26" y="541"/>
                  </a:lnTo>
                  <a:lnTo>
                    <a:pt x="50" y="495"/>
                  </a:lnTo>
                  <a:lnTo>
                    <a:pt x="25" y="448"/>
                  </a:lnTo>
                  <a:lnTo>
                    <a:pt x="6" y="443"/>
                  </a:lnTo>
                  <a:lnTo>
                    <a:pt x="0" y="427"/>
                  </a:lnTo>
                  <a:lnTo>
                    <a:pt x="52" y="385"/>
                  </a:lnTo>
                  <a:lnTo>
                    <a:pt x="59" y="360"/>
                  </a:lnTo>
                  <a:lnTo>
                    <a:pt x="70" y="355"/>
                  </a:lnTo>
                  <a:lnTo>
                    <a:pt x="103" y="359"/>
                  </a:lnTo>
                  <a:lnTo>
                    <a:pt x="94" y="326"/>
                  </a:lnTo>
                  <a:lnTo>
                    <a:pt x="79" y="310"/>
                  </a:lnTo>
                  <a:lnTo>
                    <a:pt x="73" y="254"/>
                  </a:lnTo>
                  <a:lnTo>
                    <a:pt x="97" y="219"/>
                  </a:lnTo>
                  <a:lnTo>
                    <a:pt x="88" y="172"/>
                  </a:lnTo>
                  <a:lnTo>
                    <a:pt x="77" y="157"/>
                  </a:lnTo>
                  <a:lnTo>
                    <a:pt x="97" y="146"/>
                  </a:lnTo>
                  <a:lnTo>
                    <a:pt x="74" y="126"/>
                  </a:lnTo>
                  <a:lnTo>
                    <a:pt x="73" y="106"/>
                  </a:lnTo>
                  <a:lnTo>
                    <a:pt x="94" y="90"/>
                  </a:lnTo>
                  <a:lnTo>
                    <a:pt x="110" y="59"/>
                  </a:lnTo>
                  <a:lnTo>
                    <a:pt x="106" y="25"/>
                  </a:lnTo>
                  <a:lnTo>
                    <a:pt x="124" y="0"/>
                  </a:lnTo>
                  <a:lnTo>
                    <a:pt x="142" y="14"/>
                  </a:lnTo>
                  <a:lnTo>
                    <a:pt x="136" y="45"/>
                  </a:lnTo>
                  <a:lnTo>
                    <a:pt x="155" y="59"/>
                  </a:lnTo>
                  <a:lnTo>
                    <a:pt x="200" y="69"/>
                  </a:lnTo>
                  <a:lnTo>
                    <a:pt x="225" y="49"/>
                  </a:lnTo>
                  <a:lnTo>
                    <a:pt x="258" y="46"/>
                  </a:lnTo>
                  <a:lnTo>
                    <a:pt x="276" y="72"/>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47" name="Freeform 78"/>
            <p:cNvSpPr>
              <a:spLocks/>
            </p:cNvSpPr>
            <p:nvPr/>
          </p:nvSpPr>
          <p:spPr bwMode="auto">
            <a:xfrm>
              <a:off x="4340" y="3396"/>
              <a:ext cx="143" cy="163"/>
            </a:xfrm>
            <a:custGeom>
              <a:avLst/>
              <a:gdLst>
                <a:gd name="T0" fmla="*/ 91 w 626"/>
                <a:gd name="T1" fmla="*/ 128 h 645"/>
                <a:gd name="T2" fmla="*/ 107 w 626"/>
                <a:gd name="T3" fmla="*/ 148 h 645"/>
                <a:gd name="T4" fmla="*/ 110 w 626"/>
                <a:gd name="T5" fmla="*/ 160 h 645"/>
                <a:gd name="T6" fmla="*/ 126 w 626"/>
                <a:gd name="T7" fmla="*/ 157 h 645"/>
                <a:gd name="T8" fmla="*/ 138 w 626"/>
                <a:gd name="T9" fmla="*/ 163 h 645"/>
                <a:gd name="T10" fmla="*/ 143 w 626"/>
                <a:gd name="T11" fmla="*/ 157 h 645"/>
                <a:gd name="T12" fmla="*/ 140 w 626"/>
                <a:gd name="T13" fmla="*/ 151 h 645"/>
                <a:gd name="T14" fmla="*/ 138 w 626"/>
                <a:gd name="T15" fmla="*/ 145 h 645"/>
                <a:gd name="T16" fmla="*/ 134 w 626"/>
                <a:gd name="T17" fmla="*/ 143 h 645"/>
                <a:gd name="T18" fmla="*/ 125 w 626"/>
                <a:gd name="T19" fmla="*/ 138 h 645"/>
                <a:gd name="T20" fmla="*/ 119 w 626"/>
                <a:gd name="T21" fmla="*/ 121 h 645"/>
                <a:gd name="T22" fmla="*/ 120 w 626"/>
                <a:gd name="T23" fmla="*/ 103 h 645"/>
                <a:gd name="T24" fmla="*/ 126 w 626"/>
                <a:gd name="T25" fmla="*/ 77 h 645"/>
                <a:gd name="T26" fmla="*/ 112 w 626"/>
                <a:gd name="T27" fmla="*/ 64 h 645"/>
                <a:gd name="T28" fmla="*/ 84 w 626"/>
                <a:gd name="T29" fmla="*/ 58 h 645"/>
                <a:gd name="T30" fmla="*/ 77 w 626"/>
                <a:gd name="T31" fmla="*/ 44 h 645"/>
                <a:gd name="T32" fmla="*/ 76 w 626"/>
                <a:gd name="T33" fmla="*/ 37 h 645"/>
                <a:gd name="T34" fmla="*/ 77 w 626"/>
                <a:gd name="T35" fmla="*/ 31 h 645"/>
                <a:gd name="T36" fmla="*/ 76 w 626"/>
                <a:gd name="T37" fmla="*/ 27 h 645"/>
                <a:gd name="T38" fmla="*/ 62 w 626"/>
                <a:gd name="T39" fmla="*/ 34 h 645"/>
                <a:gd name="T40" fmla="*/ 67 w 626"/>
                <a:gd name="T41" fmla="*/ 40 h 645"/>
                <a:gd name="T42" fmla="*/ 66 w 626"/>
                <a:gd name="T43" fmla="*/ 44 h 645"/>
                <a:gd name="T44" fmla="*/ 58 w 626"/>
                <a:gd name="T45" fmla="*/ 49 h 645"/>
                <a:gd name="T46" fmla="*/ 48 w 626"/>
                <a:gd name="T47" fmla="*/ 34 h 645"/>
                <a:gd name="T48" fmla="*/ 50 w 626"/>
                <a:gd name="T49" fmla="*/ 29 h 645"/>
                <a:gd name="T50" fmla="*/ 42 w 626"/>
                <a:gd name="T51" fmla="*/ 33 h 645"/>
                <a:gd name="T52" fmla="*/ 56 w 626"/>
                <a:gd name="T53" fmla="*/ 16 h 645"/>
                <a:gd name="T54" fmla="*/ 55 w 626"/>
                <a:gd name="T55" fmla="*/ 5 h 645"/>
                <a:gd name="T56" fmla="*/ 37 w 626"/>
                <a:gd name="T57" fmla="*/ 2 h 645"/>
                <a:gd name="T58" fmla="*/ 6 w 626"/>
                <a:gd name="T59" fmla="*/ 18 h 645"/>
                <a:gd name="T60" fmla="*/ 0 w 626"/>
                <a:gd name="T61" fmla="*/ 24 h 645"/>
                <a:gd name="T62" fmla="*/ 11 w 626"/>
                <a:gd name="T63" fmla="*/ 34 h 645"/>
                <a:gd name="T64" fmla="*/ 24 w 626"/>
                <a:gd name="T65" fmla="*/ 37 h 645"/>
                <a:gd name="T66" fmla="*/ 19 w 626"/>
                <a:gd name="T67" fmla="*/ 56 h 645"/>
                <a:gd name="T68" fmla="*/ 11 w 626"/>
                <a:gd name="T69" fmla="*/ 51 h 645"/>
                <a:gd name="T70" fmla="*/ 4 w 626"/>
                <a:gd name="T71" fmla="*/ 63 h 645"/>
                <a:gd name="T72" fmla="*/ 12 w 626"/>
                <a:gd name="T73" fmla="*/ 67 h 645"/>
                <a:gd name="T74" fmla="*/ 35 w 626"/>
                <a:gd name="T75" fmla="*/ 75 h 645"/>
                <a:gd name="T76" fmla="*/ 41 w 626"/>
                <a:gd name="T77" fmla="*/ 89 h 645"/>
                <a:gd name="T78" fmla="*/ 51 w 626"/>
                <a:gd name="T79" fmla="*/ 92 h 645"/>
                <a:gd name="T80" fmla="*/ 62 w 626"/>
                <a:gd name="T81" fmla="*/ 97 h 645"/>
                <a:gd name="T82" fmla="*/ 60 w 626"/>
                <a:gd name="T83" fmla="*/ 107 h 645"/>
                <a:gd name="T84" fmla="*/ 72 w 626"/>
                <a:gd name="T85" fmla="*/ 118 h 645"/>
                <a:gd name="T86" fmla="*/ 84 w 626"/>
                <a:gd name="T87" fmla="*/ 131 h 6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645"/>
                <a:gd name="T134" fmla="*/ 626 w 626"/>
                <a:gd name="T135" fmla="*/ 645 h 6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645">
                  <a:moveTo>
                    <a:pt x="394" y="507"/>
                  </a:moveTo>
                  <a:lnTo>
                    <a:pt x="400" y="507"/>
                  </a:lnTo>
                  <a:lnTo>
                    <a:pt x="450" y="573"/>
                  </a:lnTo>
                  <a:lnTo>
                    <a:pt x="468" y="587"/>
                  </a:lnTo>
                  <a:lnTo>
                    <a:pt x="462" y="618"/>
                  </a:lnTo>
                  <a:lnTo>
                    <a:pt x="481" y="632"/>
                  </a:lnTo>
                  <a:lnTo>
                    <a:pt x="526" y="642"/>
                  </a:lnTo>
                  <a:lnTo>
                    <a:pt x="551" y="622"/>
                  </a:lnTo>
                  <a:lnTo>
                    <a:pt x="584" y="619"/>
                  </a:lnTo>
                  <a:lnTo>
                    <a:pt x="602" y="645"/>
                  </a:lnTo>
                  <a:lnTo>
                    <a:pt x="615" y="640"/>
                  </a:lnTo>
                  <a:lnTo>
                    <a:pt x="626" y="622"/>
                  </a:lnTo>
                  <a:lnTo>
                    <a:pt x="618" y="602"/>
                  </a:lnTo>
                  <a:lnTo>
                    <a:pt x="615" y="598"/>
                  </a:lnTo>
                  <a:lnTo>
                    <a:pt x="626" y="580"/>
                  </a:lnTo>
                  <a:lnTo>
                    <a:pt x="605" y="572"/>
                  </a:lnTo>
                  <a:lnTo>
                    <a:pt x="604" y="562"/>
                  </a:lnTo>
                  <a:lnTo>
                    <a:pt x="587" y="565"/>
                  </a:lnTo>
                  <a:lnTo>
                    <a:pt x="574" y="541"/>
                  </a:lnTo>
                  <a:lnTo>
                    <a:pt x="548" y="545"/>
                  </a:lnTo>
                  <a:lnTo>
                    <a:pt x="547" y="499"/>
                  </a:lnTo>
                  <a:lnTo>
                    <a:pt x="523" y="478"/>
                  </a:lnTo>
                  <a:lnTo>
                    <a:pt x="523" y="442"/>
                  </a:lnTo>
                  <a:lnTo>
                    <a:pt x="527" y="407"/>
                  </a:lnTo>
                  <a:lnTo>
                    <a:pt x="539" y="319"/>
                  </a:lnTo>
                  <a:lnTo>
                    <a:pt x="551" y="306"/>
                  </a:lnTo>
                  <a:lnTo>
                    <a:pt x="524" y="298"/>
                  </a:lnTo>
                  <a:lnTo>
                    <a:pt x="491" y="254"/>
                  </a:lnTo>
                  <a:lnTo>
                    <a:pt x="453" y="257"/>
                  </a:lnTo>
                  <a:lnTo>
                    <a:pt x="367" y="229"/>
                  </a:lnTo>
                  <a:lnTo>
                    <a:pt x="364" y="209"/>
                  </a:lnTo>
                  <a:lnTo>
                    <a:pt x="335" y="176"/>
                  </a:lnTo>
                  <a:lnTo>
                    <a:pt x="345" y="164"/>
                  </a:lnTo>
                  <a:lnTo>
                    <a:pt x="332" y="147"/>
                  </a:lnTo>
                  <a:lnTo>
                    <a:pt x="344" y="126"/>
                  </a:lnTo>
                  <a:lnTo>
                    <a:pt x="335" y="121"/>
                  </a:lnTo>
                  <a:lnTo>
                    <a:pt x="338" y="108"/>
                  </a:lnTo>
                  <a:lnTo>
                    <a:pt x="332" y="107"/>
                  </a:lnTo>
                  <a:lnTo>
                    <a:pt x="314" y="125"/>
                  </a:lnTo>
                  <a:lnTo>
                    <a:pt x="272" y="135"/>
                  </a:lnTo>
                  <a:lnTo>
                    <a:pt x="272" y="156"/>
                  </a:lnTo>
                  <a:lnTo>
                    <a:pt x="294" y="160"/>
                  </a:lnTo>
                  <a:lnTo>
                    <a:pt x="294" y="169"/>
                  </a:lnTo>
                  <a:lnTo>
                    <a:pt x="287" y="173"/>
                  </a:lnTo>
                  <a:lnTo>
                    <a:pt x="276" y="167"/>
                  </a:lnTo>
                  <a:lnTo>
                    <a:pt x="252" y="195"/>
                  </a:lnTo>
                  <a:lnTo>
                    <a:pt x="258" y="154"/>
                  </a:lnTo>
                  <a:lnTo>
                    <a:pt x="210" y="135"/>
                  </a:lnTo>
                  <a:lnTo>
                    <a:pt x="228" y="126"/>
                  </a:lnTo>
                  <a:lnTo>
                    <a:pt x="218" y="115"/>
                  </a:lnTo>
                  <a:lnTo>
                    <a:pt x="222" y="102"/>
                  </a:lnTo>
                  <a:lnTo>
                    <a:pt x="182" y="132"/>
                  </a:lnTo>
                  <a:lnTo>
                    <a:pt x="187" y="107"/>
                  </a:lnTo>
                  <a:lnTo>
                    <a:pt x="243" y="62"/>
                  </a:lnTo>
                  <a:lnTo>
                    <a:pt x="254" y="66"/>
                  </a:lnTo>
                  <a:lnTo>
                    <a:pt x="239" y="20"/>
                  </a:lnTo>
                  <a:lnTo>
                    <a:pt x="218" y="0"/>
                  </a:lnTo>
                  <a:lnTo>
                    <a:pt x="161" y="8"/>
                  </a:lnTo>
                  <a:lnTo>
                    <a:pt x="72" y="42"/>
                  </a:lnTo>
                  <a:lnTo>
                    <a:pt x="27" y="71"/>
                  </a:lnTo>
                  <a:lnTo>
                    <a:pt x="9" y="60"/>
                  </a:lnTo>
                  <a:lnTo>
                    <a:pt x="0" y="96"/>
                  </a:lnTo>
                  <a:lnTo>
                    <a:pt x="31" y="132"/>
                  </a:lnTo>
                  <a:lnTo>
                    <a:pt x="49" y="136"/>
                  </a:lnTo>
                  <a:lnTo>
                    <a:pt x="94" y="131"/>
                  </a:lnTo>
                  <a:lnTo>
                    <a:pt x="107" y="147"/>
                  </a:lnTo>
                  <a:lnTo>
                    <a:pt x="104" y="195"/>
                  </a:lnTo>
                  <a:lnTo>
                    <a:pt x="82" y="222"/>
                  </a:lnTo>
                  <a:lnTo>
                    <a:pt x="63" y="222"/>
                  </a:lnTo>
                  <a:lnTo>
                    <a:pt x="48" y="203"/>
                  </a:lnTo>
                  <a:lnTo>
                    <a:pt x="34" y="203"/>
                  </a:lnTo>
                  <a:lnTo>
                    <a:pt x="18" y="248"/>
                  </a:lnTo>
                  <a:lnTo>
                    <a:pt x="27" y="257"/>
                  </a:lnTo>
                  <a:lnTo>
                    <a:pt x="52" y="267"/>
                  </a:lnTo>
                  <a:lnTo>
                    <a:pt x="104" y="307"/>
                  </a:lnTo>
                  <a:lnTo>
                    <a:pt x="155" y="298"/>
                  </a:lnTo>
                  <a:lnTo>
                    <a:pt x="170" y="319"/>
                  </a:lnTo>
                  <a:lnTo>
                    <a:pt x="178" y="354"/>
                  </a:lnTo>
                  <a:lnTo>
                    <a:pt x="218" y="353"/>
                  </a:lnTo>
                  <a:lnTo>
                    <a:pt x="222" y="366"/>
                  </a:lnTo>
                  <a:lnTo>
                    <a:pt x="246" y="366"/>
                  </a:lnTo>
                  <a:lnTo>
                    <a:pt x="270" y="383"/>
                  </a:lnTo>
                  <a:lnTo>
                    <a:pt x="279" y="412"/>
                  </a:lnTo>
                  <a:lnTo>
                    <a:pt x="264" y="422"/>
                  </a:lnTo>
                  <a:lnTo>
                    <a:pt x="279" y="453"/>
                  </a:lnTo>
                  <a:lnTo>
                    <a:pt x="315" y="466"/>
                  </a:lnTo>
                  <a:lnTo>
                    <a:pt x="335" y="507"/>
                  </a:lnTo>
                  <a:lnTo>
                    <a:pt x="367" y="517"/>
                  </a:lnTo>
                  <a:lnTo>
                    <a:pt x="394" y="507"/>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11" name="Group 79"/>
            <p:cNvGrpSpPr>
              <a:grpSpLocks/>
            </p:cNvGrpSpPr>
            <p:nvPr/>
          </p:nvGrpSpPr>
          <p:grpSpPr bwMode="auto">
            <a:xfrm>
              <a:off x="4452" y="3413"/>
              <a:ext cx="87" cy="136"/>
              <a:chOff x="2599" y="3114"/>
              <a:chExt cx="126" cy="179"/>
            </a:xfrm>
          </p:grpSpPr>
          <p:sp>
            <p:nvSpPr>
              <p:cNvPr id="6259" name="Freeform 80"/>
              <p:cNvSpPr>
                <a:spLocks/>
              </p:cNvSpPr>
              <p:nvPr/>
            </p:nvSpPr>
            <p:spPr bwMode="auto">
              <a:xfrm>
                <a:off x="2599" y="3114"/>
                <a:ext cx="126" cy="179"/>
              </a:xfrm>
              <a:custGeom>
                <a:avLst/>
                <a:gdLst>
                  <a:gd name="T0" fmla="*/ 0 w 380"/>
                  <a:gd name="T1" fmla="*/ 63 h 536"/>
                  <a:gd name="T2" fmla="*/ 11 w 380"/>
                  <a:gd name="T3" fmla="*/ 77 h 536"/>
                  <a:gd name="T4" fmla="*/ 20 w 380"/>
                  <a:gd name="T5" fmla="*/ 80 h 536"/>
                  <a:gd name="T6" fmla="*/ 16 w 380"/>
                  <a:gd name="T7" fmla="*/ 84 h 536"/>
                  <a:gd name="T8" fmla="*/ 12 w 380"/>
                  <a:gd name="T9" fmla="*/ 114 h 536"/>
                  <a:gd name="T10" fmla="*/ 11 w 380"/>
                  <a:gd name="T11" fmla="*/ 126 h 536"/>
                  <a:gd name="T12" fmla="*/ 11 w 380"/>
                  <a:gd name="T13" fmla="*/ 138 h 536"/>
                  <a:gd name="T14" fmla="*/ 19 w 380"/>
                  <a:gd name="T15" fmla="*/ 145 h 536"/>
                  <a:gd name="T16" fmla="*/ 19 w 380"/>
                  <a:gd name="T17" fmla="*/ 160 h 536"/>
                  <a:gd name="T18" fmla="*/ 28 w 380"/>
                  <a:gd name="T19" fmla="*/ 159 h 536"/>
                  <a:gd name="T20" fmla="*/ 32 w 380"/>
                  <a:gd name="T21" fmla="*/ 167 h 536"/>
                  <a:gd name="T22" fmla="*/ 37 w 380"/>
                  <a:gd name="T23" fmla="*/ 166 h 536"/>
                  <a:gd name="T24" fmla="*/ 38 w 380"/>
                  <a:gd name="T25" fmla="*/ 169 h 536"/>
                  <a:gd name="T26" fmla="*/ 45 w 380"/>
                  <a:gd name="T27" fmla="*/ 172 h 536"/>
                  <a:gd name="T28" fmla="*/ 41 w 380"/>
                  <a:gd name="T29" fmla="*/ 178 h 536"/>
                  <a:gd name="T30" fmla="*/ 42 w 380"/>
                  <a:gd name="T31" fmla="*/ 179 h 536"/>
                  <a:gd name="T32" fmla="*/ 55 w 380"/>
                  <a:gd name="T33" fmla="*/ 176 h 536"/>
                  <a:gd name="T34" fmla="*/ 62 w 380"/>
                  <a:gd name="T35" fmla="*/ 165 h 536"/>
                  <a:gd name="T36" fmla="*/ 55 w 380"/>
                  <a:gd name="T37" fmla="*/ 159 h 536"/>
                  <a:gd name="T38" fmla="*/ 60 w 380"/>
                  <a:gd name="T39" fmla="*/ 156 h 536"/>
                  <a:gd name="T40" fmla="*/ 77 w 380"/>
                  <a:gd name="T41" fmla="*/ 160 h 536"/>
                  <a:gd name="T42" fmla="*/ 85 w 380"/>
                  <a:gd name="T43" fmla="*/ 167 h 536"/>
                  <a:gd name="T44" fmla="*/ 103 w 380"/>
                  <a:gd name="T45" fmla="*/ 160 h 536"/>
                  <a:gd name="T46" fmla="*/ 106 w 380"/>
                  <a:gd name="T47" fmla="*/ 153 h 536"/>
                  <a:gd name="T48" fmla="*/ 118 w 380"/>
                  <a:gd name="T49" fmla="*/ 141 h 536"/>
                  <a:gd name="T50" fmla="*/ 126 w 380"/>
                  <a:gd name="T51" fmla="*/ 106 h 536"/>
                  <a:gd name="T52" fmla="*/ 118 w 380"/>
                  <a:gd name="T53" fmla="*/ 100 h 536"/>
                  <a:gd name="T54" fmla="*/ 118 w 380"/>
                  <a:gd name="T55" fmla="*/ 96 h 536"/>
                  <a:gd name="T56" fmla="*/ 115 w 380"/>
                  <a:gd name="T57" fmla="*/ 92 h 536"/>
                  <a:gd name="T58" fmla="*/ 116 w 380"/>
                  <a:gd name="T59" fmla="*/ 82 h 536"/>
                  <a:gd name="T60" fmla="*/ 126 w 380"/>
                  <a:gd name="T61" fmla="*/ 61 h 536"/>
                  <a:gd name="T62" fmla="*/ 122 w 380"/>
                  <a:gd name="T63" fmla="*/ 47 h 536"/>
                  <a:gd name="T64" fmla="*/ 117 w 380"/>
                  <a:gd name="T65" fmla="*/ 43 h 536"/>
                  <a:gd name="T66" fmla="*/ 118 w 380"/>
                  <a:gd name="T67" fmla="*/ 36 h 536"/>
                  <a:gd name="T68" fmla="*/ 113 w 380"/>
                  <a:gd name="T69" fmla="*/ 26 h 536"/>
                  <a:gd name="T70" fmla="*/ 109 w 380"/>
                  <a:gd name="T71" fmla="*/ 31 h 536"/>
                  <a:gd name="T72" fmla="*/ 106 w 380"/>
                  <a:gd name="T73" fmla="*/ 26 h 536"/>
                  <a:gd name="T74" fmla="*/ 108 w 380"/>
                  <a:gd name="T75" fmla="*/ 12 h 536"/>
                  <a:gd name="T76" fmla="*/ 106 w 380"/>
                  <a:gd name="T77" fmla="*/ 12 h 536"/>
                  <a:gd name="T78" fmla="*/ 102 w 380"/>
                  <a:gd name="T79" fmla="*/ 14 h 536"/>
                  <a:gd name="T80" fmla="*/ 101 w 380"/>
                  <a:gd name="T81" fmla="*/ 8 h 536"/>
                  <a:gd name="T82" fmla="*/ 82 w 380"/>
                  <a:gd name="T83" fmla="*/ 0 h 536"/>
                  <a:gd name="T84" fmla="*/ 77 w 380"/>
                  <a:gd name="T85" fmla="*/ 0 h 536"/>
                  <a:gd name="T86" fmla="*/ 79 w 380"/>
                  <a:gd name="T87" fmla="*/ 25 h 536"/>
                  <a:gd name="T88" fmla="*/ 69 w 380"/>
                  <a:gd name="T89" fmla="*/ 21 h 536"/>
                  <a:gd name="T90" fmla="*/ 66 w 380"/>
                  <a:gd name="T91" fmla="*/ 33 h 536"/>
                  <a:gd name="T92" fmla="*/ 63 w 380"/>
                  <a:gd name="T93" fmla="*/ 30 h 536"/>
                  <a:gd name="T94" fmla="*/ 55 w 380"/>
                  <a:gd name="T95" fmla="*/ 33 h 536"/>
                  <a:gd name="T96" fmla="*/ 43 w 380"/>
                  <a:gd name="T97" fmla="*/ 40 h 536"/>
                  <a:gd name="T98" fmla="*/ 37 w 380"/>
                  <a:gd name="T99" fmla="*/ 33 h 536"/>
                  <a:gd name="T100" fmla="*/ 26 w 380"/>
                  <a:gd name="T101" fmla="*/ 54 h 536"/>
                  <a:gd name="T102" fmla="*/ 21 w 380"/>
                  <a:gd name="T103" fmla="*/ 55 h 536"/>
                  <a:gd name="T104" fmla="*/ 15 w 380"/>
                  <a:gd name="T105" fmla="*/ 52 h 536"/>
                  <a:gd name="T106" fmla="*/ 0 w 380"/>
                  <a:gd name="T107" fmla="*/ 63 h 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536"/>
                  <a:gd name="T164" fmla="*/ 380 w 380"/>
                  <a:gd name="T165" fmla="*/ 536 h 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536">
                    <a:moveTo>
                      <a:pt x="0" y="188"/>
                    </a:moveTo>
                    <a:lnTo>
                      <a:pt x="33" y="232"/>
                    </a:lnTo>
                    <a:lnTo>
                      <a:pt x="60" y="240"/>
                    </a:lnTo>
                    <a:lnTo>
                      <a:pt x="48" y="253"/>
                    </a:lnTo>
                    <a:lnTo>
                      <a:pt x="36" y="341"/>
                    </a:lnTo>
                    <a:lnTo>
                      <a:pt x="32" y="376"/>
                    </a:lnTo>
                    <a:lnTo>
                      <a:pt x="32" y="412"/>
                    </a:lnTo>
                    <a:lnTo>
                      <a:pt x="56" y="433"/>
                    </a:lnTo>
                    <a:lnTo>
                      <a:pt x="57" y="479"/>
                    </a:lnTo>
                    <a:lnTo>
                      <a:pt x="83" y="475"/>
                    </a:lnTo>
                    <a:lnTo>
                      <a:pt x="96" y="499"/>
                    </a:lnTo>
                    <a:lnTo>
                      <a:pt x="113" y="496"/>
                    </a:lnTo>
                    <a:lnTo>
                      <a:pt x="114" y="506"/>
                    </a:lnTo>
                    <a:lnTo>
                      <a:pt x="135" y="514"/>
                    </a:lnTo>
                    <a:lnTo>
                      <a:pt x="124" y="532"/>
                    </a:lnTo>
                    <a:lnTo>
                      <a:pt x="127" y="536"/>
                    </a:lnTo>
                    <a:lnTo>
                      <a:pt x="165" y="527"/>
                    </a:lnTo>
                    <a:lnTo>
                      <a:pt x="186" y="493"/>
                    </a:lnTo>
                    <a:lnTo>
                      <a:pt x="165" y="475"/>
                    </a:lnTo>
                    <a:lnTo>
                      <a:pt x="181" y="468"/>
                    </a:lnTo>
                    <a:lnTo>
                      <a:pt x="231" y="479"/>
                    </a:lnTo>
                    <a:lnTo>
                      <a:pt x="257" y="499"/>
                    </a:lnTo>
                    <a:lnTo>
                      <a:pt x="310" y="480"/>
                    </a:lnTo>
                    <a:lnTo>
                      <a:pt x="319" y="459"/>
                    </a:lnTo>
                    <a:lnTo>
                      <a:pt x="356" y="423"/>
                    </a:lnTo>
                    <a:lnTo>
                      <a:pt x="380" y="317"/>
                    </a:lnTo>
                    <a:lnTo>
                      <a:pt x="356" y="300"/>
                    </a:lnTo>
                    <a:lnTo>
                      <a:pt x="356" y="287"/>
                    </a:lnTo>
                    <a:lnTo>
                      <a:pt x="346" y="274"/>
                    </a:lnTo>
                    <a:lnTo>
                      <a:pt x="349" y="245"/>
                    </a:lnTo>
                    <a:lnTo>
                      <a:pt x="380" y="182"/>
                    </a:lnTo>
                    <a:lnTo>
                      <a:pt x="367" y="141"/>
                    </a:lnTo>
                    <a:lnTo>
                      <a:pt x="353" y="129"/>
                    </a:lnTo>
                    <a:lnTo>
                      <a:pt x="356" y="109"/>
                    </a:lnTo>
                    <a:lnTo>
                      <a:pt x="340" y="78"/>
                    </a:lnTo>
                    <a:lnTo>
                      <a:pt x="329" y="94"/>
                    </a:lnTo>
                    <a:lnTo>
                      <a:pt x="319" y="78"/>
                    </a:lnTo>
                    <a:lnTo>
                      <a:pt x="326" y="37"/>
                    </a:lnTo>
                    <a:lnTo>
                      <a:pt x="319" y="36"/>
                    </a:lnTo>
                    <a:lnTo>
                      <a:pt x="308" y="42"/>
                    </a:lnTo>
                    <a:lnTo>
                      <a:pt x="305" y="25"/>
                    </a:lnTo>
                    <a:lnTo>
                      <a:pt x="246" y="0"/>
                    </a:lnTo>
                    <a:lnTo>
                      <a:pt x="231" y="0"/>
                    </a:lnTo>
                    <a:lnTo>
                      <a:pt x="238" y="75"/>
                    </a:lnTo>
                    <a:lnTo>
                      <a:pt x="208" y="62"/>
                    </a:lnTo>
                    <a:lnTo>
                      <a:pt x="198" y="98"/>
                    </a:lnTo>
                    <a:lnTo>
                      <a:pt x="190" y="90"/>
                    </a:lnTo>
                    <a:lnTo>
                      <a:pt x="165" y="98"/>
                    </a:lnTo>
                    <a:lnTo>
                      <a:pt x="130" y="119"/>
                    </a:lnTo>
                    <a:lnTo>
                      <a:pt x="111" y="100"/>
                    </a:lnTo>
                    <a:lnTo>
                      <a:pt x="77" y="161"/>
                    </a:lnTo>
                    <a:lnTo>
                      <a:pt x="63" y="166"/>
                    </a:lnTo>
                    <a:lnTo>
                      <a:pt x="45" y="157"/>
                    </a:lnTo>
                    <a:lnTo>
                      <a:pt x="0" y="188"/>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60" name="Freeform 81"/>
              <p:cNvSpPr>
                <a:spLocks/>
              </p:cNvSpPr>
              <p:nvPr/>
            </p:nvSpPr>
            <p:spPr bwMode="auto">
              <a:xfrm>
                <a:off x="2617" y="3150"/>
                <a:ext cx="77" cy="100"/>
              </a:xfrm>
              <a:custGeom>
                <a:avLst/>
                <a:gdLst>
                  <a:gd name="T0" fmla="*/ 40 w 230"/>
                  <a:gd name="T1" fmla="*/ 64 h 300"/>
                  <a:gd name="T2" fmla="*/ 44 w 230"/>
                  <a:gd name="T3" fmla="*/ 71 h 300"/>
                  <a:gd name="T4" fmla="*/ 50 w 230"/>
                  <a:gd name="T5" fmla="*/ 68 h 300"/>
                  <a:gd name="T6" fmla="*/ 44 w 230"/>
                  <a:gd name="T7" fmla="*/ 59 h 300"/>
                  <a:gd name="T8" fmla="*/ 59 w 230"/>
                  <a:gd name="T9" fmla="*/ 54 h 300"/>
                  <a:gd name="T10" fmla="*/ 77 w 230"/>
                  <a:gd name="T11" fmla="*/ 37 h 300"/>
                  <a:gd name="T12" fmla="*/ 76 w 230"/>
                  <a:gd name="T13" fmla="*/ 29 h 300"/>
                  <a:gd name="T14" fmla="*/ 66 w 230"/>
                  <a:gd name="T15" fmla="*/ 23 h 300"/>
                  <a:gd name="T16" fmla="*/ 60 w 230"/>
                  <a:gd name="T17" fmla="*/ 17 h 300"/>
                  <a:gd name="T18" fmla="*/ 64 w 230"/>
                  <a:gd name="T19" fmla="*/ 16 h 300"/>
                  <a:gd name="T20" fmla="*/ 62 w 230"/>
                  <a:gd name="T21" fmla="*/ 7 h 300"/>
                  <a:gd name="T22" fmla="*/ 58 w 230"/>
                  <a:gd name="T23" fmla="*/ 0 h 300"/>
                  <a:gd name="T24" fmla="*/ 55 w 230"/>
                  <a:gd name="T25" fmla="*/ 16 h 300"/>
                  <a:gd name="T26" fmla="*/ 51 w 230"/>
                  <a:gd name="T27" fmla="*/ 7 h 300"/>
                  <a:gd name="T28" fmla="*/ 47 w 230"/>
                  <a:gd name="T29" fmla="*/ 9 h 300"/>
                  <a:gd name="T30" fmla="*/ 42 w 230"/>
                  <a:gd name="T31" fmla="*/ 9 h 300"/>
                  <a:gd name="T32" fmla="*/ 37 w 230"/>
                  <a:gd name="T33" fmla="*/ 13 h 300"/>
                  <a:gd name="T34" fmla="*/ 33 w 230"/>
                  <a:gd name="T35" fmla="*/ 26 h 300"/>
                  <a:gd name="T36" fmla="*/ 37 w 230"/>
                  <a:gd name="T37" fmla="*/ 34 h 300"/>
                  <a:gd name="T38" fmla="*/ 36 w 230"/>
                  <a:gd name="T39" fmla="*/ 41 h 300"/>
                  <a:gd name="T40" fmla="*/ 32 w 230"/>
                  <a:gd name="T41" fmla="*/ 42 h 300"/>
                  <a:gd name="T42" fmla="*/ 29 w 230"/>
                  <a:gd name="T43" fmla="*/ 47 h 300"/>
                  <a:gd name="T44" fmla="*/ 12 w 230"/>
                  <a:gd name="T45" fmla="*/ 59 h 300"/>
                  <a:gd name="T46" fmla="*/ 12 w 230"/>
                  <a:gd name="T47" fmla="*/ 71 h 300"/>
                  <a:gd name="T48" fmla="*/ 0 w 230"/>
                  <a:gd name="T49" fmla="*/ 89 h 300"/>
                  <a:gd name="T50" fmla="*/ 0 w 230"/>
                  <a:gd name="T51" fmla="*/ 100 h 300"/>
                  <a:gd name="T52" fmla="*/ 5 w 230"/>
                  <a:gd name="T53" fmla="*/ 100 h 300"/>
                  <a:gd name="T54" fmla="*/ 2 w 230"/>
                  <a:gd name="T55" fmla="*/ 96 h 300"/>
                  <a:gd name="T56" fmla="*/ 13 w 230"/>
                  <a:gd name="T57" fmla="*/ 84 h 300"/>
                  <a:gd name="T58" fmla="*/ 13 w 230"/>
                  <a:gd name="T59" fmla="*/ 77 h 300"/>
                  <a:gd name="T60" fmla="*/ 36 w 230"/>
                  <a:gd name="T61" fmla="*/ 71 h 300"/>
                  <a:gd name="T62" fmla="*/ 36 w 230"/>
                  <a:gd name="T63" fmla="*/ 68 h 300"/>
                  <a:gd name="T64" fmla="*/ 40 w 230"/>
                  <a:gd name="T65" fmla="*/ 64 h 3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
                  <a:gd name="T100" fmla="*/ 0 h 300"/>
                  <a:gd name="T101" fmla="*/ 230 w 230"/>
                  <a:gd name="T102" fmla="*/ 300 h 3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 h="300">
                    <a:moveTo>
                      <a:pt x="119" y="191"/>
                    </a:moveTo>
                    <a:lnTo>
                      <a:pt x="131" y="212"/>
                    </a:lnTo>
                    <a:lnTo>
                      <a:pt x="148" y="204"/>
                    </a:lnTo>
                    <a:lnTo>
                      <a:pt x="131" y="178"/>
                    </a:lnTo>
                    <a:lnTo>
                      <a:pt x="175" y="162"/>
                    </a:lnTo>
                    <a:lnTo>
                      <a:pt x="230" y="110"/>
                    </a:lnTo>
                    <a:lnTo>
                      <a:pt x="227" y="87"/>
                    </a:lnTo>
                    <a:lnTo>
                      <a:pt x="197" y="68"/>
                    </a:lnTo>
                    <a:lnTo>
                      <a:pt x="178" y="50"/>
                    </a:lnTo>
                    <a:lnTo>
                      <a:pt x="190" y="48"/>
                    </a:lnTo>
                    <a:lnTo>
                      <a:pt x="185" y="20"/>
                    </a:lnTo>
                    <a:lnTo>
                      <a:pt x="172" y="0"/>
                    </a:lnTo>
                    <a:lnTo>
                      <a:pt x="164" y="47"/>
                    </a:lnTo>
                    <a:lnTo>
                      <a:pt x="152" y="20"/>
                    </a:lnTo>
                    <a:lnTo>
                      <a:pt x="139" y="28"/>
                    </a:lnTo>
                    <a:lnTo>
                      <a:pt x="125" y="28"/>
                    </a:lnTo>
                    <a:lnTo>
                      <a:pt x="112" y="38"/>
                    </a:lnTo>
                    <a:lnTo>
                      <a:pt x="100" y="78"/>
                    </a:lnTo>
                    <a:lnTo>
                      <a:pt x="112" y="103"/>
                    </a:lnTo>
                    <a:lnTo>
                      <a:pt x="109" y="123"/>
                    </a:lnTo>
                    <a:lnTo>
                      <a:pt x="97" y="125"/>
                    </a:lnTo>
                    <a:lnTo>
                      <a:pt x="88" y="141"/>
                    </a:lnTo>
                    <a:lnTo>
                      <a:pt x="37" y="178"/>
                    </a:lnTo>
                    <a:lnTo>
                      <a:pt x="37" y="214"/>
                    </a:lnTo>
                    <a:lnTo>
                      <a:pt x="0" y="267"/>
                    </a:lnTo>
                    <a:lnTo>
                      <a:pt x="1" y="300"/>
                    </a:lnTo>
                    <a:lnTo>
                      <a:pt x="15" y="300"/>
                    </a:lnTo>
                    <a:lnTo>
                      <a:pt x="7" y="288"/>
                    </a:lnTo>
                    <a:lnTo>
                      <a:pt x="40" y="252"/>
                    </a:lnTo>
                    <a:lnTo>
                      <a:pt x="40" y="232"/>
                    </a:lnTo>
                    <a:lnTo>
                      <a:pt x="109" y="212"/>
                    </a:lnTo>
                    <a:lnTo>
                      <a:pt x="107" y="204"/>
                    </a:lnTo>
                    <a:lnTo>
                      <a:pt x="119" y="19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49" name="Freeform 82"/>
            <p:cNvSpPr>
              <a:spLocks/>
            </p:cNvSpPr>
            <p:nvPr/>
          </p:nvSpPr>
          <p:spPr bwMode="auto">
            <a:xfrm>
              <a:off x="4259" y="3406"/>
              <a:ext cx="152" cy="160"/>
            </a:xfrm>
            <a:custGeom>
              <a:avLst/>
              <a:gdLst>
                <a:gd name="T0" fmla="*/ 26 w 677"/>
                <a:gd name="T1" fmla="*/ 130 h 628"/>
                <a:gd name="T2" fmla="*/ 59 w 677"/>
                <a:gd name="T3" fmla="*/ 137 h 628"/>
                <a:gd name="T4" fmla="*/ 96 w 677"/>
                <a:gd name="T5" fmla="*/ 160 h 628"/>
                <a:gd name="T6" fmla="*/ 114 w 677"/>
                <a:gd name="T7" fmla="*/ 154 h 628"/>
                <a:gd name="T8" fmla="*/ 141 w 677"/>
                <a:gd name="T9" fmla="*/ 151 h 628"/>
                <a:gd name="T10" fmla="*/ 150 w 677"/>
                <a:gd name="T11" fmla="*/ 145 h 628"/>
                <a:gd name="T12" fmla="*/ 149 w 677"/>
                <a:gd name="T13" fmla="*/ 122 h 628"/>
                <a:gd name="T14" fmla="*/ 152 w 677"/>
                <a:gd name="T15" fmla="*/ 119 h 628"/>
                <a:gd name="T16" fmla="*/ 137 w 677"/>
                <a:gd name="T17" fmla="*/ 112 h 628"/>
                <a:gd name="T18" fmla="*/ 136 w 677"/>
                <a:gd name="T19" fmla="*/ 98 h 628"/>
                <a:gd name="T20" fmla="*/ 144 w 677"/>
                <a:gd name="T21" fmla="*/ 94 h 628"/>
                <a:gd name="T22" fmla="*/ 137 w 677"/>
                <a:gd name="T23" fmla="*/ 82 h 628"/>
                <a:gd name="T24" fmla="*/ 130 w 677"/>
                <a:gd name="T25" fmla="*/ 79 h 628"/>
                <a:gd name="T26" fmla="*/ 120 w 677"/>
                <a:gd name="T27" fmla="*/ 70 h 628"/>
                <a:gd name="T28" fmla="*/ 105 w 677"/>
                <a:gd name="T29" fmla="*/ 67 h 628"/>
                <a:gd name="T30" fmla="*/ 88 w 677"/>
                <a:gd name="T31" fmla="*/ 55 h 628"/>
                <a:gd name="T32" fmla="*/ 89 w 677"/>
                <a:gd name="T33" fmla="*/ 41 h 628"/>
                <a:gd name="T34" fmla="*/ 96 w 677"/>
                <a:gd name="T35" fmla="*/ 46 h 628"/>
                <a:gd name="T36" fmla="*/ 105 w 677"/>
                <a:gd name="T37" fmla="*/ 39 h 628"/>
                <a:gd name="T38" fmla="*/ 103 w 677"/>
                <a:gd name="T39" fmla="*/ 22 h 628"/>
                <a:gd name="T40" fmla="*/ 88 w 677"/>
                <a:gd name="T41" fmla="*/ 23 h 628"/>
                <a:gd name="T42" fmla="*/ 84 w 677"/>
                <a:gd name="T43" fmla="*/ 4 h 628"/>
                <a:gd name="T44" fmla="*/ 59 w 677"/>
                <a:gd name="T45" fmla="*/ 4 h 628"/>
                <a:gd name="T46" fmla="*/ 52 w 677"/>
                <a:gd name="T47" fmla="*/ 5 h 628"/>
                <a:gd name="T48" fmla="*/ 29 w 677"/>
                <a:gd name="T49" fmla="*/ 5 h 628"/>
                <a:gd name="T50" fmla="*/ 23 w 677"/>
                <a:gd name="T51" fmla="*/ 7 h 628"/>
                <a:gd name="T52" fmla="*/ 28 w 677"/>
                <a:gd name="T53" fmla="*/ 31 h 628"/>
                <a:gd name="T54" fmla="*/ 32 w 677"/>
                <a:gd name="T55" fmla="*/ 43 h 628"/>
                <a:gd name="T56" fmla="*/ 36 w 677"/>
                <a:gd name="T57" fmla="*/ 57 h 628"/>
                <a:gd name="T58" fmla="*/ 24 w 677"/>
                <a:gd name="T59" fmla="*/ 64 h 628"/>
                <a:gd name="T60" fmla="*/ 22 w 677"/>
                <a:gd name="T61" fmla="*/ 74 h 628"/>
                <a:gd name="T62" fmla="*/ 15 w 677"/>
                <a:gd name="T63" fmla="*/ 85 h 628"/>
                <a:gd name="T64" fmla="*/ 3 w 677"/>
                <a:gd name="T65" fmla="*/ 102 h 628"/>
                <a:gd name="T66" fmla="*/ 5 w 677"/>
                <a:gd name="T67" fmla="*/ 110 h 628"/>
                <a:gd name="T68" fmla="*/ 1 w 677"/>
                <a:gd name="T69" fmla="*/ 122 h 628"/>
                <a:gd name="T70" fmla="*/ 12 w 677"/>
                <a:gd name="T71" fmla="*/ 138 h 628"/>
                <a:gd name="T72" fmla="*/ 15 w 677"/>
                <a:gd name="T73" fmla="*/ 141 h 6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7"/>
                <a:gd name="T112" fmla="*/ 0 h 628"/>
                <a:gd name="T113" fmla="*/ 677 w 677"/>
                <a:gd name="T114" fmla="*/ 628 h 62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7" h="628">
                  <a:moveTo>
                    <a:pt x="79" y="549"/>
                  </a:moveTo>
                  <a:lnTo>
                    <a:pt x="116" y="511"/>
                  </a:lnTo>
                  <a:lnTo>
                    <a:pt x="124" y="524"/>
                  </a:lnTo>
                  <a:lnTo>
                    <a:pt x="261" y="536"/>
                  </a:lnTo>
                  <a:lnTo>
                    <a:pt x="390" y="617"/>
                  </a:lnTo>
                  <a:lnTo>
                    <a:pt x="427" y="628"/>
                  </a:lnTo>
                  <a:lnTo>
                    <a:pt x="503" y="619"/>
                  </a:lnTo>
                  <a:lnTo>
                    <a:pt x="506" y="604"/>
                  </a:lnTo>
                  <a:lnTo>
                    <a:pt x="569" y="583"/>
                  </a:lnTo>
                  <a:lnTo>
                    <a:pt x="627" y="592"/>
                  </a:lnTo>
                  <a:lnTo>
                    <a:pt x="654" y="604"/>
                  </a:lnTo>
                  <a:lnTo>
                    <a:pt x="666" y="571"/>
                  </a:lnTo>
                  <a:lnTo>
                    <a:pt x="641" y="519"/>
                  </a:lnTo>
                  <a:lnTo>
                    <a:pt x="662" y="478"/>
                  </a:lnTo>
                  <a:lnTo>
                    <a:pt x="654" y="464"/>
                  </a:lnTo>
                  <a:lnTo>
                    <a:pt x="677" y="469"/>
                  </a:lnTo>
                  <a:lnTo>
                    <a:pt x="666" y="456"/>
                  </a:lnTo>
                  <a:lnTo>
                    <a:pt x="609" y="438"/>
                  </a:lnTo>
                  <a:lnTo>
                    <a:pt x="617" y="410"/>
                  </a:lnTo>
                  <a:lnTo>
                    <a:pt x="606" y="384"/>
                  </a:lnTo>
                  <a:lnTo>
                    <a:pt x="627" y="379"/>
                  </a:lnTo>
                  <a:lnTo>
                    <a:pt x="642" y="369"/>
                  </a:lnTo>
                  <a:lnTo>
                    <a:pt x="633" y="340"/>
                  </a:lnTo>
                  <a:lnTo>
                    <a:pt x="609" y="323"/>
                  </a:lnTo>
                  <a:lnTo>
                    <a:pt x="585" y="323"/>
                  </a:lnTo>
                  <a:lnTo>
                    <a:pt x="581" y="310"/>
                  </a:lnTo>
                  <a:lnTo>
                    <a:pt x="541" y="311"/>
                  </a:lnTo>
                  <a:lnTo>
                    <a:pt x="533" y="276"/>
                  </a:lnTo>
                  <a:lnTo>
                    <a:pt x="518" y="255"/>
                  </a:lnTo>
                  <a:lnTo>
                    <a:pt x="467" y="264"/>
                  </a:lnTo>
                  <a:lnTo>
                    <a:pt x="415" y="224"/>
                  </a:lnTo>
                  <a:lnTo>
                    <a:pt x="390" y="214"/>
                  </a:lnTo>
                  <a:lnTo>
                    <a:pt x="381" y="205"/>
                  </a:lnTo>
                  <a:lnTo>
                    <a:pt x="397" y="160"/>
                  </a:lnTo>
                  <a:lnTo>
                    <a:pt x="411" y="160"/>
                  </a:lnTo>
                  <a:lnTo>
                    <a:pt x="426" y="179"/>
                  </a:lnTo>
                  <a:lnTo>
                    <a:pt x="445" y="179"/>
                  </a:lnTo>
                  <a:lnTo>
                    <a:pt x="467" y="152"/>
                  </a:lnTo>
                  <a:lnTo>
                    <a:pt x="470" y="104"/>
                  </a:lnTo>
                  <a:lnTo>
                    <a:pt x="457" y="88"/>
                  </a:lnTo>
                  <a:lnTo>
                    <a:pt x="412" y="93"/>
                  </a:lnTo>
                  <a:lnTo>
                    <a:pt x="394" y="89"/>
                  </a:lnTo>
                  <a:lnTo>
                    <a:pt x="363" y="53"/>
                  </a:lnTo>
                  <a:lnTo>
                    <a:pt x="372" y="17"/>
                  </a:lnTo>
                  <a:lnTo>
                    <a:pt x="345" y="7"/>
                  </a:lnTo>
                  <a:lnTo>
                    <a:pt x="264" y="17"/>
                  </a:lnTo>
                  <a:lnTo>
                    <a:pt x="251" y="4"/>
                  </a:lnTo>
                  <a:lnTo>
                    <a:pt x="231" y="19"/>
                  </a:lnTo>
                  <a:lnTo>
                    <a:pt x="176" y="0"/>
                  </a:lnTo>
                  <a:lnTo>
                    <a:pt x="128" y="19"/>
                  </a:lnTo>
                  <a:lnTo>
                    <a:pt x="122" y="26"/>
                  </a:lnTo>
                  <a:lnTo>
                    <a:pt x="101" y="26"/>
                  </a:lnTo>
                  <a:lnTo>
                    <a:pt x="122" y="75"/>
                  </a:lnTo>
                  <a:lnTo>
                    <a:pt x="124" y="123"/>
                  </a:lnTo>
                  <a:lnTo>
                    <a:pt x="146" y="146"/>
                  </a:lnTo>
                  <a:lnTo>
                    <a:pt x="143" y="167"/>
                  </a:lnTo>
                  <a:lnTo>
                    <a:pt x="166" y="189"/>
                  </a:lnTo>
                  <a:lnTo>
                    <a:pt x="160" y="223"/>
                  </a:lnTo>
                  <a:lnTo>
                    <a:pt x="142" y="247"/>
                  </a:lnTo>
                  <a:lnTo>
                    <a:pt x="107" y="252"/>
                  </a:lnTo>
                  <a:lnTo>
                    <a:pt x="76" y="273"/>
                  </a:lnTo>
                  <a:lnTo>
                    <a:pt x="98" y="291"/>
                  </a:lnTo>
                  <a:lnTo>
                    <a:pt x="68" y="307"/>
                  </a:lnTo>
                  <a:lnTo>
                    <a:pt x="65" y="332"/>
                  </a:lnTo>
                  <a:lnTo>
                    <a:pt x="0" y="384"/>
                  </a:lnTo>
                  <a:lnTo>
                    <a:pt x="15" y="399"/>
                  </a:lnTo>
                  <a:lnTo>
                    <a:pt x="7" y="429"/>
                  </a:lnTo>
                  <a:lnTo>
                    <a:pt x="24" y="433"/>
                  </a:lnTo>
                  <a:lnTo>
                    <a:pt x="3" y="462"/>
                  </a:lnTo>
                  <a:lnTo>
                    <a:pt x="3" y="477"/>
                  </a:lnTo>
                  <a:lnTo>
                    <a:pt x="28" y="502"/>
                  </a:lnTo>
                  <a:lnTo>
                    <a:pt x="52" y="542"/>
                  </a:lnTo>
                  <a:lnTo>
                    <a:pt x="56" y="535"/>
                  </a:lnTo>
                  <a:lnTo>
                    <a:pt x="68" y="555"/>
                  </a:lnTo>
                  <a:lnTo>
                    <a:pt x="79" y="54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50" name="Freeform 83"/>
            <p:cNvSpPr>
              <a:spLocks/>
            </p:cNvSpPr>
            <p:nvPr/>
          </p:nvSpPr>
          <p:spPr bwMode="auto">
            <a:xfrm>
              <a:off x="4301" y="3575"/>
              <a:ext cx="43" cy="53"/>
            </a:xfrm>
            <a:custGeom>
              <a:avLst/>
              <a:gdLst>
                <a:gd name="T0" fmla="*/ 23 w 182"/>
                <a:gd name="T1" fmla="*/ 17 h 212"/>
                <a:gd name="T2" fmla="*/ 21 w 182"/>
                <a:gd name="T3" fmla="*/ 17 h 212"/>
                <a:gd name="T4" fmla="*/ 18 w 182"/>
                <a:gd name="T5" fmla="*/ 18 h 212"/>
                <a:gd name="T6" fmla="*/ 17 w 182"/>
                <a:gd name="T7" fmla="*/ 21 h 212"/>
                <a:gd name="T8" fmla="*/ 15 w 182"/>
                <a:gd name="T9" fmla="*/ 23 h 212"/>
                <a:gd name="T10" fmla="*/ 13 w 182"/>
                <a:gd name="T11" fmla="*/ 26 h 212"/>
                <a:gd name="T12" fmla="*/ 11 w 182"/>
                <a:gd name="T13" fmla="*/ 29 h 212"/>
                <a:gd name="T14" fmla="*/ 9 w 182"/>
                <a:gd name="T15" fmla="*/ 32 h 212"/>
                <a:gd name="T16" fmla="*/ 8 w 182"/>
                <a:gd name="T17" fmla="*/ 34 h 212"/>
                <a:gd name="T18" fmla="*/ 7 w 182"/>
                <a:gd name="T19" fmla="*/ 35 h 212"/>
                <a:gd name="T20" fmla="*/ 6 w 182"/>
                <a:gd name="T21" fmla="*/ 35 h 212"/>
                <a:gd name="T22" fmla="*/ 2 w 182"/>
                <a:gd name="T23" fmla="*/ 35 h 212"/>
                <a:gd name="T24" fmla="*/ 1 w 182"/>
                <a:gd name="T25" fmla="*/ 37 h 212"/>
                <a:gd name="T26" fmla="*/ 1 w 182"/>
                <a:gd name="T27" fmla="*/ 38 h 212"/>
                <a:gd name="T28" fmla="*/ 0 w 182"/>
                <a:gd name="T29" fmla="*/ 39 h 212"/>
                <a:gd name="T30" fmla="*/ 0 w 182"/>
                <a:gd name="T31" fmla="*/ 41 h 212"/>
                <a:gd name="T32" fmla="*/ 1 w 182"/>
                <a:gd name="T33" fmla="*/ 42 h 212"/>
                <a:gd name="T34" fmla="*/ 1 w 182"/>
                <a:gd name="T35" fmla="*/ 45 h 212"/>
                <a:gd name="T36" fmla="*/ 5 w 182"/>
                <a:gd name="T37" fmla="*/ 45 h 212"/>
                <a:gd name="T38" fmla="*/ 6 w 182"/>
                <a:gd name="T39" fmla="*/ 45 h 212"/>
                <a:gd name="T40" fmla="*/ 5 w 182"/>
                <a:gd name="T41" fmla="*/ 46 h 212"/>
                <a:gd name="T42" fmla="*/ 3 w 182"/>
                <a:gd name="T43" fmla="*/ 49 h 212"/>
                <a:gd name="T44" fmla="*/ 5 w 182"/>
                <a:gd name="T45" fmla="*/ 49 h 212"/>
                <a:gd name="T46" fmla="*/ 7 w 182"/>
                <a:gd name="T47" fmla="*/ 51 h 212"/>
                <a:gd name="T48" fmla="*/ 11 w 182"/>
                <a:gd name="T49" fmla="*/ 52 h 212"/>
                <a:gd name="T50" fmla="*/ 13 w 182"/>
                <a:gd name="T51" fmla="*/ 52 h 212"/>
                <a:gd name="T52" fmla="*/ 15 w 182"/>
                <a:gd name="T53" fmla="*/ 53 h 212"/>
                <a:gd name="T54" fmla="*/ 17 w 182"/>
                <a:gd name="T55" fmla="*/ 51 h 212"/>
                <a:gd name="T56" fmla="*/ 18 w 182"/>
                <a:gd name="T57" fmla="*/ 49 h 212"/>
                <a:gd name="T58" fmla="*/ 23 w 182"/>
                <a:gd name="T59" fmla="*/ 48 h 212"/>
                <a:gd name="T60" fmla="*/ 29 w 182"/>
                <a:gd name="T61" fmla="*/ 46 h 212"/>
                <a:gd name="T62" fmla="*/ 31 w 182"/>
                <a:gd name="T63" fmla="*/ 45 h 212"/>
                <a:gd name="T64" fmla="*/ 32 w 182"/>
                <a:gd name="T65" fmla="*/ 44 h 212"/>
                <a:gd name="T66" fmla="*/ 32 w 182"/>
                <a:gd name="T67" fmla="*/ 43 h 212"/>
                <a:gd name="T68" fmla="*/ 32 w 182"/>
                <a:gd name="T69" fmla="*/ 42 h 212"/>
                <a:gd name="T70" fmla="*/ 32 w 182"/>
                <a:gd name="T71" fmla="*/ 41 h 212"/>
                <a:gd name="T72" fmla="*/ 31 w 182"/>
                <a:gd name="T73" fmla="*/ 41 h 212"/>
                <a:gd name="T74" fmla="*/ 29 w 182"/>
                <a:gd name="T75" fmla="*/ 38 h 212"/>
                <a:gd name="T76" fmla="*/ 29 w 182"/>
                <a:gd name="T77" fmla="*/ 37 h 212"/>
                <a:gd name="T78" fmla="*/ 29 w 182"/>
                <a:gd name="T79" fmla="*/ 35 h 212"/>
                <a:gd name="T80" fmla="*/ 28 w 182"/>
                <a:gd name="T81" fmla="*/ 35 h 212"/>
                <a:gd name="T82" fmla="*/ 29 w 182"/>
                <a:gd name="T83" fmla="*/ 24 h 212"/>
                <a:gd name="T84" fmla="*/ 36 w 182"/>
                <a:gd name="T85" fmla="*/ 15 h 212"/>
                <a:gd name="T86" fmla="*/ 38 w 182"/>
                <a:gd name="T87" fmla="*/ 13 h 212"/>
                <a:gd name="T88" fmla="*/ 39 w 182"/>
                <a:gd name="T89" fmla="*/ 10 h 212"/>
                <a:gd name="T90" fmla="*/ 40 w 182"/>
                <a:gd name="T91" fmla="*/ 9 h 212"/>
                <a:gd name="T92" fmla="*/ 41 w 182"/>
                <a:gd name="T93" fmla="*/ 7 h 212"/>
                <a:gd name="T94" fmla="*/ 42 w 182"/>
                <a:gd name="T95" fmla="*/ 7 h 212"/>
                <a:gd name="T96" fmla="*/ 41 w 182"/>
                <a:gd name="T97" fmla="*/ 1 h 212"/>
                <a:gd name="T98" fmla="*/ 39 w 182"/>
                <a:gd name="T99" fmla="*/ 1 h 212"/>
                <a:gd name="T100" fmla="*/ 37 w 182"/>
                <a:gd name="T101" fmla="*/ 3 h 212"/>
                <a:gd name="T102" fmla="*/ 35 w 182"/>
                <a:gd name="T103" fmla="*/ 6 h 212"/>
                <a:gd name="T104" fmla="*/ 34 w 182"/>
                <a:gd name="T105" fmla="*/ 7 h 212"/>
                <a:gd name="T106" fmla="*/ 31 w 182"/>
                <a:gd name="T107" fmla="*/ 9 h 212"/>
                <a:gd name="T108" fmla="*/ 27 w 182"/>
                <a:gd name="T109" fmla="*/ 9 h 212"/>
                <a:gd name="T110" fmla="*/ 23 w 182"/>
                <a:gd name="T111" fmla="*/ 15 h 2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2"/>
                <a:gd name="T169" fmla="*/ 0 h 212"/>
                <a:gd name="T170" fmla="*/ 182 w 182"/>
                <a:gd name="T171" fmla="*/ 212 h 21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2" h="212">
                  <a:moveTo>
                    <a:pt x="96" y="64"/>
                  </a:moveTo>
                  <a:lnTo>
                    <a:pt x="96" y="66"/>
                  </a:lnTo>
                  <a:lnTo>
                    <a:pt x="91" y="66"/>
                  </a:lnTo>
                  <a:lnTo>
                    <a:pt x="90" y="68"/>
                  </a:lnTo>
                  <a:lnTo>
                    <a:pt x="82" y="70"/>
                  </a:lnTo>
                  <a:lnTo>
                    <a:pt x="78" y="71"/>
                  </a:lnTo>
                  <a:lnTo>
                    <a:pt x="72" y="79"/>
                  </a:lnTo>
                  <a:lnTo>
                    <a:pt x="70" y="83"/>
                  </a:lnTo>
                  <a:lnTo>
                    <a:pt x="66" y="86"/>
                  </a:lnTo>
                  <a:lnTo>
                    <a:pt x="64" y="93"/>
                  </a:lnTo>
                  <a:lnTo>
                    <a:pt x="60" y="104"/>
                  </a:lnTo>
                  <a:lnTo>
                    <a:pt x="57" y="104"/>
                  </a:lnTo>
                  <a:lnTo>
                    <a:pt x="52" y="112"/>
                  </a:lnTo>
                  <a:lnTo>
                    <a:pt x="46" y="118"/>
                  </a:lnTo>
                  <a:lnTo>
                    <a:pt x="42" y="127"/>
                  </a:lnTo>
                  <a:lnTo>
                    <a:pt x="40" y="128"/>
                  </a:lnTo>
                  <a:lnTo>
                    <a:pt x="40" y="129"/>
                  </a:lnTo>
                  <a:lnTo>
                    <a:pt x="34" y="134"/>
                  </a:lnTo>
                  <a:lnTo>
                    <a:pt x="33" y="139"/>
                  </a:lnTo>
                  <a:lnTo>
                    <a:pt x="31" y="139"/>
                  </a:lnTo>
                  <a:lnTo>
                    <a:pt x="28" y="141"/>
                  </a:lnTo>
                  <a:lnTo>
                    <a:pt x="24" y="141"/>
                  </a:lnTo>
                  <a:lnTo>
                    <a:pt x="10" y="141"/>
                  </a:lnTo>
                  <a:lnTo>
                    <a:pt x="9" y="141"/>
                  </a:lnTo>
                  <a:lnTo>
                    <a:pt x="7" y="143"/>
                  </a:lnTo>
                  <a:lnTo>
                    <a:pt x="4" y="149"/>
                  </a:lnTo>
                  <a:lnTo>
                    <a:pt x="4" y="151"/>
                  </a:lnTo>
                  <a:lnTo>
                    <a:pt x="4" y="152"/>
                  </a:lnTo>
                  <a:lnTo>
                    <a:pt x="3" y="153"/>
                  </a:lnTo>
                  <a:lnTo>
                    <a:pt x="0" y="157"/>
                  </a:lnTo>
                  <a:lnTo>
                    <a:pt x="0" y="158"/>
                  </a:lnTo>
                  <a:lnTo>
                    <a:pt x="0" y="163"/>
                  </a:lnTo>
                  <a:lnTo>
                    <a:pt x="0" y="169"/>
                  </a:lnTo>
                  <a:lnTo>
                    <a:pt x="3" y="169"/>
                  </a:lnTo>
                  <a:lnTo>
                    <a:pt x="4" y="175"/>
                  </a:lnTo>
                  <a:lnTo>
                    <a:pt x="4" y="178"/>
                  </a:lnTo>
                  <a:lnTo>
                    <a:pt x="18" y="180"/>
                  </a:lnTo>
                  <a:lnTo>
                    <a:pt x="21" y="180"/>
                  </a:lnTo>
                  <a:lnTo>
                    <a:pt x="22" y="176"/>
                  </a:lnTo>
                  <a:lnTo>
                    <a:pt x="24" y="178"/>
                  </a:lnTo>
                  <a:lnTo>
                    <a:pt x="24" y="180"/>
                  </a:lnTo>
                  <a:lnTo>
                    <a:pt x="22" y="185"/>
                  </a:lnTo>
                  <a:lnTo>
                    <a:pt x="16" y="193"/>
                  </a:lnTo>
                  <a:lnTo>
                    <a:pt x="13" y="195"/>
                  </a:lnTo>
                  <a:lnTo>
                    <a:pt x="18" y="195"/>
                  </a:lnTo>
                  <a:lnTo>
                    <a:pt x="21" y="197"/>
                  </a:lnTo>
                  <a:lnTo>
                    <a:pt x="24" y="202"/>
                  </a:lnTo>
                  <a:lnTo>
                    <a:pt x="28" y="203"/>
                  </a:lnTo>
                  <a:lnTo>
                    <a:pt x="28" y="212"/>
                  </a:lnTo>
                  <a:lnTo>
                    <a:pt x="48" y="206"/>
                  </a:lnTo>
                  <a:lnTo>
                    <a:pt x="48" y="209"/>
                  </a:lnTo>
                  <a:lnTo>
                    <a:pt x="57" y="209"/>
                  </a:lnTo>
                  <a:lnTo>
                    <a:pt x="60" y="211"/>
                  </a:lnTo>
                  <a:lnTo>
                    <a:pt x="64" y="211"/>
                  </a:lnTo>
                  <a:lnTo>
                    <a:pt x="67" y="206"/>
                  </a:lnTo>
                  <a:lnTo>
                    <a:pt x="70" y="203"/>
                  </a:lnTo>
                  <a:lnTo>
                    <a:pt x="76" y="202"/>
                  </a:lnTo>
                  <a:lnTo>
                    <a:pt x="78" y="197"/>
                  </a:lnTo>
                  <a:lnTo>
                    <a:pt x="90" y="193"/>
                  </a:lnTo>
                  <a:lnTo>
                    <a:pt x="99" y="191"/>
                  </a:lnTo>
                  <a:lnTo>
                    <a:pt x="111" y="182"/>
                  </a:lnTo>
                  <a:lnTo>
                    <a:pt x="121" y="182"/>
                  </a:lnTo>
                  <a:lnTo>
                    <a:pt x="124" y="182"/>
                  </a:lnTo>
                  <a:lnTo>
                    <a:pt x="130" y="180"/>
                  </a:lnTo>
                  <a:lnTo>
                    <a:pt x="131" y="180"/>
                  </a:lnTo>
                  <a:lnTo>
                    <a:pt x="134" y="175"/>
                  </a:lnTo>
                  <a:lnTo>
                    <a:pt x="137" y="175"/>
                  </a:lnTo>
                  <a:lnTo>
                    <a:pt x="137" y="173"/>
                  </a:lnTo>
                  <a:lnTo>
                    <a:pt x="139" y="171"/>
                  </a:lnTo>
                  <a:lnTo>
                    <a:pt x="137" y="169"/>
                  </a:lnTo>
                  <a:lnTo>
                    <a:pt x="137" y="167"/>
                  </a:lnTo>
                  <a:lnTo>
                    <a:pt x="134" y="164"/>
                  </a:lnTo>
                  <a:lnTo>
                    <a:pt x="131" y="164"/>
                  </a:lnTo>
                  <a:lnTo>
                    <a:pt x="130" y="164"/>
                  </a:lnTo>
                  <a:lnTo>
                    <a:pt x="130" y="161"/>
                  </a:lnTo>
                  <a:lnTo>
                    <a:pt x="124" y="153"/>
                  </a:lnTo>
                  <a:lnTo>
                    <a:pt x="124" y="152"/>
                  </a:lnTo>
                  <a:lnTo>
                    <a:pt x="124" y="149"/>
                  </a:lnTo>
                  <a:lnTo>
                    <a:pt x="121" y="146"/>
                  </a:lnTo>
                  <a:lnTo>
                    <a:pt x="124" y="141"/>
                  </a:lnTo>
                  <a:lnTo>
                    <a:pt x="121" y="141"/>
                  </a:lnTo>
                  <a:lnTo>
                    <a:pt x="118" y="141"/>
                  </a:lnTo>
                  <a:lnTo>
                    <a:pt x="113" y="136"/>
                  </a:lnTo>
                  <a:lnTo>
                    <a:pt x="121" y="95"/>
                  </a:lnTo>
                  <a:lnTo>
                    <a:pt x="148" y="66"/>
                  </a:lnTo>
                  <a:lnTo>
                    <a:pt x="151" y="62"/>
                  </a:lnTo>
                  <a:lnTo>
                    <a:pt x="157" y="56"/>
                  </a:lnTo>
                  <a:lnTo>
                    <a:pt x="160" y="52"/>
                  </a:lnTo>
                  <a:lnTo>
                    <a:pt x="167" y="46"/>
                  </a:lnTo>
                  <a:lnTo>
                    <a:pt x="163" y="40"/>
                  </a:lnTo>
                  <a:lnTo>
                    <a:pt x="169" y="37"/>
                  </a:lnTo>
                  <a:lnTo>
                    <a:pt x="169" y="34"/>
                  </a:lnTo>
                  <a:lnTo>
                    <a:pt x="172" y="30"/>
                  </a:lnTo>
                  <a:lnTo>
                    <a:pt x="175" y="27"/>
                  </a:lnTo>
                  <a:lnTo>
                    <a:pt x="179" y="27"/>
                  </a:lnTo>
                  <a:lnTo>
                    <a:pt x="179" y="26"/>
                  </a:lnTo>
                  <a:lnTo>
                    <a:pt x="182" y="17"/>
                  </a:lnTo>
                  <a:lnTo>
                    <a:pt x="175" y="3"/>
                  </a:lnTo>
                  <a:lnTo>
                    <a:pt x="169" y="0"/>
                  </a:lnTo>
                  <a:lnTo>
                    <a:pt x="163" y="5"/>
                  </a:lnTo>
                  <a:lnTo>
                    <a:pt x="160" y="8"/>
                  </a:lnTo>
                  <a:lnTo>
                    <a:pt x="155" y="11"/>
                  </a:lnTo>
                  <a:lnTo>
                    <a:pt x="152" y="20"/>
                  </a:lnTo>
                  <a:lnTo>
                    <a:pt x="148" y="22"/>
                  </a:lnTo>
                  <a:lnTo>
                    <a:pt x="145" y="27"/>
                  </a:lnTo>
                  <a:lnTo>
                    <a:pt x="142" y="27"/>
                  </a:lnTo>
                  <a:lnTo>
                    <a:pt x="134" y="34"/>
                  </a:lnTo>
                  <a:lnTo>
                    <a:pt x="130" y="37"/>
                  </a:lnTo>
                  <a:lnTo>
                    <a:pt x="124" y="37"/>
                  </a:lnTo>
                  <a:lnTo>
                    <a:pt x="115" y="37"/>
                  </a:lnTo>
                  <a:lnTo>
                    <a:pt x="103" y="51"/>
                  </a:lnTo>
                  <a:lnTo>
                    <a:pt x="97" y="60"/>
                  </a:lnTo>
                  <a:lnTo>
                    <a:pt x="96" y="64"/>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12" name="Group 84"/>
            <p:cNvGrpSpPr>
              <a:grpSpLocks/>
            </p:cNvGrpSpPr>
            <p:nvPr/>
          </p:nvGrpSpPr>
          <p:grpSpPr bwMode="auto">
            <a:xfrm>
              <a:off x="3600" y="3453"/>
              <a:ext cx="52" cy="84"/>
              <a:chOff x="1349" y="3231"/>
              <a:chExt cx="75" cy="112"/>
            </a:xfrm>
          </p:grpSpPr>
          <p:sp>
            <p:nvSpPr>
              <p:cNvPr id="6257" name="Freeform 85"/>
              <p:cNvSpPr>
                <a:spLocks/>
              </p:cNvSpPr>
              <p:nvPr/>
            </p:nvSpPr>
            <p:spPr bwMode="auto">
              <a:xfrm>
                <a:off x="1367" y="3231"/>
                <a:ext cx="57" cy="73"/>
              </a:xfrm>
              <a:custGeom>
                <a:avLst/>
                <a:gdLst>
                  <a:gd name="T0" fmla="*/ 24 w 170"/>
                  <a:gd name="T1" fmla="*/ 54 h 218"/>
                  <a:gd name="T2" fmla="*/ 29 w 170"/>
                  <a:gd name="T3" fmla="*/ 52 h 218"/>
                  <a:gd name="T4" fmla="*/ 29 w 170"/>
                  <a:gd name="T5" fmla="*/ 45 h 218"/>
                  <a:gd name="T6" fmla="*/ 42 w 170"/>
                  <a:gd name="T7" fmla="*/ 34 h 218"/>
                  <a:gd name="T8" fmla="*/ 50 w 170"/>
                  <a:gd name="T9" fmla="*/ 21 h 218"/>
                  <a:gd name="T10" fmla="*/ 44 w 170"/>
                  <a:gd name="T11" fmla="*/ 15 h 218"/>
                  <a:gd name="T12" fmla="*/ 50 w 170"/>
                  <a:gd name="T13" fmla="*/ 13 h 218"/>
                  <a:gd name="T14" fmla="*/ 57 w 170"/>
                  <a:gd name="T15" fmla="*/ 5 h 218"/>
                  <a:gd name="T16" fmla="*/ 51 w 170"/>
                  <a:gd name="T17" fmla="*/ 0 h 218"/>
                  <a:gd name="T18" fmla="*/ 42 w 170"/>
                  <a:gd name="T19" fmla="*/ 0 h 218"/>
                  <a:gd name="T20" fmla="*/ 37 w 170"/>
                  <a:gd name="T21" fmla="*/ 7 h 218"/>
                  <a:gd name="T22" fmla="*/ 25 w 170"/>
                  <a:gd name="T23" fmla="*/ 5 h 218"/>
                  <a:gd name="T24" fmla="*/ 15 w 170"/>
                  <a:gd name="T25" fmla="*/ 19 h 218"/>
                  <a:gd name="T26" fmla="*/ 19 w 170"/>
                  <a:gd name="T27" fmla="*/ 30 h 218"/>
                  <a:gd name="T28" fmla="*/ 12 w 170"/>
                  <a:gd name="T29" fmla="*/ 38 h 218"/>
                  <a:gd name="T30" fmla="*/ 8 w 170"/>
                  <a:gd name="T31" fmla="*/ 58 h 218"/>
                  <a:gd name="T32" fmla="*/ 0 w 170"/>
                  <a:gd name="T33" fmla="*/ 60 h 218"/>
                  <a:gd name="T34" fmla="*/ 0 w 170"/>
                  <a:gd name="T35" fmla="*/ 62 h 218"/>
                  <a:gd name="T36" fmla="*/ 8 w 170"/>
                  <a:gd name="T37" fmla="*/ 63 h 218"/>
                  <a:gd name="T38" fmla="*/ 11 w 170"/>
                  <a:gd name="T39" fmla="*/ 60 h 218"/>
                  <a:gd name="T40" fmla="*/ 14 w 170"/>
                  <a:gd name="T41" fmla="*/ 60 h 218"/>
                  <a:gd name="T42" fmla="*/ 14 w 170"/>
                  <a:gd name="T43" fmla="*/ 62 h 218"/>
                  <a:gd name="T44" fmla="*/ 20 w 170"/>
                  <a:gd name="T45" fmla="*/ 60 h 218"/>
                  <a:gd name="T46" fmla="*/ 19 w 170"/>
                  <a:gd name="T47" fmla="*/ 70 h 218"/>
                  <a:gd name="T48" fmla="*/ 22 w 170"/>
                  <a:gd name="T49" fmla="*/ 73 h 218"/>
                  <a:gd name="T50" fmla="*/ 30 w 170"/>
                  <a:gd name="T51" fmla="*/ 67 h 218"/>
                  <a:gd name="T52" fmla="*/ 27 w 170"/>
                  <a:gd name="T53" fmla="*/ 60 h 218"/>
                  <a:gd name="T54" fmla="*/ 32 w 170"/>
                  <a:gd name="T55" fmla="*/ 54 h 218"/>
                  <a:gd name="T56" fmla="*/ 24 w 170"/>
                  <a:gd name="T57" fmla="*/ 54 h 21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70"/>
                  <a:gd name="T88" fmla="*/ 0 h 218"/>
                  <a:gd name="T89" fmla="*/ 170 w 170"/>
                  <a:gd name="T90" fmla="*/ 218 h 21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70" h="218">
                    <a:moveTo>
                      <a:pt x="73" y="162"/>
                    </a:moveTo>
                    <a:lnTo>
                      <a:pt x="85" y="155"/>
                    </a:lnTo>
                    <a:lnTo>
                      <a:pt x="85" y="135"/>
                    </a:lnTo>
                    <a:lnTo>
                      <a:pt x="125" y="102"/>
                    </a:lnTo>
                    <a:lnTo>
                      <a:pt x="148" y="63"/>
                    </a:lnTo>
                    <a:lnTo>
                      <a:pt x="130" y="44"/>
                    </a:lnTo>
                    <a:lnTo>
                      <a:pt x="148" y="40"/>
                    </a:lnTo>
                    <a:lnTo>
                      <a:pt x="170" y="14"/>
                    </a:lnTo>
                    <a:lnTo>
                      <a:pt x="152" y="0"/>
                    </a:lnTo>
                    <a:lnTo>
                      <a:pt x="124" y="1"/>
                    </a:lnTo>
                    <a:lnTo>
                      <a:pt x="109" y="21"/>
                    </a:lnTo>
                    <a:lnTo>
                      <a:pt x="74" y="14"/>
                    </a:lnTo>
                    <a:lnTo>
                      <a:pt x="46" y="58"/>
                    </a:lnTo>
                    <a:lnTo>
                      <a:pt x="57" y="89"/>
                    </a:lnTo>
                    <a:lnTo>
                      <a:pt x="36" y="113"/>
                    </a:lnTo>
                    <a:lnTo>
                      <a:pt x="24" y="174"/>
                    </a:lnTo>
                    <a:lnTo>
                      <a:pt x="0" y="180"/>
                    </a:lnTo>
                    <a:lnTo>
                      <a:pt x="0" y="184"/>
                    </a:lnTo>
                    <a:lnTo>
                      <a:pt x="25" y="189"/>
                    </a:lnTo>
                    <a:lnTo>
                      <a:pt x="33" y="180"/>
                    </a:lnTo>
                    <a:lnTo>
                      <a:pt x="42" y="180"/>
                    </a:lnTo>
                    <a:lnTo>
                      <a:pt x="42" y="185"/>
                    </a:lnTo>
                    <a:lnTo>
                      <a:pt x="60" y="180"/>
                    </a:lnTo>
                    <a:lnTo>
                      <a:pt x="57" y="209"/>
                    </a:lnTo>
                    <a:lnTo>
                      <a:pt x="65" y="218"/>
                    </a:lnTo>
                    <a:lnTo>
                      <a:pt x="88" y="200"/>
                    </a:lnTo>
                    <a:lnTo>
                      <a:pt x="80" y="180"/>
                    </a:lnTo>
                    <a:lnTo>
                      <a:pt x="94" y="160"/>
                    </a:lnTo>
                    <a:lnTo>
                      <a:pt x="73" y="162"/>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58" name="Freeform 86"/>
              <p:cNvSpPr>
                <a:spLocks/>
              </p:cNvSpPr>
              <p:nvPr/>
            </p:nvSpPr>
            <p:spPr bwMode="auto">
              <a:xfrm>
                <a:off x="1349" y="3297"/>
                <a:ext cx="45" cy="46"/>
              </a:xfrm>
              <a:custGeom>
                <a:avLst/>
                <a:gdLst>
                  <a:gd name="T0" fmla="*/ 14 w 134"/>
                  <a:gd name="T1" fmla="*/ 0 h 140"/>
                  <a:gd name="T2" fmla="*/ 18 w 134"/>
                  <a:gd name="T3" fmla="*/ 6 h 140"/>
                  <a:gd name="T4" fmla="*/ 24 w 134"/>
                  <a:gd name="T5" fmla="*/ 4 h 140"/>
                  <a:gd name="T6" fmla="*/ 26 w 134"/>
                  <a:gd name="T7" fmla="*/ 10 h 140"/>
                  <a:gd name="T8" fmla="*/ 27 w 134"/>
                  <a:gd name="T9" fmla="*/ 4 h 140"/>
                  <a:gd name="T10" fmla="*/ 35 w 134"/>
                  <a:gd name="T11" fmla="*/ 9 h 140"/>
                  <a:gd name="T12" fmla="*/ 45 w 134"/>
                  <a:gd name="T13" fmla="*/ 10 h 140"/>
                  <a:gd name="T14" fmla="*/ 30 w 134"/>
                  <a:gd name="T15" fmla="*/ 15 h 140"/>
                  <a:gd name="T16" fmla="*/ 29 w 134"/>
                  <a:gd name="T17" fmla="*/ 21 h 140"/>
                  <a:gd name="T18" fmla="*/ 27 w 134"/>
                  <a:gd name="T19" fmla="*/ 23 h 140"/>
                  <a:gd name="T20" fmla="*/ 21 w 134"/>
                  <a:gd name="T21" fmla="*/ 40 h 140"/>
                  <a:gd name="T22" fmla="*/ 8 w 134"/>
                  <a:gd name="T23" fmla="*/ 46 h 140"/>
                  <a:gd name="T24" fmla="*/ 5 w 134"/>
                  <a:gd name="T25" fmla="*/ 42 h 140"/>
                  <a:gd name="T26" fmla="*/ 0 w 134"/>
                  <a:gd name="T27" fmla="*/ 43 h 140"/>
                  <a:gd name="T28" fmla="*/ 2 w 134"/>
                  <a:gd name="T29" fmla="*/ 28 h 140"/>
                  <a:gd name="T30" fmla="*/ 14 w 134"/>
                  <a:gd name="T31" fmla="*/ 0 h 1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34"/>
                  <a:gd name="T49" fmla="*/ 0 h 140"/>
                  <a:gd name="T50" fmla="*/ 134 w 134"/>
                  <a:gd name="T51" fmla="*/ 140 h 1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34" h="140">
                    <a:moveTo>
                      <a:pt x="42" y="0"/>
                    </a:moveTo>
                    <a:lnTo>
                      <a:pt x="54" y="18"/>
                    </a:lnTo>
                    <a:lnTo>
                      <a:pt x="70" y="12"/>
                    </a:lnTo>
                    <a:lnTo>
                      <a:pt x="78" y="31"/>
                    </a:lnTo>
                    <a:lnTo>
                      <a:pt x="79" y="12"/>
                    </a:lnTo>
                    <a:lnTo>
                      <a:pt x="105" y="28"/>
                    </a:lnTo>
                    <a:lnTo>
                      <a:pt x="134" y="31"/>
                    </a:lnTo>
                    <a:lnTo>
                      <a:pt x="90" y="46"/>
                    </a:lnTo>
                    <a:lnTo>
                      <a:pt x="87" y="65"/>
                    </a:lnTo>
                    <a:lnTo>
                      <a:pt x="81" y="71"/>
                    </a:lnTo>
                    <a:lnTo>
                      <a:pt x="63" y="121"/>
                    </a:lnTo>
                    <a:lnTo>
                      <a:pt x="24" y="140"/>
                    </a:lnTo>
                    <a:lnTo>
                      <a:pt x="15" y="128"/>
                    </a:lnTo>
                    <a:lnTo>
                      <a:pt x="0" y="131"/>
                    </a:lnTo>
                    <a:lnTo>
                      <a:pt x="7" y="86"/>
                    </a:lnTo>
                    <a:lnTo>
                      <a:pt x="42" y="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252" name="Freeform 87"/>
            <p:cNvSpPr>
              <a:spLocks/>
            </p:cNvSpPr>
            <p:nvPr/>
          </p:nvSpPr>
          <p:spPr bwMode="auto">
            <a:xfrm>
              <a:off x="3655" y="3577"/>
              <a:ext cx="21" cy="21"/>
            </a:xfrm>
            <a:custGeom>
              <a:avLst/>
              <a:gdLst>
                <a:gd name="T0" fmla="*/ 2 w 88"/>
                <a:gd name="T1" fmla="*/ 13 h 89"/>
                <a:gd name="T2" fmla="*/ 1 w 88"/>
                <a:gd name="T3" fmla="*/ 5 h 89"/>
                <a:gd name="T4" fmla="*/ 3 w 88"/>
                <a:gd name="T5" fmla="*/ 6 h 89"/>
                <a:gd name="T6" fmla="*/ 5 w 88"/>
                <a:gd name="T7" fmla="*/ 0 h 89"/>
                <a:gd name="T8" fmla="*/ 8 w 88"/>
                <a:gd name="T9" fmla="*/ 0 h 89"/>
                <a:gd name="T10" fmla="*/ 12 w 88"/>
                <a:gd name="T11" fmla="*/ 2 h 89"/>
                <a:gd name="T12" fmla="*/ 17 w 88"/>
                <a:gd name="T13" fmla="*/ 5 h 89"/>
                <a:gd name="T14" fmla="*/ 16 w 88"/>
                <a:gd name="T15" fmla="*/ 9 h 89"/>
                <a:gd name="T16" fmla="*/ 21 w 88"/>
                <a:gd name="T17" fmla="*/ 12 h 89"/>
                <a:gd name="T18" fmla="*/ 16 w 88"/>
                <a:gd name="T19" fmla="*/ 12 h 89"/>
                <a:gd name="T20" fmla="*/ 20 w 88"/>
                <a:gd name="T21" fmla="*/ 14 h 89"/>
                <a:gd name="T22" fmla="*/ 8 w 88"/>
                <a:gd name="T23" fmla="*/ 19 h 89"/>
                <a:gd name="T24" fmla="*/ 6 w 88"/>
                <a:gd name="T25" fmla="*/ 21 h 89"/>
                <a:gd name="T26" fmla="*/ 2 w 88"/>
                <a:gd name="T27" fmla="*/ 19 h 89"/>
                <a:gd name="T28" fmla="*/ 0 w 88"/>
                <a:gd name="T29" fmla="*/ 13 h 89"/>
                <a:gd name="T30" fmla="*/ 2 w 88"/>
                <a:gd name="T31" fmla="*/ 13 h 8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9"/>
                <a:gd name="T50" fmla="*/ 88 w 88"/>
                <a:gd name="T51" fmla="*/ 89 h 8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9">
                  <a:moveTo>
                    <a:pt x="8" y="56"/>
                  </a:moveTo>
                  <a:lnTo>
                    <a:pt x="4" y="22"/>
                  </a:lnTo>
                  <a:lnTo>
                    <a:pt x="14" y="27"/>
                  </a:lnTo>
                  <a:lnTo>
                    <a:pt x="19" y="0"/>
                  </a:lnTo>
                  <a:lnTo>
                    <a:pt x="35" y="0"/>
                  </a:lnTo>
                  <a:lnTo>
                    <a:pt x="52" y="8"/>
                  </a:lnTo>
                  <a:lnTo>
                    <a:pt x="70" y="22"/>
                  </a:lnTo>
                  <a:lnTo>
                    <a:pt x="65" y="38"/>
                  </a:lnTo>
                  <a:lnTo>
                    <a:pt x="88" y="51"/>
                  </a:lnTo>
                  <a:lnTo>
                    <a:pt x="68" y="51"/>
                  </a:lnTo>
                  <a:lnTo>
                    <a:pt x="85" y="61"/>
                  </a:lnTo>
                  <a:lnTo>
                    <a:pt x="35" y="80"/>
                  </a:lnTo>
                  <a:lnTo>
                    <a:pt x="26" y="89"/>
                  </a:lnTo>
                  <a:lnTo>
                    <a:pt x="8" y="80"/>
                  </a:lnTo>
                  <a:lnTo>
                    <a:pt x="0" y="55"/>
                  </a:lnTo>
                  <a:lnTo>
                    <a:pt x="8" y="56"/>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13" name="Group 88"/>
            <p:cNvGrpSpPr>
              <a:grpSpLocks/>
            </p:cNvGrpSpPr>
            <p:nvPr/>
          </p:nvGrpSpPr>
          <p:grpSpPr bwMode="auto">
            <a:xfrm>
              <a:off x="3625" y="3874"/>
              <a:ext cx="39" cy="36"/>
              <a:chOff x="1385" y="3789"/>
              <a:chExt cx="58" cy="48"/>
            </a:xfrm>
          </p:grpSpPr>
          <p:sp>
            <p:nvSpPr>
              <p:cNvPr id="6254" name="Freeform 89"/>
              <p:cNvSpPr>
                <a:spLocks/>
              </p:cNvSpPr>
              <p:nvPr/>
            </p:nvSpPr>
            <p:spPr bwMode="auto">
              <a:xfrm>
                <a:off x="1385" y="3802"/>
                <a:ext cx="32" cy="35"/>
              </a:xfrm>
              <a:custGeom>
                <a:avLst/>
                <a:gdLst>
                  <a:gd name="T0" fmla="*/ 5 w 95"/>
                  <a:gd name="T1" fmla="*/ 23 h 105"/>
                  <a:gd name="T2" fmla="*/ 13 w 95"/>
                  <a:gd name="T3" fmla="*/ 15 h 105"/>
                  <a:gd name="T4" fmla="*/ 25 w 95"/>
                  <a:gd name="T5" fmla="*/ 12 h 105"/>
                  <a:gd name="T6" fmla="*/ 27 w 95"/>
                  <a:gd name="T7" fmla="*/ 7 h 105"/>
                  <a:gd name="T8" fmla="*/ 28 w 95"/>
                  <a:gd name="T9" fmla="*/ 0 h 105"/>
                  <a:gd name="T10" fmla="*/ 32 w 95"/>
                  <a:gd name="T11" fmla="*/ 8 h 105"/>
                  <a:gd name="T12" fmla="*/ 16 w 95"/>
                  <a:gd name="T13" fmla="*/ 19 h 105"/>
                  <a:gd name="T14" fmla="*/ 14 w 95"/>
                  <a:gd name="T15" fmla="*/ 25 h 105"/>
                  <a:gd name="T16" fmla="*/ 16 w 95"/>
                  <a:gd name="T17" fmla="*/ 29 h 105"/>
                  <a:gd name="T18" fmla="*/ 12 w 95"/>
                  <a:gd name="T19" fmla="*/ 33 h 105"/>
                  <a:gd name="T20" fmla="*/ 5 w 95"/>
                  <a:gd name="T21" fmla="*/ 35 h 105"/>
                  <a:gd name="T22" fmla="*/ 0 w 95"/>
                  <a:gd name="T23" fmla="*/ 29 h 105"/>
                  <a:gd name="T24" fmla="*/ 5 w 95"/>
                  <a:gd name="T25" fmla="*/ 23 h 10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
                  <a:gd name="T40" fmla="*/ 0 h 105"/>
                  <a:gd name="T41" fmla="*/ 95 w 95"/>
                  <a:gd name="T42" fmla="*/ 105 h 10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 h="105">
                    <a:moveTo>
                      <a:pt x="16" y="69"/>
                    </a:moveTo>
                    <a:lnTo>
                      <a:pt x="40" y="44"/>
                    </a:lnTo>
                    <a:lnTo>
                      <a:pt x="74" y="37"/>
                    </a:lnTo>
                    <a:lnTo>
                      <a:pt x="80" y="21"/>
                    </a:lnTo>
                    <a:lnTo>
                      <a:pt x="82" y="0"/>
                    </a:lnTo>
                    <a:lnTo>
                      <a:pt x="95" y="25"/>
                    </a:lnTo>
                    <a:lnTo>
                      <a:pt x="47" y="58"/>
                    </a:lnTo>
                    <a:lnTo>
                      <a:pt x="41" y="74"/>
                    </a:lnTo>
                    <a:lnTo>
                      <a:pt x="47" y="88"/>
                    </a:lnTo>
                    <a:lnTo>
                      <a:pt x="35" y="100"/>
                    </a:lnTo>
                    <a:lnTo>
                      <a:pt x="16" y="105"/>
                    </a:lnTo>
                    <a:lnTo>
                      <a:pt x="0" y="88"/>
                    </a:lnTo>
                    <a:lnTo>
                      <a:pt x="16" y="69"/>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55" name="Freeform 90"/>
              <p:cNvSpPr>
                <a:spLocks/>
              </p:cNvSpPr>
              <p:nvPr/>
            </p:nvSpPr>
            <p:spPr bwMode="auto">
              <a:xfrm>
                <a:off x="1420" y="3789"/>
                <a:ext cx="23" cy="14"/>
              </a:xfrm>
              <a:custGeom>
                <a:avLst/>
                <a:gdLst>
                  <a:gd name="T0" fmla="*/ 22 w 68"/>
                  <a:gd name="T1" fmla="*/ 10 h 44"/>
                  <a:gd name="T2" fmla="*/ 23 w 68"/>
                  <a:gd name="T3" fmla="*/ 3 h 44"/>
                  <a:gd name="T4" fmla="*/ 20 w 68"/>
                  <a:gd name="T5" fmla="*/ 3 h 44"/>
                  <a:gd name="T6" fmla="*/ 15 w 68"/>
                  <a:gd name="T7" fmla="*/ 5 h 44"/>
                  <a:gd name="T8" fmla="*/ 8 w 68"/>
                  <a:gd name="T9" fmla="*/ 0 h 44"/>
                  <a:gd name="T10" fmla="*/ 0 w 68"/>
                  <a:gd name="T11" fmla="*/ 3 h 44"/>
                  <a:gd name="T12" fmla="*/ 0 w 68"/>
                  <a:gd name="T13" fmla="*/ 6 h 44"/>
                  <a:gd name="T14" fmla="*/ 4 w 68"/>
                  <a:gd name="T15" fmla="*/ 4 h 44"/>
                  <a:gd name="T16" fmla="*/ 4 w 68"/>
                  <a:gd name="T17" fmla="*/ 8 h 44"/>
                  <a:gd name="T18" fmla="*/ 10 w 68"/>
                  <a:gd name="T19" fmla="*/ 14 h 44"/>
                  <a:gd name="T20" fmla="*/ 22 w 68"/>
                  <a:gd name="T21" fmla="*/ 10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8"/>
                  <a:gd name="T34" fmla="*/ 0 h 44"/>
                  <a:gd name="T35" fmla="*/ 68 w 68"/>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8" h="44">
                    <a:moveTo>
                      <a:pt x="64" y="30"/>
                    </a:moveTo>
                    <a:lnTo>
                      <a:pt x="68" y="9"/>
                    </a:lnTo>
                    <a:lnTo>
                      <a:pt x="59" y="9"/>
                    </a:lnTo>
                    <a:lnTo>
                      <a:pt x="44" y="15"/>
                    </a:lnTo>
                    <a:lnTo>
                      <a:pt x="25" y="0"/>
                    </a:lnTo>
                    <a:lnTo>
                      <a:pt x="0" y="9"/>
                    </a:lnTo>
                    <a:lnTo>
                      <a:pt x="1" y="19"/>
                    </a:lnTo>
                    <a:lnTo>
                      <a:pt x="12" y="11"/>
                    </a:lnTo>
                    <a:lnTo>
                      <a:pt x="12" y="25"/>
                    </a:lnTo>
                    <a:lnTo>
                      <a:pt x="31" y="44"/>
                    </a:lnTo>
                    <a:lnTo>
                      <a:pt x="64" y="30"/>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256" name="Freeform 91"/>
              <p:cNvSpPr>
                <a:spLocks/>
              </p:cNvSpPr>
              <p:nvPr/>
            </p:nvSpPr>
            <p:spPr bwMode="auto">
              <a:xfrm>
                <a:off x="1418" y="3800"/>
                <a:ext cx="5" cy="10"/>
              </a:xfrm>
              <a:custGeom>
                <a:avLst/>
                <a:gdLst>
                  <a:gd name="T0" fmla="*/ 3 w 15"/>
                  <a:gd name="T1" fmla="*/ 10 h 31"/>
                  <a:gd name="T2" fmla="*/ 3 w 15"/>
                  <a:gd name="T3" fmla="*/ 5 h 31"/>
                  <a:gd name="T4" fmla="*/ 5 w 15"/>
                  <a:gd name="T5" fmla="*/ 0 h 31"/>
                  <a:gd name="T6" fmla="*/ 0 w 15"/>
                  <a:gd name="T7" fmla="*/ 4 h 31"/>
                  <a:gd name="T8" fmla="*/ 3 w 15"/>
                  <a:gd name="T9" fmla="*/ 10 h 31"/>
                  <a:gd name="T10" fmla="*/ 0 60000 65536"/>
                  <a:gd name="T11" fmla="*/ 0 60000 65536"/>
                  <a:gd name="T12" fmla="*/ 0 60000 65536"/>
                  <a:gd name="T13" fmla="*/ 0 60000 65536"/>
                  <a:gd name="T14" fmla="*/ 0 60000 65536"/>
                  <a:gd name="T15" fmla="*/ 0 w 15"/>
                  <a:gd name="T16" fmla="*/ 0 h 31"/>
                  <a:gd name="T17" fmla="*/ 15 w 15"/>
                  <a:gd name="T18" fmla="*/ 31 h 31"/>
                </a:gdLst>
                <a:ahLst/>
                <a:cxnLst>
                  <a:cxn ang="T10">
                    <a:pos x="T0" y="T1"/>
                  </a:cxn>
                  <a:cxn ang="T11">
                    <a:pos x="T2" y="T3"/>
                  </a:cxn>
                  <a:cxn ang="T12">
                    <a:pos x="T4" y="T5"/>
                  </a:cxn>
                  <a:cxn ang="T13">
                    <a:pos x="T6" y="T7"/>
                  </a:cxn>
                  <a:cxn ang="T14">
                    <a:pos x="T8" y="T9"/>
                  </a:cxn>
                </a:cxnLst>
                <a:rect l="T15" t="T16" r="T17" b="T18"/>
                <a:pathLst>
                  <a:path w="15" h="31">
                    <a:moveTo>
                      <a:pt x="8" y="31"/>
                    </a:moveTo>
                    <a:lnTo>
                      <a:pt x="9" y="17"/>
                    </a:lnTo>
                    <a:lnTo>
                      <a:pt x="15" y="0"/>
                    </a:lnTo>
                    <a:lnTo>
                      <a:pt x="0" y="11"/>
                    </a:lnTo>
                    <a:lnTo>
                      <a:pt x="8" y="31"/>
                    </a:lnTo>
                    <a:close/>
                  </a:path>
                </a:pathLst>
              </a:custGeom>
              <a:solidFill>
                <a:srgbClr val="66FF66"/>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grpSp>
      <p:sp>
        <p:nvSpPr>
          <p:cNvPr id="6147" name="Rectangle 108"/>
          <p:cNvSpPr>
            <a:spLocks noChangeArrowheads="1"/>
          </p:cNvSpPr>
          <p:nvPr/>
        </p:nvSpPr>
        <p:spPr bwMode="auto">
          <a:xfrm>
            <a:off x="4727576" y="1936751"/>
            <a:ext cx="2735263" cy="792163"/>
          </a:xfrm>
          <a:prstGeom prst="rect">
            <a:avLst/>
          </a:prstGeom>
          <a:solidFill>
            <a:srgbClr val="FF99CC">
              <a:alpha val="63136"/>
            </a:srgbClr>
          </a:solidFill>
          <a:ln w="9525">
            <a:noFill/>
            <a:miter lim="800000"/>
            <a:headEnd/>
            <a:tailEnd/>
          </a:ln>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48" name="Rectangle 113"/>
          <p:cNvSpPr>
            <a:spLocks noChangeArrowheads="1"/>
          </p:cNvSpPr>
          <p:nvPr/>
        </p:nvSpPr>
        <p:spPr bwMode="auto">
          <a:xfrm>
            <a:off x="1846264" y="6126163"/>
            <a:ext cx="8569325" cy="360362"/>
          </a:xfrm>
          <a:prstGeom prst="rect">
            <a:avLst/>
          </a:prstGeom>
          <a:gradFill rotWithShape="1">
            <a:gsLst>
              <a:gs pos="0">
                <a:srgbClr val="0000FF">
                  <a:alpha val="60999"/>
                </a:srgbClr>
              </a:gs>
              <a:gs pos="100000">
                <a:srgbClr val="000076"/>
              </a:gs>
            </a:gsLst>
            <a:lin ang="5400000" scaled="1"/>
          </a:gradFill>
          <a:ln w="9525">
            <a:noFill/>
            <a:miter lim="800000"/>
            <a:headEnd/>
            <a:tailEnd/>
          </a:ln>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49" name="AutoShape 117"/>
          <p:cNvSpPr>
            <a:spLocks noChangeArrowheads="1"/>
          </p:cNvSpPr>
          <p:nvPr/>
        </p:nvSpPr>
        <p:spPr bwMode="auto">
          <a:xfrm>
            <a:off x="1701800" y="1196975"/>
            <a:ext cx="8839200" cy="609600"/>
          </a:xfrm>
          <a:prstGeom prst="leftRightArrow">
            <a:avLst>
              <a:gd name="adj1" fmla="val 58333"/>
              <a:gd name="adj2" fmla="val 53368"/>
            </a:avLst>
          </a:prstGeom>
          <a:gradFill rotWithShape="1">
            <a:gsLst>
              <a:gs pos="0">
                <a:srgbClr val="006600">
                  <a:alpha val="85001"/>
                </a:srgbClr>
              </a:gs>
              <a:gs pos="100000">
                <a:srgbClr val="002F00"/>
              </a:gs>
            </a:gsLst>
            <a:lin ang="5400000" scaled="1"/>
          </a:gradFill>
          <a:ln w="9525">
            <a:noFill/>
            <a:miter lim="800000"/>
            <a:headEnd/>
            <a:tailEnd/>
          </a:ln>
        </p:spPr>
        <p:txBody>
          <a:bodyPr wrap="none" anchor="ctr"/>
          <a:lstStyle/>
          <a:p>
            <a:pPr algn="ctr" fontAlgn="base">
              <a:lnSpc>
                <a:spcPct val="130000"/>
              </a:lnSpc>
              <a:spcBef>
                <a:spcPct val="0"/>
              </a:spcBef>
              <a:spcAft>
                <a:spcPct val="0"/>
              </a:spcAft>
              <a:defRPr/>
            </a:pPr>
            <a:endParaRPr lang="ja-JP" altLang="ja-JP" sz="1200" b="1">
              <a:solidFill>
                <a:srgbClr val="336699"/>
              </a:solidFill>
              <a:latin typeface="Times New Roman" pitchFamily="18" charset="0"/>
              <a:ea typeface="ＭＳ Ｐゴシック" pitchFamily="50" charset="-128"/>
            </a:endParaRPr>
          </a:p>
        </p:txBody>
      </p:sp>
      <p:pic>
        <p:nvPicPr>
          <p:cNvPr id="6150" name="Picture 122"/>
          <p:cNvPicPr>
            <a:picLocks noChangeAspect="1" noChangeArrowheads="1"/>
          </p:cNvPicPr>
          <p:nvPr/>
        </p:nvPicPr>
        <p:blipFill>
          <a:blip r:embed="rId3" cstate="email"/>
          <a:srcRect/>
          <a:stretch>
            <a:fillRect/>
          </a:stretch>
        </p:blipFill>
        <p:spPr bwMode="auto">
          <a:xfrm>
            <a:off x="1822450" y="1944689"/>
            <a:ext cx="2471738" cy="3952875"/>
          </a:xfrm>
          <a:prstGeom prst="rect">
            <a:avLst/>
          </a:prstGeom>
          <a:noFill/>
          <a:ln w="9525">
            <a:noFill/>
            <a:miter lim="800000"/>
            <a:headEnd/>
            <a:tailEnd/>
          </a:ln>
        </p:spPr>
      </p:pic>
      <p:sp>
        <p:nvSpPr>
          <p:cNvPr id="6151" name="Rectangle 124"/>
          <p:cNvSpPr>
            <a:spLocks noChangeArrowheads="1"/>
          </p:cNvSpPr>
          <p:nvPr/>
        </p:nvSpPr>
        <p:spPr bwMode="auto">
          <a:xfrm>
            <a:off x="1774826" y="1936751"/>
            <a:ext cx="2735263" cy="792163"/>
          </a:xfrm>
          <a:prstGeom prst="rect">
            <a:avLst/>
          </a:prstGeom>
          <a:solidFill>
            <a:srgbClr val="FF99CC">
              <a:alpha val="63136"/>
            </a:srgbClr>
          </a:solidFill>
          <a:ln w="9525">
            <a:noFill/>
            <a:miter lim="800000"/>
            <a:headEnd/>
            <a:tailEnd/>
          </a:ln>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52" name="Rectangle 128"/>
          <p:cNvSpPr>
            <a:spLocks noChangeArrowheads="1"/>
          </p:cNvSpPr>
          <p:nvPr/>
        </p:nvSpPr>
        <p:spPr bwMode="auto">
          <a:xfrm>
            <a:off x="7607300" y="1844676"/>
            <a:ext cx="2952750" cy="4176713"/>
          </a:xfrm>
          <a:prstGeom prst="rect">
            <a:avLst/>
          </a:prstGeom>
          <a:solidFill>
            <a:srgbClr val="99FF66"/>
          </a:solidFill>
          <a:ln w="38100">
            <a:solidFill>
              <a:srgbClr val="008000"/>
            </a:solidFill>
            <a:miter lim="800000"/>
            <a:headEnd/>
            <a:tailEnd/>
          </a:ln>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79681" name="WordArt 129"/>
          <p:cNvSpPr>
            <a:spLocks noChangeArrowheads="1" noChangeShapeType="1" noTextEdit="1"/>
          </p:cNvSpPr>
          <p:nvPr/>
        </p:nvSpPr>
        <p:spPr bwMode="auto">
          <a:xfrm>
            <a:off x="2017713" y="1373189"/>
            <a:ext cx="148590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sz="2000" kern="10">
                <a:ln w="9525">
                  <a:noFill/>
                  <a:round/>
                  <a:headEnd/>
                  <a:tailEnd/>
                </a:ln>
                <a:solidFill>
                  <a:srgbClr val="F8F8F8"/>
                </a:solidFill>
                <a:latin typeface="HGP創英角ｺﾞｼｯｸUB"/>
                <a:ea typeface="HGP創英角ｺﾞｼｯｸUB"/>
              </a:rPr>
              <a:t>Global</a:t>
            </a:r>
            <a:r>
              <a:rPr lang="ja-JP" altLang="en-US" sz="2000" kern="10">
                <a:ln w="9525">
                  <a:noFill/>
                  <a:round/>
                  <a:headEnd/>
                  <a:tailEnd/>
                </a:ln>
                <a:solidFill>
                  <a:srgbClr val="F8F8F8"/>
                </a:solidFill>
                <a:latin typeface="HGP創英角ｺﾞｼｯｸUB"/>
                <a:ea typeface="HGP創英角ｺﾞｼｯｸUB"/>
              </a:rPr>
              <a:t>（海外）</a:t>
            </a:r>
          </a:p>
        </p:txBody>
      </p:sp>
      <p:sp>
        <p:nvSpPr>
          <p:cNvPr id="279682" name="WordArt 130"/>
          <p:cNvSpPr>
            <a:spLocks noChangeArrowheads="1" noChangeShapeType="1" noTextEdit="1"/>
          </p:cNvSpPr>
          <p:nvPr/>
        </p:nvSpPr>
        <p:spPr bwMode="auto">
          <a:xfrm>
            <a:off x="8963026" y="1373189"/>
            <a:ext cx="1381125"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sz="2000" kern="10" dirty="0">
                <a:ln w="9525">
                  <a:noFill/>
                  <a:round/>
                  <a:headEnd/>
                  <a:tailEnd/>
                </a:ln>
                <a:solidFill>
                  <a:srgbClr val="F8F8F8"/>
                </a:solidFill>
                <a:latin typeface="HGP創英角ｺﾞｼｯｸUB"/>
                <a:ea typeface="HGP創英角ｺﾞｼｯｸUB"/>
              </a:rPr>
              <a:t>Local</a:t>
            </a:r>
            <a:r>
              <a:rPr lang="ja-JP" altLang="en-US" sz="2000" kern="10" dirty="0">
                <a:ln w="9525">
                  <a:noFill/>
                  <a:round/>
                  <a:headEnd/>
                  <a:tailEnd/>
                </a:ln>
                <a:solidFill>
                  <a:srgbClr val="F8F8F8"/>
                </a:solidFill>
                <a:latin typeface="HGP創英角ｺﾞｼｯｸUB"/>
                <a:ea typeface="HGP創英角ｺﾞｼｯｸUB"/>
              </a:rPr>
              <a:t>（地域）</a:t>
            </a:r>
          </a:p>
        </p:txBody>
      </p:sp>
      <p:sp>
        <p:nvSpPr>
          <p:cNvPr id="279683" name="WordArt 131"/>
          <p:cNvSpPr>
            <a:spLocks noChangeArrowheads="1" noChangeShapeType="1" noTextEdit="1"/>
          </p:cNvSpPr>
          <p:nvPr/>
        </p:nvSpPr>
        <p:spPr bwMode="auto">
          <a:xfrm>
            <a:off x="7094538" y="1373189"/>
            <a:ext cx="180975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sz="2000" kern="10">
                <a:ln w="9525">
                  <a:noFill/>
                  <a:round/>
                  <a:headEnd/>
                  <a:tailEnd/>
                </a:ln>
                <a:solidFill>
                  <a:srgbClr val="F8F8F8"/>
                </a:solidFill>
                <a:latin typeface="HGP創英角ｺﾞｼｯｸUB"/>
                <a:ea typeface="HGP創英角ｺﾞｼｯｸUB"/>
              </a:rPr>
              <a:t>Domestic</a:t>
            </a:r>
            <a:r>
              <a:rPr lang="ja-JP" altLang="en-US" sz="2000" kern="10">
                <a:ln w="9525">
                  <a:noFill/>
                  <a:round/>
                  <a:headEnd/>
                  <a:tailEnd/>
                </a:ln>
                <a:solidFill>
                  <a:srgbClr val="F8F8F8"/>
                </a:solidFill>
                <a:latin typeface="HGP創英角ｺﾞｼｯｸUB"/>
                <a:ea typeface="HGP創英角ｺﾞｼｯｸUB"/>
              </a:rPr>
              <a:t>（国内）</a:t>
            </a:r>
          </a:p>
        </p:txBody>
      </p:sp>
      <p:sp>
        <p:nvSpPr>
          <p:cNvPr id="279684" name="WordArt 132"/>
          <p:cNvSpPr>
            <a:spLocks noChangeArrowheads="1" noChangeShapeType="1" noTextEdit="1"/>
          </p:cNvSpPr>
          <p:nvPr/>
        </p:nvSpPr>
        <p:spPr bwMode="auto">
          <a:xfrm>
            <a:off x="3648076" y="1373189"/>
            <a:ext cx="1895475"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sz="2000" kern="10">
                <a:ln w="9525">
                  <a:noFill/>
                  <a:round/>
                  <a:headEnd/>
                  <a:tailEnd/>
                </a:ln>
                <a:solidFill>
                  <a:srgbClr val="F8F8F8"/>
                </a:solidFill>
                <a:latin typeface="HGP創英角ｺﾞｼｯｸUB"/>
                <a:ea typeface="HGP創英角ｺﾞｼｯｸUB"/>
              </a:rPr>
              <a:t>Wide area</a:t>
            </a:r>
            <a:r>
              <a:rPr lang="ja-JP" altLang="en-US" sz="2000" kern="10">
                <a:ln w="9525">
                  <a:noFill/>
                  <a:round/>
                  <a:headEnd/>
                  <a:tailEnd/>
                </a:ln>
                <a:solidFill>
                  <a:srgbClr val="F8F8F8"/>
                </a:solidFill>
                <a:latin typeface="HGP創英角ｺﾞｼｯｸUB"/>
                <a:ea typeface="HGP創英角ｺﾞｼｯｸUB"/>
              </a:rPr>
              <a:t>（広域）</a:t>
            </a:r>
          </a:p>
        </p:txBody>
      </p:sp>
      <p:sp>
        <p:nvSpPr>
          <p:cNvPr id="6157" name="WordArt 134"/>
          <p:cNvSpPr>
            <a:spLocks noChangeArrowheads="1" noChangeShapeType="1" noTextEdit="1"/>
          </p:cNvSpPr>
          <p:nvPr/>
        </p:nvSpPr>
        <p:spPr bwMode="auto">
          <a:xfrm>
            <a:off x="1992313" y="6178551"/>
            <a:ext cx="135255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F8F8F8"/>
                </a:solidFill>
                <a:latin typeface="HGP創英角ｺﾞｼｯｸUB"/>
                <a:ea typeface="HGP創英角ｺﾞｼｯｸUB"/>
              </a:rPr>
              <a:t>フルデジタル</a:t>
            </a:r>
          </a:p>
        </p:txBody>
      </p:sp>
      <p:sp>
        <p:nvSpPr>
          <p:cNvPr id="6158" name="WordArt 135"/>
          <p:cNvSpPr>
            <a:spLocks noChangeArrowheads="1" noChangeShapeType="1" noTextEdit="1"/>
          </p:cNvSpPr>
          <p:nvPr/>
        </p:nvSpPr>
        <p:spPr bwMode="auto">
          <a:xfrm>
            <a:off x="8391526" y="6176964"/>
            <a:ext cx="1952625"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F8F8F8"/>
                </a:solidFill>
                <a:latin typeface="HGP創英角ｺﾞｼｯｸUB"/>
                <a:ea typeface="HGP創英角ｺﾞｼｯｸUB"/>
              </a:rPr>
              <a:t>クロネコメンバーズ</a:t>
            </a:r>
          </a:p>
        </p:txBody>
      </p:sp>
      <p:sp>
        <p:nvSpPr>
          <p:cNvPr id="6159" name="WordArt 136"/>
          <p:cNvSpPr>
            <a:spLocks noChangeArrowheads="1" noChangeShapeType="1" noTextEdit="1"/>
          </p:cNvSpPr>
          <p:nvPr/>
        </p:nvSpPr>
        <p:spPr bwMode="auto">
          <a:xfrm>
            <a:off x="5448301" y="6178551"/>
            <a:ext cx="1228725"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F8F8F8"/>
                </a:solidFill>
                <a:latin typeface="HGP創英角ｺﾞｼｯｸUB"/>
                <a:ea typeface="HGP創英角ｺﾞｼｯｸUB"/>
              </a:rPr>
              <a:t>ネットワーク</a:t>
            </a:r>
          </a:p>
        </p:txBody>
      </p:sp>
      <p:sp>
        <p:nvSpPr>
          <p:cNvPr id="6160" name="WordArt 137"/>
          <p:cNvSpPr>
            <a:spLocks noChangeArrowheads="1" noChangeShapeType="1" noTextEdit="1"/>
          </p:cNvSpPr>
          <p:nvPr/>
        </p:nvSpPr>
        <p:spPr bwMode="auto">
          <a:xfrm>
            <a:off x="2254251" y="2105025"/>
            <a:ext cx="1609725" cy="4572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デリバリー事業の</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海外展開</a:t>
            </a:r>
          </a:p>
        </p:txBody>
      </p:sp>
      <p:sp>
        <p:nvSpPr>
          <p:cNvPr id="6161" name="WordArt 138"/>
          <p:cNvSpPr>
            <a:spLocks noChangeArrowheads="1" noChangeShapeType="1" noTextEdit="1"/>
          </p:cNvSpPr>
          <p:nvPr/>
        </p:nvSpPr>
        <p:spPr bwMode="auto">
          <a:xfrm>
            <a:off x="4756151" y="2105025"/>
            <a:ext cx="2676525" cy="4572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グループ機能連携による</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流通ｿﾘｭｰｼｮﾝﾌﾟﾛﾊﾞｲﾀﾞｰ化</a:t>
            </a:r>
          </a:p>
        </p:txBody>
      </p:sp>
      <p:sp>
        <p:nvSpPr>
          <p:cNvPr id="6162" name="WordArt 140"/>
          <p:cNvSpPr>
            <a:spLocks noChangeArrowheads="1" noChangeShapeType="1" noTextEdit="1"/>
          </p:cNvSpPr>
          <p:nvPr/>
        </p:nvSpPr>
        <p:spPr bwMode="auto">
          <a:xfrm>
            <a:off x="1884363" y="3068638"/>
            <a:ext cx="2266950"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海外宅急便事業の加速</a:t>
            </a:r>
          </a:p>
        </p:txBody>
      </p:sp>
      <p:sp>
        <p:nvSpPr>
          <p:cNvPr id="6163" name="WordArt 141"/>
          <p:cNvSpPr>
            <a:spLocks noChangeArrowheads="1" noChangeShapeType="1" noTextEdit="1"/>
          </p:cNvSpPr>
          <p:nvPr/>
        </p:nvSpPr>
        <p:spPr bwMode="auto">
          <a:xfrm>
            <a:off x="1919288" y="4508500"/>
            <a:ext cx="2362200" cy="4572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アジア向け国際宅急便を</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翌日配達へ</a:t>
            </a:r>
          </a:p>
        </p:txBody>
      </p:sp>
      <p:sp>
        <p:nvSpPr>
          <p:cNvPr id="6164" name="WordArt 142"/>
          <p:cNvSpPr>
            <a:spLocks noChangeArrowheads="1" noChangeShapeType="1" noTextEdit="1"/>
          </p:cNvSpPr>
          <p:nvPr/>
        </p:nvSpPr>
        <p:spPr bwMode="auto">
          <a:xfrm>
            <a:off x="1898650" y="3333751"/>
            <a:ext cx="2247900" cy="6000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000000"/>
                </a:solidFill>
                <a:latin typeface="ＭＳ Ｐゴシック"/>
                <a:ea typeface="ＭＳ Ｐゴシック"/>
              </a:rPr>
              <a:t>・グローバルダイレクト</a:t>
            </a:r>
          </a:p>
          <a:p>
            <a:pPr algn="ctr" fontAlgn="base">
              <a:spcBef>
                <a:spcPct val="0"/>
              </a:spcBef>
              <a:spcAft>
                <a:spcPct val="0"/>
              </a:spcAft>
              <a:defRPr/>
            </a:pPr>
            <a:r>
              <a:rPr lang="ja-JP" altLang="en-US" sz="1600" kern="10">
                <a:ln w="9525">
                  <a:noFill/>
                  <a:round/>
                  <a:headEnd/>
                  <a:tailEnd/>
                </a:ln>
                <a:solidFill>
                  <a:srgbClr val="000000"/>
                </a:solidFill>
                <a:latin typeface="ＭＳ Ｐゴシック"/>
                <a:ea typeface="ＭＳ Ｐゴシック"/>
              </a:rPr>
              <a:t>・輸出入一貫輸送サービス</a:t>
            </a:r>
          </a:p>
          <a:p>
            <a:pPr algn="ctr" fontAlgn="base">
              <a:spcBef>
                <a:spcPct val="0"/>
              </a:spcBef>
              <a:spcAft>
                <a:spcPct val="0"/>
              </a:spcAft>
              <a:defRPr/>
            </a:pPr>
            <a:r>
              <a:rPr lang="ja-JP" altLang="en-US" sz="1600" kern="10">
                <a:ln w="9525">
                  <a:noFill/>
                  <a:round/>
                  <a:headEnd/>
                  <a:tailEnd/>
                </a:ln>
                <a:solidFill>
                  <a:srgbClr val="000000"/>
                </a:solidFill>
                <a:latin typeface="ＭＳ Ｐゴシック"/>
                <a:ea typeface="ＭＳ Ｐゴシック"/>
              </a:rPr>
              <a:t>・国際貨物の共同混載</a:t>
            </a:r>
          </a:p>
        </p:txBody>
      </p:sp>
      <p:sp>
        <p:nvSpPr>
          <p:cNvPr id="279695" name="WordArt 143"/>
          <p:cNvSpPr>
            <a:spLocks noChangeArrowheads="1" noChangeShapeType="1" noTextEdit="1"/>
          </p:cNvSpPr>
          <p:nvPr/>
        </p:nvSpPr>
        <p:spPr bwMode="auto">
          <a:xfrm>
            <a:off x="1919289" y="5029201"/>
            <a:ext cx="2257425" cy="20002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sz="1600" kern="10">
                <a:ln w="9525">
                  <a:noFill/>
                  <a:round/>
                  <a:headEnd/>
                  <a:tailEnd/>
                </a:ln>
                <a:solidFill>
                  <a:srgbClr val="000000"/>
                </a:solidFill>
                <a:latin typeface="ＭＳ Ｐゴシック"/>
                <a:ea typeface="ＭＳ Ｐゴシック"/>
              </a:rPr>
              <a:t>※</a:t>
            </a:r>
            <a:r>
              <a:rPr lang="ja-JP" altLang="en-US" sz="1600" kern="10">
                <a:ln w="9525">
                  <a:noFill/>
                  <a:round/>
                  <a:headEnd/>
                  <a:tailEnd/>
                </a:ln>
                <a:solidFill>
                  <a:srgbClr val="000000"/>
                </a:solidFill>
                <a:latin typeface="ＭＳ Ｐゴシック"/>
                <a:ea typeface="ＭＳ Ｐゴシック"/>
              </a:rPr>
              <a:t>）クール宅急便は業界初</a:t>
            </a:r>
          </a:p>
        </p:txBody>
      </p:sp>
      <p:sp>
        <p:nvSpPr>
          <p:cNvPr id="6166" name="WordArt 144"/>
          <p:cNvSpPr>
            <a:spLocks noChangeArrowheads="1" noChangeShapeType="1" noTextEdit="1"/>
          </p:cNvSpPr>
          <p:nvPr/>
        </p:nvSpPr>
        <p:spPr bwMode="auto">
          <a:xfrm>
            <a:off x="4699000" y="5216525"/>
            <a:ext cx="2476500"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主要都市間で当日配達へ</a:t>
            </a:r>
          </a:p>
        </p:txBody>
      </p:sp>
      <p:sp>
        <p:nvSpPr>
          <p:cNvPr id="6167" name="WordArt 145"/>
          <p:cNvSpPr>
            <a:spLocks noChangeArrowheads="1" noChangeShapeType="1" noTextEdit="1"/>
          </p:cNvSpPr>
          <p:nvPr/>
        </p:nvSpPr>
        <p:spPr bwMode="auto">
          <a:xfrm>
            <a:off x="4724400" y="4149725"/>
            <a:ext cx="2019300"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商品・サービスの進化</a:t>
            </a:r>
          </a:p>
        </p:txBody>
      </p:sp>
      <p:sp>
        <p:nvSpPr>
          <p:cNvPr id="6168" name="WordArt 146"/>
          <p:cNvSpPr>
            <a:spLocks noChangeArrowheads="1" noChangeShapeType="1" noTextEdit="1"/>
          </p:cNvSpPr>
          <p:nvPr/>
        </p:nvSpPr>
        <p:spPr bwMode="auto">
          <a:xfrm>
            <a:off x="4727575" y="3068638"/>
            <a:ext cx="2266950"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物流改革提案力の強化</a:t>
            </a:r>
          </a:p>
        </p:txBody>
      </p:sp>
      <p:sp>
        <p:nvSpPr>
          <p:cNvPr id="6169" name="WordArt 147"/>
          <p:cNvSpPr>
            <a:spLocks noChangeArrowheads="1" noChangeShapeType="1" noTextEdit="1"/>
          </p:cNvSpPr>
          <p:nvPr/>
        </p:nvSpPr>
        <p:spPr bwMode="auto">
          <a:xfrm>
            <a:off x="4762500" y="3357563"/>
            <a:ext cx="2019300" cy="4000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000000"/>
                </a:solidFill>
                <a:latin typeface="ＭＳ Ｐゴシック"/>
                <a:ea typeface="ＭＳ Ｐゴシック"/>
              </a:rPr>
              <a:t>・新たなサプライチェーン</a:t>
            </a:r>
          </a:p>
          <a:p>
            <a:pPr algn="ctr" fontAlgn="base">
              <a:spcBef>
                <a:spcPct val="0"/>
              </a:spcBef>
              <a:spcAft>
                <a:spcPct val="0"/>
              </a:spcAft>
              <a:defRPr/>
            </a:pPr>
            <a:r>
              <a:rPr lang="ja-JP" altLang="en-US" sz="1600" kern="10">
                <a:ln w="9525">
                  <a:noFill/>
                  <a:round/>
                  <a:headEnd/>
                  <a:tailEnd/>
                </a:ln>
                <a:solidFill>
                  <a:srgbClr val="000000"/>
                </a:solidFill>
                <a:latin typeface="ＭＳ Ｐゴシック"/>
                <a:ea typeface="ＭＳ Ｐゴシック"/>
              </a:rPr>
              <a:t>・ネットワークの進化</a:t>
            </a:r>
          </a:p>
        </p:txBody>
      </p:sp>
      <p:sp>
        <p:nvSpPr>
          <p:cNvPr id="6170" name="WordArt 148"/>
          <p:cNvSpPr>
            <a:spLocks noChangeArrowheads="1" noChangeShapeType="1" noTextEdit="1"/>
          </p:cNvSpPr>
          <p:nvPr/>
        </p:nvSpPr>
        <p:spPr bwMode="auto">
          <a:xfrm>
            <a:off x="4760914" y="4437063"/>
            <a:ext cx="2752725" cy="4000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000000"/>
                </a:solidFill>
                <a:latin typeface="MS UI Gothic"/>
                <a:ea typeface="MS UI Gothic"/>
              </a:rPr>
              <a:t>・新・宅急便 「宅配」から「個配」へ</a:t>
            </a:r>
          </a:p>
          <a:p>
            <a:pPr algn="ctr" fontAlgn="base">
              <a:spcBef>
                <a:spcPct val="0"/>
              </a:spcBef>
              <a:spcAft>
                <a:spcPct val="0"/>
              </a:spcAft>
              <a:defRPr/>
            </a:pPr>
            <a:r>
              <a:rPr lang="ja-JP" altLang="en-US" sz="1600" kern="10">
                <a:ln w="9525">
                  <a:noFill/>
                  <a:round/>
                  <a:headEnd/>
                  <a:tailEnd/>
                </a:ln>
                <a:solidFill>
                  <a:srgbClr val="000000"/>
                </a:solidFill>
                <a:latin typeface="MS UI Gothic"/>
                <a:ea typeface="MS UI Gothic"/>
              </a:rPr>
              <a:t>・利便性の向上</a:t>
            </a:r>
          </a:p>
        </p:txBody>
      </p:sp>
      <p:sp>
        <p:nvSpPr>
          <p:cNvPr id="6171" name="WordArt 149"/>
          <p:cNvSpPr>
            <a:spLocks noChangeArrowheads="1" noChangeShapeType="1" noTextEdit="1"/>
          </p:cNvSpPr>
          <p:nvPr/>
        </p:nvSpPr>
        <p:spPr bwMode="auto">
          <a:xfrm>
            <a:off x="7659689" y="3068639"/>
            <a:ext cx="2847975"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000000"/>
                </a:solidFill>
                <a:latin typeface="HGP創英角ｺﾞｼｯｸUB"/>
                <a:ea typeface="HGP創英角ｺﾞｼｯｸUB"/>
              </a:rPr>
              <a:t>地域活性化ﾆｰｽﾞへの対応</a:t>
            </a:r>
          </a:p>
        </p:txBody>
      </p:sp>
      <p:grpSp>
        <p:nvGrpSpPr>
          <p:cNvPr id="14" name="Group 150"/>
          <p:cNvGrpSpPr>
            <a:grpSpLocks/>
          </p:cNvGrpSpPr>
          <p:nvPr/>
        </p:nvGrpSpPr>
        <p:grpSpPr bwMode="auto">
          <a:xfrm>
            <a:off x="7821614" y="3671888"/>
            <a:ext cx="2522537" cy="2449512"/>
            <a:chOff x="3969" y="1706"/>
            <a:chExt cx="1589" cy="1543"/>
          </a:xfrm>
        </p:grpSpPr>
        <p:sp>
          <p:nvSpPr>
            <p:cNvPr id="6180" name="Freeform 151"/>
            <p:cNvSpPr>
              <a:spLocks/>
            </p:cNvSpPr>
            <p:nvPr/>
          </p:nvSpPr>
          <p:spPr bwMode="auto">
            <a:xfrm>
              <a:off x="5246" y="2558"/>
              <a:ext cx="312" cy="256"/>
            </a:xfrm>
            <a:custGeom>
              <a:avLst/>
              <a:gdLst>
                <a:gd name="T0" fmla="*/ 259 w 461"/>
                <a:gd name="T1" fmla="*/ 243 h 324"/>
                <a:gd name="T2" fmla="*/ 261 w 461"/>
                <a:gd name="T3" fmla="*/ 250 h 324"/>
                <a:gd name="T4" fmla="*/ 275 w 461"/>
                <a:gd name="T5" fmla="*/ 250 h 324"/>
                <a:gd name="T6" fmla="*/ 276 w 461"/>
                <a:gd name="T7" fmla="*/ 231 h 324"/>
                <a:gd name="T8" fmla="*/ 294 w 461"/>
                <a:gd name="T9" fmla="*/ 220 h 324"/>
                <a:gd name="T10" fmla="*/ 294 w 461"/>
                <a:gd name="T11" fmla="*/ 190 h 324"/>
                <a:gd name="T12" fmla="*/ 280 w 461"/>
                <a:gd name="T13" fmla="*/ 188 h 324"/>
                <a:gd name="T14" fmla="*/ 275 w 461"/>
                <a:gd name="T15" fmla="*/ 178 h 324"/>
                <a:gd name="T16" fmla="*/ 265 w 461"/>
                <a:gd name="T17" fmla="*/ 179 h 324"/>
                <a:gd name="T18" fmla="*/ 266 w 461"/>
                <a:gd name="T19" fmla="*/ 159 h 324"/>
                <a:gd name="T20" fmla="*/ 259 w 461"/>
                <a:gd name="T21" fmla="*/ 138 h 324"/>
                <a:gd name="T22" fmla="*/ 280 w 461"/>
                <a:gd name="T23" fmla="*/ 120 h 324"/>
                <a:gd name="T24" fmla="*/ 265 w 461"/>
                <a:gd name="T25" fmla="*/ 101 h 324"/>
                <a:gd name="T26" fmla="*/ 298 w 461"/>
                <a:gd name="T27" fmla="*/ 88 h 324"/>
                <a:gd name="T28" fmla="*/ 312 w 461"/>
                <a:gd name="T29" fmla="*/ 66 h 324"/>
                <a:gd name="T30" fmla="*/ 278 w 461"/>
                <a:gd name="T31" fmla="*/ 55 h 324"/>
                <a:gd name="T32" fmla="*/ 237 w 461"/>
                <a:gd name="T33" fmla="*/ 20 h 324"/>
                <a:gd name="T34" fmla="*/ 210 w 461"/>
                <a:gd name="T35" fmla="*/ 36 h 324"/>
                <a:gd name="T36" fmla="*/ 202 w 461"/>
                <a:gd name="T37" fmla="*/ 29 h 324"/>
                <a:gd name="T38" fmla="*/ 198 w 461"/>
                <a:gd name="T39" fmla="*/ 36 h 324"/>
                <a:gd name="T40" fmla="*/ 217 w 461"/>
                <a:gd name="T41" fmla="*/ 47 h 324"/>
                <a:gd name="T42" fmla="*/ 216 w 461"/>
                <a:gd name="T43" fmla="*/ 58 h 324"/>
                <a:gd name="T44" fmla="*/ 200 w 461"/>
                <a:gd name="T45" fmla="*/ 47 h 324"/>
                <a:gd name="T46" fmla="*/ 208 w 461"/>
                <a:gd name="T47" fmla="*/ 85 h 324"/>
                <a:gd name="T48" fmla="*/ 175 w 461"/>
                <a:gd name="T49" fmla="*/ 41 h 324"/>
                <a:gd name="T50" fmla="*/ 143 w 461"/>
                <a:gd name="T51" fmla="*/ 36 h 324"/>
                <a:gd name="T52" fmla="*/ 127 w 461"/>
                <a:gd name="T53" fmla="*/ 40 h 324"/>
                <a:gd name="T54" fmla="*/ 93 w 461"/>
                <a:gd name="T55" fmla="*/ 5 h 324"/>
                <a:gd name="T56" fmla="*/ 77 w 461"/>
                <a:gd name="T57" fmla="*/ 0 h 324"/>
                <a:gd name="T58" fmla="*/ 80 w 461"/>
                <a:gd name="T59" fmla="*/ 48 h 324"/>
                <a:gd name="T60" fmla="*/ 72 w 461"/>
                <a:gd name="T61" fmla="*/ 70 h 324"/>
                <a:gd name="T62" fmla="*/ 47 w 461"/>
                <a:gd name="T63" fmla="*/ 75 h 324"/>
                <a:gd name="T64" fmla="*/ 26 w 461"/>
                <a:gd name="T65" fmla="*/ 92 h 324"/>
                <a:gd name="T66" fmla="*/ 4 w 461"/>
                <a:gd name="T67" fmla="*/ 105 h 324"/>
                <a:gd name="T68" fmla="*/ 0 w 461"/>
                <a:gd name="T69" fmla="*/ 129 h 324"/>
                <a:gd name="T70" fmla="*/ 7 w 461"/>
                <a:gd name="T71" fmla="*/ 131 h 324"/>
                <a:gd name="T72" fmla="*/ 20 w 461"/>
                <a:gd name="T73" fmla="*/ 129 h 324"/>
                <a:gd name="T74" fmla="*/ 30 w 461"/>
                <a:gd name="T75" fmla="*/ 136 h 324"/>
                <a:gd name="T76" fmla="*/ 30 w 461"/>
                <a:gd name="T77" fmla="*/ 167 h 324"/>
                <a:gd name="T78" fmla="*/ 16 w 461"/>
                <a:gd name="T79" fmla="*/ 197 h 324"/>
                <a:gd name="T80" fmla="*/ 24 w 461"/>
                <a:gd name="T81" fmla="*/ 221 h 324"/>
                <a:gd name="T82" fmla="*/ 47 w 461"/>
                <a:gd name="T83" fmla="*/ 250 h 324"/>
                <a:gd name="T84" fmla="*/ 66 w 461"/>
                <a:gd name="T85" fmla="*/ 256 h 324"/>
                <a:gd name="T86" fmla="*/ 88 w 461"/>
                <a:gd name="T87" fmla="*/ 247 h 324"/>
                <a:gd name="T88" fmla="*/ 85 w 461"/>
                <a:gd name="T89" fmla="*/ 209 h 324"/>
                <a:gd name="T90" fmla="*/ 90 w 461"/>
                <a:gd name="T91" fmla="*/ 197 h 324"/>
                <a:gd name="T92" fmla="*/ 144 w 461"/>
                <a:gd name="T93" fmla="*/ 173 h 324"/>
                <a:gd name="T94" fmla="*/ 173 w 461"/>
                <a:gd name="T95" fmla="*/ 173 h 324"/>
                <a:gd name="T96" fmla="*/ 232 w 461"/>
                <a:gd name="T97" fmla="*/ 179 h 324"/>
                <a:gd name="T98" fmla="*/ 253 w 461"/>
                <a:gd name="T99" fmla="*/ 216 h 324"/>
                <a:gd name="T100" fmla="*/ 250 w 461"/>
                <a:gd name="T101" fmla="*/ 225 h 324"/>
                <a:gd name="T102" fmla="*/ 259 w 461"/>
                <a:gd name="T103" fmla="*/ 243 h 32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1"/>
                <a:gd name="T157" fmla="*/ 0 h 324"/>
                <a:gd name="T158" fmla="*/ 461 w 461"/>
                <a:gd name="T159" fmla="*/ 324 h 32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1" h="324">
                  <a:moveTo>
                    <a:pt x="383" y="307"/>
                  </a:moveTo>
                  <a:lnTo>
                    <a:pt x="386" y="317"/>
                  </a:lnTo>
                  <a:lnTo>
                    <a:pt x="407" y="317"/>
                  </a:lnTo>
                  <a:lnTo>
                    <a:pt x="408" y="292"/>
                  </a:lnTo>
                  <a:lnTo>
                    <a:pt x="435" y="279"/>
                  </a:lnTo>
                  <a:lnTo>
                    <a:pt x="435" y="241"/>
                  </a:lnTo>
                  <a:lnTo>
                    <a:pt x="414" y="238"/>
                  </a:lnTo>
                  <a:lnTo>
                    <a:pt x="407" y="225"/>
                  </a:lnTo>
                  <a:lnTo>
                    <a:pt x="392" y="226"/>
                  </a:lnTo>
                  <a:lnTo>
                    <a:pt x="393" y="201"/>
                  </a:lnTo>
                  <a:lnTo>
                    <a:pt x="383" y="175"/>
                  </a:lnTo>
                  <a:lnTo>
                    <a:pt x="414" y="152"/>
                  </a:lnTo>
                  <a:lnTo>
                    <a:pt x="392" y="128"/>
                  </a:lnTo>
                  <a:lnTo>
                    <a:pt x="441" y="112"/>
                  </a:lnTo>
                  <a:lnTo>
                    <a:pt x="461" y="84"/>
                  </a:lnTo>
                  <a:lnTo>
                    <a:pt x="411" y="70"/>
                  </a:lnTo>
                  <a:lnTo>
                    <a:pt x="350" y="25"/>
                  </a:lnTo>
                  <a:lnTo>
                    <a:pt x="310" y="46"/>
                  </a:lnTo>
                  <a:lnTo>
                    <a:pt x="298" y="37"/>
                  </a:lnTo>
                  <a:lnTo>
                    <a:pt x="293" y="45"/>
                  </a:lnTo>
                  <a:lnTo>
                    <a:pt x="320" y="60"/>
                  </a:lnTo>
                  <a:lnTo>
                    <a:pt x="319" y="74"/>
                  </a:lnTo>
                  <a:lnTo>
                    <a:pt x="296" y="60"/>
                  </a:lnTo>
                  <a:lnTo>
                    <a:pt x="307" y="108"/>
                  </a:lnTo>
                  <a:lnTo>
                    <a:pt x="259" y="52"/>
                  </a:lnTo>
                  <a:lnTo>
                    <a:pt x="211" y="45"/>
                  </a:lnTo>
                  <a:lnTo>
                    <a:pt x="187" y="51"/>
                  </a:lnTo>
                  <a:lnTo>
                    <a:pt x="138" y="6"/>
                  </a:lnTo>
                  <a:lnTo>
                    <a:pt x="114" y="0"/>
                  </a:lnTo>
                  <a:lnTo>
                    <a:pt x="118" y="61"/>
                  </a:lnTo>
                  <a:lnTo>
                    <a:pt x="106" y="88"/>
                  </a:lnTo>
                  <a:lnTo>
                    <a:pt x="69" y="95"/>
                  </a:lnTo>
                  <a:lnTo>
                    <a:pt x="39" y="117"/>
                  </a:lnTo>
                  <a:lnTo>
                    <a:pt x="6" y="133"/>
                  </a:lnTo>
                  <a:lnTo>
                    <a:pt x="0" y="163"/>
                  </a:lnTo>
                  <a:lnTo>
                    <a:pt x="11" y="166"/>
                  </a:lnTo>
                  <a:lnTo>
                    <a:pt x="29" y="163"/>
                  </a:lnTo>
                  <a:lnTo>
                    <a:pt x="45" y="172"/>
                  </a:lnTo>
                  <a:lnTo>
                    <a:pt x="45" y="211"/>
                  </a:lnTo>
                  <a:lnTo>
                    <a:pt x="24" y="249"/>
                  </a:lnTo>
                  <a:lnTo>
                    <a:pt x="36" y="280"/>
                  </a:lnTo>
                  <a:lnTo>
                    <a:pt x="69" y="317"/>
                  </a:lnTo>
                  <a:lnTo>
                    <a:pt x="98" y="324"/>
                  </a:lnTo>
                  <a:lnTo>
                    <a:pt x="130" y="312"/>
                  </a:lnTo>
                  <a:lnTo>
                    <a:pt x="126" y="264"/>
                  </a:lnTo>
                  <a:lnTo>
                    <a:pt x="133" y="249"/>
                  </a:lnTo>
                  <a:lnTo>
                    <a:pt x="213" y="219"/>
                  </a:lnTo>
                  <a:lnTo>
                    <a:pt x="256" y="219"/>
                  </a:lnTo>
                  <a:lnTo>
                    <a:pt x="343" y="226"/>
                  </a:lnTo>
                  <a:lnTo>
                    <a:pt x="374" y="273"/>
                  </a:lnTo>
                  <a:lnTo>
                    <a:pt x="370" y="285"/>
                  </a:lnTo>
                  <a:lnTo>
                    <a:pt x="383" y="307"/>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nvGrpSpPr>
            <p:cNvPr id="15" name="Group 152"/>
            <p:cNvGrpSpPr>
              <a:grpSpLocks/>
            </p:cNvGrpSpPr>
            <p:nvPr/>
          </p:nvGrpSpPr>
          <p:grpSpPr bwMode="auto">
            <a:xfrm>
              <a:off x="5316" y="2967"/>
              <a:ext cx="128" cy="282"/>
              <a:chOff x="3218" y="3304"/>
              <a:chExt cx="64" cy="122"/>
            </a:xfrm>
          </p:grpSpPr>
          <p:sp>
            <p:nvSpPr>
              <p:cNvPr id="6190" name="Freeform 153"/>
              <p:cNvSpPr>
                <a:spLocks/>
              </p:cNvSpPr>
              <p:nvPr/>
            </p:nvSpPr>
            <p:spPr bwMode="auto">
              <a:xfrm>
                <a:off x="3218" y="3415"/>
                <a:ext cx="9" cy="11"/>
              </a:xfrm>
              <a:custGeom>
                <a:avLst/>
                <a:gdLst>
                  <a:gd name="T0" fmla="*/ 0 w 28"/>
                  <a:gd name="T1" fmla="*/ 11 h 33"/>
                  <a:gd name="T2" fmla="*/ 0 w 28"/>
                  <a:gd name="T3" fmla="*/ 1 h 33"/>
                  <a:gd name="T4" fmla="*/ 8 w 28"/>
                  <a:gd name="T5" fmla="*/ 0 h 33"/>
                  <a:gd name="T6" fmla="*/ 9 w 28"/>
                  <a:gd name="T7" fmla="*/ 7 h 33"/>
                  <a:gd name="T8" fmla="*/ 0 w 28"/>
                  <a:gd name="T9" fmla="*/ 11 h 33"/>
                  <a:gd name="T10" fmla="*/ 0 60000 65536"/>
                  <a:gd name="T11" fmla="*/ 0 60000 65536"/>
                  <a:gd name="T12" fmla="*/ 0 60000 65536"/>
                  <a:gd name="T13" fmla="*/ 0 60000 65536"/>
                  <a:gd name="T14" fmla="*/ 0 60000 65536"/>
                  <a:gd name="T15" fmla="*/ 0 w 28"/>
                  <a:gd name="T16" fmla="*/ 0 h 33"/>
                  <a:gd name="T17" fmla="*/ 28 w 28"/>
                  <a:gd name="T18" fmla="*/ 33 h 33"/>
                </a:gdLst>
                <a:ahLst/>
                <a:cxnLst>
                  <a:cxn ang="T10">
                    <a:pos x="T0" y="T1"/>
                  </a:cxn>
                  <a:cxn ang="T11">
                    <a:pos x="T2" y="T3"/>
                  </a:cxn>
                  <a:cxn ang="T12">
                    <a:pos x="T4" y="T5"/>
                  </a:cxn>
                  <a:cxn ang="T13">
                    <a:pos x="T6" y="T7"/>
                  </a:cxn>
                  <a:cxn ang="T14">
                    <a:pos x="T8" y="T9"/>
                  </a:cxn>
                </a:cxnLst>
                <a:rect l="T15" t="T16" r="T17" b="T18"/>
                <a:pathLst>
                  <a:path w="28" h="33">
                    <a:moveTo>
                      <a:pt x="0" y="33"/>
                    </a:moveTo>
                    <a:lnTo>
                      <a:pt x="0" y="2"/>
                    </a:lnTo>
                    <a:lnTo>
                      <a:pt x="25" y="0"/>
                    </a:lnTo>
                    <a:lnTo>
                      <a:pt x="28" y="22"/>
                    </a:lnTo>
                    <a:lnTo>
                      <a:pt x="0" y="33"/>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1" name="Freeform 154"/>
              <p:cNvSpPr>
                <a:spLocks/>
              </p:cNvSpPr>
              <p:nvPr/>
            </p:nvSpPr>
            <p:spPr bwMode="auto">
              <a:xfrm>
                <a:off x="3243" y="3373"/>
                <a:ext cx="11" cy="20"/>
              </a:xfrm>
              <a:custGeom>
                <a:avLst/>
                <a:gdLst>
                  <a:gd name="T0" fmla="*/ 5 w 32"/>
                  <a:gd name="T1" fmla="*/ 20 h 59"/>
                  <a:gd name="T2" fmla="*/ 11 w 32"/>
                  <a:gd name="T3" fmla="*/ 4 h 59"/>
                  <a:gd name="T4" fmla="*/ 7 w 32"/>
                  <a:gd name="T5" fmla="*/ 0 h 59"/>
                  <a:gd name="T6" fmla="*/ 4 w 32"/>
                  <a:gd name="T7" fmla="*/ 5 h 59"/>
                  <a:gd name="T8" fmla="*/ 0 w 32"/>
                  <a:gd name="T9" fmla="*/ 13 h 59"/>
                  <a:gd name="T10" fmla="*/ 5 w 32"/>
                  <a:gd name="T11" fmla="*/ 20 h 59"/>
                  <a:gd name="T12" fmla="*/ 0 60000 65536"/>
                  <a:gd name="T13" fmla="*/ 0 60000 65536"/>
                  <a:gd name="T14" fmla="*/ 0 60000 65536"/>
                  <a:gd name="T15" fmla="*/ 0 60000 65536"/>
                  <a:gd name="T16" fmla="*/ 0 60000 65536"/>
                  <a:gd name="T17" fmla="*/ 0 60000 65536"/>
                  <a:gd name="T18" fmla="*/ 0 w 32"/>
                  <a:gd name="T19" fmla="*/ 0 h 59"/>
                  <a:gd name="T20" fmla="*/ 32 w 32"/>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32" h="59">
                    <a:moveTo>
                      <a:pt x="15" y="59"/>
                    </a:moveTo>
                    <a:lnTo>
                      <a:pt x="32" y="11"/>
                    </a:lnTo>
                    <a:lnTo>
                      <a:pt x="21" y="0"/>
                    </a:lnTo>
                    <a:lnTo>
                      <a:pt x="11" y="15"/>
                    </a:lnTo>
                    <a:lnTo>
                      <a:pt x="0" y="39"/>
                    </a:lnTo>
                    <a:lnTo>
                      <a:pt x="15" y="59"/>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92" name="Freeform 155"/>
              <p:cNvSpPr>
                <a:spLocks/>
              </p:cNvSpPr>
              <p:nvPr/>
            </p:nvSpPr>
            <p:spPr bwMode="auto">
              <a:xfrm>
                <a:off x="3263" y="3304"/>
                <a:ext cx="19" cy="22"/>
              </a:xfrm>
              <a:custGeom>
                <a:avLst/>
                <a:gdLst>
                  <a:gd name="T0" fmla="*/ 0 w 58"/>
                  <a:gd name="T1" fmla="*/ 16 h 68"/>
                  <a:gd name="T2" fmla="*/ 9 w 58"/>
                  <a:gd name="T3" fmla="*/ 22 h 68"/>
                  <a:gd name="T4" fmla="*/ 19 w 58"/>
                  <a:gd name="T5" fmla="*/ 21 h 68"/>
                  <a:gd name="T6" fmla="*/ 18 w 58"/>
                  <a:gd name="T7" fmla="*/ 13 h 68"/>
                  <a:gd name="T8" fmla="*/ 16 w 58"/>
                  <a:gd name="T9" fmla="*/ 4 h 68"/>
                  <a:gd name="T10" fmla="*/ 6 w 58"/>
                  <a:gd name="T11" fmla="*/ 0 h 68"/>
                  <a:gd name="T12" fmla="*/ 0 w 58"/>
                  <a:gd name="T13" fmla="*/ 2 h 68"/>
                  <a:gd name="T14" fmla="*/ 0 w 58"/>
                  <a:gd name="T15" fmla="*/ 16 h 68"/>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68"/>
                  <a:gd name="T26" fmla="*/ 58 w 58"/>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68">
                    <a:moveTo>
                      <a:pt x="0" y="51"/>
                    </a:moveTo>
                    <a:lnTo>
                      <a:pt x="26" y="68"/>
                    </a:lnTo>
                    <a:lnTo>
                      <a:pt x="58" y="65"/>
                    </a:lnTo>
                    <a:lnTo>
                      <a:pt x="56" y="39"/>
                    </a:lnTo>
                    <a:lnTo>
                      <a:pt x="50" y="12"/>
                    </a:lnTo>
                    <a:lnTo>
                      <a:pt x="19" y="0"/>
                    </a:lnTo>
                    <a:lnTo>
                      <a:pt x="1" y="5"/>
                    </a:lnTo>
                    <a:lnTo>
                      <a:pt x="0" y="51"/>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6182" name="Freeform 156"/>
            <p:cNvSpPr>
              <a:spLocks/>
            </p:cNvSpPr>
            <p:nvPr/>
          </p:nvSpPr>
          <p:spPr bwMode="auto">
            <a:xfrm>
              <a:off x="4281" y="2185"/>
              <a:ext cx="503" cy="593"/>
            </a:xfrm>
            <a:custGeom>
              <a:avLst/>
              <a:gdLst>
                <a:gd name="T0" fmla="*/ 41 w 762"/>
                <a:gd name="T1" fmla="*/ 448 h 765"/>
                <a:gd name="T2" fmla="*/ 34 w 762"/>
                <a:gd name="T3" fmla="*/ 423 h 765"/>
                <a:gd name="T4" fmla="*/ 16 w 762"/>
                <a:gd name="T5" fmla="*/ 412 h 765"/>
                <a:gd name="T6" fmla="*/ 14 w 762"/>
                <a:gd name="T7" fmla="*/ 367 h 765"/>
                <a:gd name="T8" fmla="*/ 2 w 762"/>
                <a:gd name="T9" fmla="*/ 371 h 765"/>
                <a:gd name="T10" fmla="*/ 9 w 762"/>
                <a:gd name="T11" fmla="*/ 341 h 765"/>
                <a:gd name="T12" fmla="*/ 36 w 762"/>
                <a:gd name="T13" fmla="*/ 294 h 765"/>
                <a:gd name="T14" fmla="*/ 90 w 762"/>
                <a:gd name="T15" fmla="*/ 305 h 765"/>
                <a:gd name="T16" fmla="*/ 114 w 762"/>
                <a:gd name="T17" fmla="*/ 295 h 765"/>
                <a:gd name="T18" fmla="*/ 129 w 762"/>
                <a:gd name="T19" fmla="*/ 295 h 765"/>
                <a:gd name="T20" fmla="*/ 185 w 762"/>
                <a:gd name="T21" fmla="*/ 292 h 765"/>
                <a:gd name="T22" fmla="*/ 184 w 762"/>
                <a:gd name="T23" fmla="*/ 239 h 765"/>
                <a:gd name="T24" fmla="*/ 193 w 762"/>
                <a:gd name="T25" fmla="*/ 197 h 765"/>
                <a:gd name="T26" fmla="*/ 199 w 762"/>
                <a:gd name="T27" fmla="*/ 76 h 765"/>
                <a:gd name="T28" fmla="*/ 211 w 762"/>
                <a:gd name="T29" fmla="*/ 53 h 765"/>
                <a:gd name="T30" fmla="*/ 244 w 762"/>
                <a:gd name="T31" fmla="*/ 57 h 765"/>
                <a:gd name="T32" fmla="*/ 255 w 762"/>
                <a:gd name="T33" fmla="*/ 83 h 765"/>
                <a:gd name="T34" fmla="*/ 269 w 762"/>
                <a:gd name="T35" fmla="*/ 66 h 765"/>
                <a:gd name="T36" fmla="*/ 325 w 762"/>
                <a:gd name="T37" fmla="*/ 2 h 765"/>
                <a:gd name="T38" fmla="*/ 349 w 762"/>
                <a:gd name="T39" fmla="*/ 19 h 765"/>
                <a:gd name="T40" fmla="*/ 377 w 762"/>
                <a:gd name="T41" fmla="*/ 0 h 765"/>
                <a:gd name="T42" fmla="*/ 407 w 762"/>
                <a:gd name="T43" fmla="*/ 5 h 765"/>
                <a:gd name="T44" fmla="*/ 429 w 762"/>
                <a:gd name="T45" fmla="*/ 26 h 765"/>
                <a:gd name="T46" fmla="*/ 454 w 762"/>
                <a:gd name="T47" fmla="*/ 16 h 765"/>
                <a:gd name="T48" fmla="*/ 478 w 762"/>
                <a:gd name="T49" fmla="*/ 38 h 765"/>
                <a:gd name="T50" fmla="*/ 498 w 762"/>
                <a:gd name="T51" fmla="*/ 81 h 765"/>
                <a:gd name="T52" fmla="*/ 482 w 762"/>
                <a:gd name="T53" fmla="*/ 144 h 765"/>
                <a:gd name="T54" fmla="*/ 461 w 762"/>
                <a:gd name="T55" fmla="*/ 187 h 765"/>
                <a:gd name="T56" fmla="*/ 454 w 762"/>
                <a:gd name="T57" fmla="*/ 225 h 765"/>
                <a:gd name="T58" fmla="*/ 397 w 762"/>
                <a:gd name="T59" fmla="*/ 264 h 765"/>
                <a:gd name="T60" fmla="*/ 375 w 762"/>
                <a:gd name="T61" fmla="*/ 296 h 765"/>
                <a:gd name="T62" fmla="*/ 383 w 762"/>
                <a:gd name="T63" fmla="*/ 313 h 765"/>
                <a:gd name="T64" fmla="*/ 441 w 762"/>
                <a:gd name="T65" fmla="*/ 378 h 765"/>
                <a:gd name="T66" fmla="*/ 461 w 762"/>
                <a:gd name="T67" fmla="*/ 442 h 765"/>
                <a:gd name="T68" fmla="*/ 461 w 762"/>
                <a:gd name="T69" fmla="*/ 537 h 765"/>
                <a:gd name="T70" fmla="*/ 434 w 762"/>
                <a:gd name="T71" fmla="*/ 559 h 765"/>
                <a:gd name="T72" fmla="*/ 395 w 762"/>
                <a:gd name="T73" fmla="*/ 567 h 765"/>
                <a:gd name="T74" fmla="*/ 377 w 762"/>
                <a:gd name="T75" fmla="*/ 546 h 765"/>
                <a:gd name="T76" fmla="*/ 321 w 762"/>
                <a:gd name="T77" fmla="*/ 552 h 765"/>
                <a:gd name="T78" fmla="*/ 283 w 762"/>
                <a:gd name="T79" fmla="*/ 543 h 765"/>
                <a:gd name="T80" fmla="*/ 251 w 762"/>
                <a:gd name="T81" fmla="*/ 481 h 765"/>
                <a:gd name="T82" fmla="*/ 238 w 762"/>
                <a:gd name="T83" fmla="*/ 494 h 765"/>
                <a:gd name="T84" fmla="*/ 203 w 762"/>
                <a:gd name="T85" fmla="*/ 507 h 765"/>
                <a:gd name="T86" fmla="*/ 139 w 762"/>
                <a:gd name="T87" fmla="*/ 549 h 765"/>
                <a:gd name="T88" fmla="*/ 121 w 762"/>
                <a:gd name="T89" fmla="*/ 593 h 765"/>
                <a:gd name="T90" fmla="*/ 73 w 762"/>
                <a:gd name="T91" fmla="*/ 546 h 765"/>
                <a:gd name="T92" fmla="*/ 27 w 762"/>
                <a:gd name="T93" fmla="*/ 551 h 765"/>
                <a:gd name="T94" fmla="*/ 50 w 762"/>
                <a:gd name="T95" fmla="*/ 480 h 76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62"/>
                <a:gd name="T145" fmla="*/ 0 h 765"/>
                <a:gd name="T146" fmla="*/ 762 w 762"/>
                <a:gd name="T147" fmla="*/ 765 h 76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62" h="765">
                  <a:moveTo>
                    <a:pt x="75" y="619"/>
                  </a:moveTo>
                  <a:lnTo>
                    <a:pt x="62" y="578"/>
                  </a:lnTo>
                  <a:lnTo>
                    <a:pt x="48" y="566"/>
                  </a:lnTo>
                  <a:lnTo>
                    <a:pt x="51" y="546"/>
                  </a:lnTo>
                  <a:lnTo>
                    <a:pt x="35" y="515"/>
                  </a:lnTo>
                  <a:lnTo>
                    <a:pt x="24" y="531"/>
                  </a:lnTo>
                  <a:lnTo>
                    <a:pt x="14" y="515"/>
                  </a:lnTo>
                  <a:lnTo>
                    <a:pt x="21" y="474"/>
                  </a:lnTo>
                  <a:lnTo>
                    <a:pt x="14" y="473"/>
                  </a:lnTo>
                  <a:lnTo>
                    <a:pt x="3" y="479"/>
                  </a:lnTo>
                  <a:lnTo>
                    <a:pt x="0" y="462"/>
                  </a:lnTo>
                  <a:lnTo>
                    <a:pt x="14" y="440"/>
                  </a:lnTo>
                  <a:lnTo>
                    <a:pt x="29" y="382"/>
                  </a:lnTo>
                  <a:lnTo>
                    <a:pt x="54" y="379"/>
                  </a:lnTo>
                  <a:lnTo>
                    <a:pt x="120" y="410"/>
                  </a:lnTo>
                  <a:lnTo>
                    <a:pt x="136" y="394"/>
                  </a:lnTo>
                  <a:lnTo>
                    <a:pt x="159" y="395"/>
                  </a:lnTo>
                  <a:lnTo>
                    <a:pt x="172" y="381"/>
                  </a:lnTo>
                  <a:lnTo>
                    <a:pt x="177" y="391"/>
                  </a:lnTo>
                  <a:lnTo>
                    <a:pt x="196" y="381"/>
                  </a:lnTo>
                  <a:lnTo>
                    <a:pt x="213" y="391"/>
                  </a:lnTo>
                  <a:lnTo>
                    <a:pt x="281" y="377"/>
                  </a:lnTo>
                  <a:lnTo>
                    <a:pt x="305" y="362"/>
                  </a:lnTo>
                  <a:lnTo>
                    <a:pt x="278" y="308"/>
                  </a:lnTo>
                  <a:lnTo>
                    <a:pt x="295" y="285"/>
                  </a:lnTo>
                  <a:lnTo>
                    <a:pt x="293" y="254"/>
                  </a:lnTo>
                  <a:lnTo>
                    <a:pt x="263" y="224"/>
                  </a:lnTo>
                  <a:lnTo>
                    <a:pt x="301" y="98"/>
                  </a:lnTo>
                  <a:lnTo>
                    <a:pt x="320" y="93"/>
                  </a:lnTo>
                  <a:lnTo>
                    <a:pt x="319" y="68"/>
                  </a:lnTo>
                  <a:lnTo>
                    <a:pt x="335" y="61"/>
                  </a:lnTo>
                  <a:lnTo>
                    <a:pt x="369" y="73"/>
                  </a:lnTo>
                  <a:lnTo>
                    <a:pt x="387" y="82"/>
                  </a:lnTo>
                  <a:lnTo>
                    <a:pt x="387" y="107"/>
                  </a:lnTo>
                  <a:lnTo>
                    <a:pt x="404" y="104"/>
                  </a:lnTo>
                  <a:lnTo>
                    <a:pt x="408" y="85"/>
                  </a:lnTo>
                  <a:lnTo>
                    <a:pt x="438" y="76"/>
                  </a:lnTo>
                  <a:lnTo>
                    <a:pt x="492" y="3"/>
                  </a:lnTo>
                  <a:lnTo>
                    <a:pt x="516" y="10"/>
                  </a:lnTo>
                  <a:lnTo>
                    <a:pt x="529" y="25"/>
                  </a:lnTo>
                  <a:lnTo>
                    <a:pt x="556" y="0"/>
                  </a:lnTo>
                  <a:lnTo>
                    <a:pt x="571" y="0"/>
                  </a:lnTo>
                  <a:lnTo>
                    <a:pt x="580" y="25"/>
                  </a:lnTo>
                  <a:lnTo>
                    <a:pt x="616" y="7"/>
                  </a:lnTo>
                  <a:lnTo>
                    <a:pt x="629" y="29"/>
                  </a:lnTo>
                  <a:lnTo>
                    <a:pt x="650" y="34"/>
                  </a:lnTo>
                  <a:lnTo>
                    <a:pt x="674" y="20"/>
                  </a:lnTo>
                  <a:lnTo>
                    <a:pt x="688" y="20"/>
                  </a:lnTo>
                  <a:lnTo>
                    <a:pt x="710" y="54"/>
                  </a:lnTo>
                  <a:lnTo>
                    <a:pt x="724" y="49"/>
                  </a:lnTo>
                  <a:lnTo>
                    <a:pt x="762" y="82"/>
                  </a:lnTo>
                  <a:lnTo>
                    <a:pt x="755" y="105"/>
                  </a:lnTo>
                  <a:lnTo>
                    <a:pt x="718" y="155"/>
                  </a:lnTo>
                  <a:lnTo>
                    <a:pt x="730" y="186"/>
                  </a:lnTo>
                  <a:lnTo>
                    <a:pt x="704" y="209"/>
                  </a:lnTo>
                  <a:lnTo>
                    <a:pt x="698" y="241"/>
                  </a:lnTo>
                  <a:lnTo>
                    <a:pt x="712" y="285"/>
                  </a:lnTo>
                  <a:lnTo>
                    <a:pt x="688" y="290"/>
                  </a:lnTo>
                  <a:lnTo>
                    <a:pt x="646" y="348"/>
                  </a:lnTo>
                  <a:lnTo>
                    <a:pt x="601" y="341"/>
                  </a:lnTo>
                  <a:lnTo>
                    <a:pt x="591" y="363"/>
                  </a:lnTo>
                  <a:lnTo>
                    <a:pt x="568" y="382"/>
                  </a:lnTo>
                  <a:lnTo>
                    <a:pt x="562" y="395"/>
                  </a:lnTo>
                  <a:lnTo>
                    <a:pt x="580" y="404"/>
                  </a:lnTo>
                  <a:lnTo>
                    <a:pt x="646" y="437"/>
                  </a:lnTo>
                  <a:lnTo>
                    <a:pt x="668" y="487"/>
                  </a:lnTo>
                  <a:lnTo>
                    <a:pt x="674" y="531"/>
                  </a:lnTo>
                  <a:lnTo>
                    <a:pt x="698" y="570"/>
                  </a:lnTo>
                  <a:lnTo>
                    <a:pt x="718" y="647"/>
                  </a:lnTo>
                  <a:lnTo>
                    <a:pt x="698" y="693"/>
                  </a:lnTo>
                  <a:lnTo>
                    <a:pt x="676" y="724"/>
                  </a:lnTo>
                  <a:lnTo>
                    <a:pt x="658" y="721"/>
                  </a:lnTo>
                  <a:lnTo>
                    <a:pt x="616" y="741"/>
                  </a:lnTo>
                  <a:lnTo>
                    <a:pt x="598" y="732"/>
                  </a:lnTo>
                  <a:lnTo>
                    <a:pt x="579" y="737"/>
                  </a:lnTo>
                  <a:lnTo>
                    <a:pt x="571" y="705"/>
                  </a:lnTo>
                  <a:lnTo>
                    <a:pt x="523" y="703"/>
                  </a:lnTo>
                  <a:lnTo>
                    <a:pt x="487" y="712"/>
                  </a:lnTo>
                  <a:lnTo>
                    <a:pt x="447" y="693"/>
                  </a:lnTo>
                  <a:lnTo>
                    <a:pt x="429" y="700"/>
                  </a:lnTo>
                  <a:lnTo>
                    <a:pt x="420" y="662"/>
                  </a:lnTo>
                  <a:lnTo>
                    <a:pt x="380" y="620"/>
                  </a:lnTo>
                  <a:lnTo>
                    <a:pt x="369" y="622"/>
                  </a:lnTo>
                  <a:lnTo>
                    <a:pt x="360" y="637"/>
                  </a:lnTo>
                  <a:lnTo>
                    <a:pt x="322" y="633"/>
                  </a:lnTo>
                  <a:lnTo>
                    <a:pt x="308" y="654"/>
                  </a:lnTo>
                  <a:lnTo>
                    <a:pt x="253" y="658"/>
                  </a:lnTo>
                  <a:lnTo>
                    <a:pt x="211" y="708"/>
                  </a:lnTo>
                  <a:lnTo>
                    <a:pt x="196" y="756"/>
                  </a:lnTo>
                  <a:lnTo>
                    <a:pt x="184" y="765"/>
                  </a:lnTo>
                  <a:lnTo>
                    <a:pt x="172" y="760"/>
                  </a:lnTo>
                  <a:lnTo>
                    <a:pt x="111" y="705"/>
                  </a:lnTo>
                  <a:lnTo>
                    <a:pt x="51" y="724"/>
                  </a:lnTo>
                  <a:lnTo>
                    <a:pt x="41" y="711"/>
                  </a:lnTo>
                  <a:lnTo>
                    <a:pt x="44" y="682"/>
                  </a:lnTo>
                  <a:lnTo>
                    <a:pt x="75" y="619"/>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3" name="Freeform 157"/>
            <p:cNvSpPr>
              <a:spLocks/>
            </p:cNvSpPr>
            <p:nvPr/>
          </p:nvSpPr>
          <p:spPr bwMode="auto">
            <a:xfrm>
              <a:off x="4409" y="2662"/>
              <a:ext cx="435" cy="387"/>
            </a:xfrm>
            <a:custGeom>
              <a:avLst/>
              <a:gdLst>
                <a:gd name="T0" fmla="*/ 32 w 652"/>
                <a:gd name="T1" fmla="*/ 158 h 496"/>
                <a:gd name="T2" fmla="*/ 59 w 652"/>
                <a:gd name="T3" fmla="*/ 162 h 496"/>
                <a:gd name="T4" fmla="*/ 83 w 652"/>
                <a:gd name="T5" fmla="*/ 155 h 496"/>
                <a:gd name="T6" fmla="*/ 78 w 652"/>
                <a:gd name="T7" fmla="*/ 190 h 496"/>
                <a:gd name="T8" fmla="*/ 70 w 652"/>
                <a:gd name="T9" fmla="*/ 264 h 496"/>
                <a:gd name="T10" fmla="*/ 73 w 652"/>
                <a:gd name="T11" fmla="*/ 313 h 496"/>
                <a:gd name="T12" fmla="*/ 95 w 652"/>
                <a:gd name="T13" fmla="*/ 285 h 496"/>
                <a:gd name="T14" fmla="*/ 103 w 652"/>
                <a:gd name="T15" fmla="*/ 237 h 496"/>
                <a:gd name="T16" fmla="*/ 117 w 652"/>
                <a:gd name="T17" fmla="*/ 204 h 496"/>
                <a:gd name="T18" fmla="*/ 127 w 652"/>
                <a:gd name="T19" fmla="*/ 289 h 496"/>
                <a:gd name="T20" fmla="*/ 159 w 652"/>
                <a:gd name="T21" fmla="*/ 288 h 496"/>
                <a:gd name="T22" fmla="*/ 197 w 652"/>
                <a:gd name="T23" fmla="*/ 280 h 496"/>
                <a:gd name="T24" fmla="*/ 222 w 652"/>
                <a:gd name="T25" fmla="*/ 283 h 496"/>
                <a:gd name="T26" fmla="*/ 240 w 652"/>
                <a:gd name="T27" fmla="*/ 306 h 496"/>
                <a:gd name="T28" fmla="*/ 230 w 652"/>
                <a:gd name="T29" fmla="*/ 340 h 496"/>
                <a:gd name="T30" fmla="*/ 234 w 652"/>
                <a:gd name="T31" fmla="*/ 322 h 496"/>
                <a:gd name="T32" fmla="*/ 167 w 652"/>
                <a:gd name="T33" fmla="*/ 362 h 496"/>
                <a:gd name="T34" fmla="*/ 151 w 652"/>
                <a:gd name="T35" fmla="*/ 345 h 496"/>
                <a:gd name="T36" fmla="*/ 133 w 652"/>
                <a:gd name="T37" fmla="*/ 360 h 496"/>
                <a:gd name="T38" fmla="*/ 167 w 652"/>
                <a:gd name="T39" fmla="*/ 387 h 496"/>
                <a:gd name="T40" fmla="*/ 292 w 652"/>
                <a:gd name="T41" fmla="*/ 311 h 496"/>
                <a:gd name="T42" fmla="*/ 323 w 652"/>
                <a:gd name="T43" fmla="*/ 265 h 496"/>
                <a:gd name="T44" fmla="*/ 357 w 652"/>
                <a:gd name="T45" fmla="*/ 247 h 496"/>
                <a:gd name="T46" fmla="*/ 379 w 652"/>
                <a:gd name="T47" fmla="*/ 215 h 496"/>
                <a:gd name="T48" fmla="*/ 399 w 652"/>
                <a:gd name="T49" fmla="*/ 174 h 496"/>
                <a:gd name="T50" fmla="*/ 426 w 652"/>
                <a:gd name="T51" fmla="*/ 151 h 496"/>
                <a:gd name="T52" fmla="*/ 435 w 652"/>
                <a:gd name="T53" fmla="*/ 123 h 496"/>
                <a:gd name="T54" fmla="*/ 434 w 652"/>
                <a:gd name="T55" fmla="*/ 98 h 496"/>
                <a:gd name="T56" fmla="*/ 378 w 652"/>
                <a:gd name="T57" fmla="*/ 87 h 496"/>
                <a:gd name="T58" fmla="*/ 320 w 652"/>
                <a:gd name="T59" fmla="*/ 81 h 496"/>
                <a:gd name="T60" fmla="*/ 280 w 652"/>
                <a:gd name="T61" fmla="*/ 94 h 496"/>
                <a:gd name="T62" fmla="*/ 256 w 652"/>
                <a:gd name="T63" fmla="*/ 91 h 496"/>
                <a:gd name="T64" fmla="*/ 218 w 652"/>
                <a:gd name="T65" fmla="*/ 65 h 496"/>
                <a:gd name="T66" fmla="*/ 167 w 652"/>
                <a:gd name="T67" fmla="*/ 57 h 496"/>
                <a:gd name="T68" fmla="*/ 149 w 652"/>
                <a:gd name="T69" fmla="*/ 33 h 496"/>
                <a:gd name="T70" fmla="*/ 115 w 652"/>
                <a:gd name="T71" fmla="*/ 2 h 496"/>
                <a:gd name="T72" fmla="*/ 84 w 652"/>
                <a:gd name="T73" fmla="*/ 10 h 496"/>
                <a:gd name="T74" fmla="*/ 38 w 652"/>
                <a:gd name="T75" fmla="*/ 30 h 496"/>
                <a:gd name="T76" fmla="*/ 0 w 652"/>
                <a:gd name="T77" fmla="*/ 106 h 4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52"/>
                <a:gd name="T118" fmla="*/ 0 h 496"/>
                <a:gd name="T119" fmla="*/ 652 w 652"/>
                <a:gd name="T120" fmla="*/ 496 h 4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52" h="496">
                  <a:moveTo>
                    <a:pt x="0" y="136"/>
                  </a:moveTo>
                  <a:lnTo>
                    <a:pt x="48" y="203"/>
                  </a:lnTo>
                  <a:lnTo>
                    <a:pt x="60" y="213"/>
                  </a:lnTo>
                  <a:lnTo>
                    <a:pt x="88" y="207"/>
                  </a:lnTo>
                  <a:lnTo>
                    <a:pt x="88" y="187"/>
                  </a:lnTo>
                  <a:lnTo>
                    <a:pt x="124" y="199"/>
                  </a:lnTo>
                  <a:lnTo>
                    <a:pt x="124" y="221"/>
                  </a:lnTo>
                  <a:lnTo>
                    <a:pt x="117" y="243"/>
                  </a:lnTo>
                  <a:lnTo>
                    <a:pt x="73" y="285"/>
                  </a:lnTo>
                  <a:lnTo>
                    <a:pt x="105" y="338"/>
                  </a:lnTo>
                  <a:lnTo>
                    <a:pt x="93" y="377"/>
                  </a:lnTo>
                  <a:lnTo>
                    <a:pt x="109" y="401"/>
                  </a:lnTo>
                  <a:lnTo>
                    <a:pt x="170" y="425"/>
                  </a:lnTo>
                  <a:lnTo>
                    <a:pt x="142" y="365"/>
                  </a:lnTo>
                  <a:lnTo>
                    <a:pt x="142" y="316"/>
                  </a:lnTo>
                  <a:lnTo>
                    <a:pt x="154" y="304"/>
                  </a:lnTo>
                  <a:lnTo>
                    <a:pt x="164" y="266"/>
                  </a:lnTo>
                  <a:lnTo>
                    <a:pt x="176" y="262"/>
                  </a:lnTo>
                  <a:lnTo>
                    <a:pt x="164" y="338"/>
                  </a:lnTo>
                  <a:lnTo>
                    <a:pt x="191" y="370"/>
                  </a:lnTo>
                  <a:lnTo>
                    <a:pt x="203" y="377"/>
                  </a:lnTo>
                  <a:lnTo>
                    <a:pt x="239" y="369"/>
                  </a:lnTo>
                  <a:lnTo>
                    <a:pt x="272" y="388"/>
                  </a:lnTo>
                  <a:lnTo>
                    <a:pt x="296" y="359"/>
                  </a:lnTo>
                  <a:lnTo>
                    <a:pt x="303" y="359"/>
                  </a:lnTo>
                  <a:lnTo>
                    <a:pt x="333" y="363"/>
                  </a:lnTo>
                  <a:lnTo>
                    <a:pt x="375" y="386"/>
                  </a:lnTo>
                  <a:lnTo>
                    <a:pt x="360" y="392"/>
                  </a:lnTo>
                  <a:lnTo>
                    <a:pt x="372" y="413"/>
                  </a:lnTo>
                  <a:lnTo>
                    <a:pt x="344" y="436"/>
                  </a:lnTo>
                  <a:lnTo>
                    <a:pt x="333" y="426"/>
                  </a:lnTo>
                  <a:lnTo>
                    <a:pt x="350" y="413"/>
                  </a:lnTo>
                  <a:lnTo>
                    <a:pt x="342" y="413"/>
                  </a:lnTo>
                  <a:lnTo>
                    <a:pt x="251" y="464"/>
                  </a:lnTo>
                  <a:lnTo>
                    <a:pt x="233" y="459"/>
                  </a:lnTo>
                  <a:lnTo>
                    <a:pt x="226" y="442"/>
                  </a:lnTo>
                  <a:lnTo>
                    <a:pt x="211" y="450"/>
                  </a:lnTo>
                  <a:lnTo>
                    <a:pt x="200" y="462"/>
                  </a:lnTo>
                  <a:lnTo>
                    <a:pt x="200" y="496"/>
                  </a:lnTo>
                  <a:lnTo>
                    <a:pt x="251" y="496"/>
                  </a:lnTo>
                  <a:lnTo>
                    <a:pt x="438" y="451"/>
                  </a:lnTo>
                  <a:lnTo>
                    <a:pt x="438" y="398"/>
                  </a:lnTo>
                  <a:lnTo>
                    <a:pt x="448" y="369"/>
                  </a:lnTo>
                  <a:lnTo>
                    <a:pt x="484" y="340"/>
                  </a:lnTo>
                  <a:lnTo>
                    <a:pt x="508" y="334"/>
                  </a:lnTo>
                  <a:lnTo>
                    <a:pt x="535" y="316"/>
                  </a:lnTo>
                  <a:lnTo>
                    <a:pt x="553" y="282"/>
                  </a:lnTo>
                  <a:lnTo>
                    <a:pt x="568" y="275"/>
                  </a:lnTo>
                  <a:lnTo>
                    <a:pt x="580" y="232"/>
                  </a:lnTo>
                  <a:lnTo>
                    <a:pt x="598" y="223"/>
                  </a:lnTo>
                  <a:lnTo>
                    <a:pt x="608" y="199"/>
                  </a:lnTo>
                  <a:lnTo>
                    <a:pt x="638" y="193"/>
                  </a:lnTo>
                  <a:lnTo>
                    <a:pt x="638" y="170"/>
                  </a:lnTo>
                  <a:lnTo>
                    <a:pt x="652" y="158"/>
                  </a:lnTo>
                  <a:lnTo>
                    <a:pt x="644" y="140"/>
                  </a:lnTo>
                  <a:lnTo>
                    <a:pt x="650" y="126"/>
                  </a:lnTo>
                  <a:lnTo>
                    <a:pt x="617" y="134"/>
                  </a:lnTo>
                  <a:lnTo>
                    <a:pt x="566" y="112"/>
                  </a:lnTo>
                  <a:lnTo>
                    <a:pt x="508" y="134"/>
                  </a:lnTo>
                  <a:lnTo>
                    <a:pt x="480" y="104"/>
                  </a:lnTo>
                  <a:lnTo>
                    <a:pt x="462" y="101"/>
                  </a:lnTo>
                  <a:lnTo>
                    <a:pt x="420" y="121"/>
                  </a:lnTo>
                  <a:lnTo>
                    <a:pt x="402" y="112"/>
                  </a:lnTo>
                  <a:lnTo>
                    <a:pt x="383" y="117"/>
                  </a:lnTo>
                  <a:lnTo>
                    <a:pt x="375" y="85"/>
                  </a:lnTo>
                  <a:lnTo>
                    <a:pt x="327" y="83"/>
                  </a:lnTo>
                  <a:lnTo>
                    <a:pt x="291" y="92"/>
                  </a:lnTo>
                  <a:lnTo>
                    <a:pt x="251" y="73"/>
                  </a:lnTo>
                  <a:lnTo>
                    <a:pt x="233" y="80"/>
                  </a:lnTo>
                  <a:lnTo>
                    <a:pt x="224" y="42"/>
                  </a:lnTo>
                  <a:lnTo>
                    <a:pt x="184" y="0"/>
                  </a:lnTo>
                  <a:lnTo>
                    <a:pt x="173" y="2"/>
                  </a:lnTo>
                  <a:lnTo>
                    <a:pt x="164" y="17"/>
                  </a:lnTo>
                  <a:lnTo>
                    <a:pt x="126" y="13"/>
                  </a:lnTo>
                  <a:lnTo>
                    <a:pt x="112" y="34"/>
                  </a:lnTo>
                  <a:lnTo>
                    <a:pt x="57" y="38"/>
                  </a:lnTo>
                  <a:lnTo>
                    <a:pt x="15" y="88"/>
                  </a:lnTo>
                  <a:lnTo>
                    <a:pt x="0" y="136"/>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4" name="Freeform 158"/>
            <p:cNvSpPr>
              <a:spLocks/>
            </p:cNvSpPr>
            <p:nvPr/>
          </p:nvSpPr>
          <p:spPr bwMode="auto">
            <a:xfrm>
              <a:off x="4701" y="2566"/>
              <a:ext cx="624" cy="483"/>
            </a:xfrm>
            <a:custGeom>
              <a:avLst/>
              <a:gdLst>
                <a:gd name="T0" fmla="*/ 549 w 928"/>
                <a:gd name="T1" fmla="*/ 121 h 623"/>
                <a:gd name="T2" fmla="*/ 569 w 928"/>
                <a:gd name="T3" fmla="*/ 121 h 623"/>
                <a:gd name="T4" fmla="*/ 580 w 928"/>
                <a:gd name="T5" fmla="*/ 158 h 623"/>
                <a:gd name="T6" fmla="*/ 574 w 928"/>
                <a:gd name="T7" fmla="*/ 212 h 623"/>
                <a:gd name="T8" fmla="*/ 615 w 928"/>
                <a:gd name="T9" fmla="*/ 246 h 623"/>
                <a:gd name="T10" fmla="*/ 604 w 928"/>
                <a:gd name="T11" fmla="*/ 278 h 623"/>
                <a:gd name="T12" fmla="*/ 609 w 928"/>
                <a:gd name="T13" fmla="*/ 309 h 623"/>
                <a:gd name="T14" fmla="*/ 623 w 928"/>
                <a:gd name="T15" fmla="*/ 350 h 623"/>
                <a:gd name="T16" fmla="*/ 574 w 928"/>
                <a:gd name="T17" fmla="*/ 423 h 623"/>
                <a:gd name="T18" fmla="*/ 561 w 928"/>
                <a:gd name="T19" fmla="*/ 461 h 623"/>
                <a:gd name="T20" fmla="*/ 522 w 928"/>
                <a:gd name="T21" fmla="*/ 483 h 623"/>
                <a:gd name="T22" fmla="*/ 494 w 928"/>
                <a:gd name="T23" fmla="*/ 472 h 623"/>
                <a:gd name="T24" fmla="*/ 479 w 928"/>
                <a:gd name="T25" fmla="*/ 440 h 623"/>
                <a:gd name="T26" fmla="*/ 486 w 928"/>
                <a:gd name="T27" fmla="*/ 409 h 623"/>
                <a:gd name="T28" fmla="*/ 494 w 928"/>
                <a:gd name="T29" fmla="*/ 341 h 623"/>
                <a:gd name="T30" fmla="*/ 500 w 928"/>
                <a:gd name="T31" fmla="*/ 298 h 623"/>
                <a:gd name="T32" fmla="*/ 535 w 928"/>
                <a:gd name="T33" fmla="*/ 274 h 623"/>
                <a:gd name="T34" fmla="*/ 473 w 928"/>
                <a:gd name="T35" fmla="*/ 240 h 623"/>
                <a:gd name="T36" fmla="*/ 424 w 928"/>
                <a:gd name="T37" fmla="*/ 256 h 623"/>
                <a:gd name="T38" fmla="*/ 392 w 928"/>
                <a:gd name="T39" fmla="*/ 302 h 623"/>
                <a:gd name="T40" fmla="*/ 399 w 928"/>
                <a:gd name="T41" fmla="*/ 297 h 623"/>
                <a:gd name="T42" fmla="*/ 335 w 928"/>
                <a:gd name="T43" fmla="*/ 349 h 623"/>
                <a:gd name="T44" fmla="*/ 274 w 928"/>
                <a:gd name="T45" fmla="*/ 444 h 623"/>
                <a:gd name="T46" fmla="*/ 288 w 928"/>
                <a:gd name="T47" fmla="*/ 483 h 623"/>
                <a:gd name="T48" fmla="*/ 214 w 928"/>
                <a:gd name="T49" fmla="*/ 450 h 623"/>
                <a:gd name="T50" fmla="*/ 132 w 928"/>
                <a:gd name="T51" fmla="*/ 458 h 623"/>
                <a:gd name="T52" fmla="*/ 120 w 928"/>
                <a:gd name="T53" fmla="*/ 458 h 623"/>
                <a:gd name="T54" fmla="*/ 59 w 928"/>
                <a:gd name="T55" fmla="*/ 442 h 623"/>
                <a:gd name="T56" fmla="*/ 73 w 928"/>
                <a:gd name="T57" fmla="*/ 412 h 623"/>
                <a:gd name="T58" fmla="*/ 51 w 928"/>
                <a:gd name="T59" fmla="*/ 410 h 623"/>
                <a:gd name="T60" fmla="*/ 65 w 928"/>
                <a:gd name="T61" fmla="*/ 385 h 623"/>
                <a:gd name="T62" fmla="*/ 33 w 928"/>
                <a:gd name="T63" fmla="*/ 388 h 623"/>
                <a:gd name="T64" fmla="*/ 47 w 928"/>
                <a:gd name="T65" fmla="*/ 441 h 623"/>
                <a:gd name="T66" fmla="*/ 0 w 928"/>
                <a:gd name="T67" fmla="*/ 407 h 623"/>
                <a:gd name="T68" fmla="*/ 31 w 928"/>
                <a:gd name="T69" fmla="*/ 362 h 623"/>
                <a:gd name="T70" fmla="*/ 65 w 928"/>
                <a:gd name="T71" fmla="*/ 343 h 623"/>
                <a:gd name="T72" fmla="*/ 87 w 928"/>
                <a:gd name="T73" fmla="*/ 312 h 623"/>
                <a:gd name="T74" fmla="*/ 108 w 928"/>
                <a:gd name="T75" fmla="*/ 271 h 623"/>
                <a:gd name="T76" fmla="*/ 134 w 928"/>
                <a:gd name="T77" fmla="*/ 248 h 623"/>
                <a:gd name="T78" fmla="*/ 144 w 928"/>
                <a:gd name="T79" fmla="*/ 221 h 623"/>
                <a:gd name="T80" fmla="*/ 143 w 928"/>
                <a:gd name="T81" fmla="*/ 196 h 623"/>
                <a:gd name="T82" fmla="*/ 164 w 928"/>
                <a:gd name="T83" fmla="*/ 180 h 623"/>
                <a:gd name="T84" fmla="*/ 185 w 928"/>
                <a:gd name="T85" fmla="*/ 169 h 623"/>
                <a:gd name="T86" fmla="*/ 231 w 928"/>
                <a:gd name="T87" fmla="*/ 139 h 623"/>
                <a:gd name="T88" fmla="*/ 256 w 928"/>
                <a:gd name="T89" fmla="*/ 93 h 623"/>
                <a:gd name="T90" fmla="*/ 264 w 928"/>
                <a:gd name="T91" fmla="*/ 57 h 623"/>
                <a:gd name="T92" fmla="*/ 283 w 928"/>
                <a:gd name="T93" fmla="*/ 26 h 623"/>
                <a:gd name="T94" fmla="*/ 303 w 928"/>
                <a:gd name="T95" fmla="*/ 23 h 623"/>
                <a:gd name="T96" fmla="*/ 297 w 928"/>
                <a:gd name="T97" fmla="*/ 91 h 623"/>
                <a:gd name="T98" fmla="*/ 291 w 928"/>
                <a:gd name="T99" fmla="*/ 123 h 623"/>
                <a:gd name="T100" fmla="*/ 309 w 928"/>
                <a:gd name="T101" fmla="*/ 155 h 623"/>
                <a:gd name="T102" fmla="*/ 350 w 928"/>
                <a:gd name="T103" fmla="*/ 199 h 623"/>
                <a:gd name="T104" fmla="*/ 377 w 928"/>
                <a:gd name="T105" fmla="*/ 222 h 623"/>
                <a:gd name="T106" fmla="*/ 403 w 928"/>
                <a:gd name="T107" fmla="*/ 202 h 623"/>
                <a:gd name="T108" fmla="*/ 401 w 928"/>
                <a:gd name="T109" fmla="*/ 121 h 623"/>
                <a:gd name="T110" fmla="*/ 438 w 928"/>
                <a:gd name="T111" fmla="*/ 119 h 623"/>
                <a:gd name="T112" fmla="*/ 462 w 928"/>
                <a:gd name="T113" fmla="*/ 143 h 62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28"/>
                <a:gd name="T172" fmla="*/ 0 h 623"/>
                <a:gd name="T173" fmla="*/ 928 w 928"/>
                <a:gd name="T174" fmla="*/ 623 h 62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28" h="623">
                  <a:moveTo>
                    <a:pt x="805" y="165"/>
                  </a:moveTo>
                  <a:lnTo>
                    <a:pt x="817" y="156"/>
                  </a:lnTo>
                  <a:lnTo>
                    <a:pt x="828" y="159"/>
                  </a:lnTo>
                  <a:lnTo>
                    <a:pt x="846" y="156"/>
                  </a:lnTo>
                  <a:lnTo>
                    <a:pt x="862" y="165"/>
                  </a:lnTo>
                  <a:lnTo>
                    <a:pt x="862" y="204"/>
                  </a:lnTo>
                  <a:lnTo>
                    <a:pt x="841" y="242"/>
                  </a:lnTo>
                  <a:lnTo>
                    <a:pt x="853" y="273"/>
                  </a:lnTo>
                  <a:lnTo>
                    <a:pt x="886" y="310"/>
                  </a:lnTo>
                  <a:lnTo>
                    <a:pt x="915" y="317"/>
                  </a:lnTo>
                  <a:lnTo>
                    <a:pt x="906" y="326"/>
                  </a:lnTo>
                  <a:lnTo>
                    <a:pt x="898" y="359"/>
                  </a:lnTo>
                  <a:lnTo>
                    <a:pt x="913" y="370"/>
                  </a:lnTo>
                  <a:lnTo>
                    <a:pt x="906" y="398"/>
                  </a:lnTo>
                  <a:lnTo>
                    <a:pt x="928" y="431"/>
                  </a:lnTo>
                  <a:lnTo>
                    <a:pt x="926" y="451"/>
                  </a:lnTo>
                  <a:lnTo>
                    <a:pt x="870" y="531"/>
                  </a:lnTo>
                  <a:lnTo>
                    <a:pt x="853" y="545"/>
                  </a:lnTo>
                  <a:lnTo>
                    <a:pt x="846" y="589"/>
                  </a:lnTo>
                  <a:lnTo>
                    <a:pt x="834" y="594"/>
                  </a:lnTo>
                  <a:lnTo>
                    <a:pt x="823" y="581"/>
                  </a:lnTo>
                  <a:lnTo>
                    <a:pt x="776" y="623"/>
                  </a:lnTo>
                  <a:lnTo>
                    <a:pt x="752" y="623"/>
                  </a:lnTo>
                  <a:lnTo>
                    <a:pt x="734" y="609"/>
                  </a:lnTo>
                  <a:lnTo>
                    <a:pt x="728" y="579"/>
                  </a:lnTo>
                  <a:lnTo>
                    <a:pt x="713" y="568"/>
                  </a:lnTo>
                  <a:lnTo>
                    <a:pt x="708" y="541"/>
                  </a:lnTo>
                  <a:lnTo>
                    <a:pt x="723" y="528"/>
                  </a:lnTo>
                  <a:lnTo>
                    <a:pt x="719" y="496"/>
                  </a:lnTo>
                  <a:lnTo>
                    <a:pt x="734" y="440"/>
                  </a:lnTo>
                  <a:lnTo>
                    <a:pt x="732" y="395"/>
                  </a:lnTo>
                  <a:lnTo>
                    <a:pt x="744" y="385"/>
                  </a:lnTo>
                  <a:lnTo>
                    <a:pt x="798" y="377"/>
                  </a:lnTo>
                  <a:lnTo>
                    <a:pt x="795" y="354"/>
                  </a:lnTo>
                  <a:lnTo>
                    <a:pt x="759" y="329"/>
                  </a:lnTo>
                  <a:lnTo>
                    <a:pt x="704" y="310"/>
                  </a:lnTo>
                  <a:lnTo>
                    <a:pt x="674" y="310"/>
                  </a:lnTo>
                  <a:lnTo>
                    <a:pt x="631" y="330"/>
                  </a:lnTo>
                  <a:lnTo>
                    <a:pt x="569" y="383"/>
                  </a:lnTo>
                  <a:lnTo>
                    <a:pt x="583" y="389"/>
                  </a:lnTo>
                  <a:lnTo>
                    <a:pt x="583" y="385"/>
                  </a:lnTo>
                  <a:lnTo>
                    <a:pt x="593" y="383"/>
                  </a:lnTo>
                  <a:lnTo>
                    <a:pt x="584" y="403"/>
                  </a:lnTo>
                  <a:lnTo>
                    <a:pt x="498" y="450"/>
                  </a:lnTo>
                  <a:lnTo>
                    <a:pt x="477" y="496"/>
                  </a:lnTo>
                  <a:lnTo>
                    <a:pt x="408" y="573"/>
                  </a:lnTo>
                  <a:lnTo>
                    <a:pt x="408" y="603"/>
                  </a:lnTo>
                  <a:lnTo>
                    <a:pt x="429" y="623"/>
                  </a:lnTo>
                  <a:lnTo>
                    <a:pt x="423" y="623"/>
                  </a:lnTo>
                  <a:lnTo>
                    <a:pt x="318" y="581"/>
                  </a:lnTo>
                  <a:lnTo>
                    <a:pt x="284" y="579"/>
                  </a:lnTo>
                  <a:lnTo>
                    <a:pt x="196" y="591"/>
                  </a:lnTo>
                  <a:lnTo>
                    <a:pt x="182" y="581"/>
                  </a:lnTo>
                  <a:lnTo>
                    <a:pt x="179" y="591"/>
                  </a:lnTo>
                  <a:lnTo>
                    <a:pt x="143" y="578"/>
                  </a:lnTo>
                  <a:lnTo>
                    <a:pt x="88" y="570"/>
                  </a:lnTo>
                  <a:lnTo>
                    <a:pt x="76" y="563"/>
                  </a:lnTo>
                  <a:lnTo>
                    <a:pt x="109" y="531"/>
                  </a:lnTo>
                  <a:lnTo>
                    <a:pt x="76" y="540"/>
                  </a:lnTo>
                  <a:lnTo>
                    <a:pt x="76" y="529"/>
                  </a:lnTo>
                  <a:lnTo>
                    <a:pt x="109" y="497"/>
                  </a:lnTo>
                  <a:lnTo>
                    <a:pt x="97" y="496"/>
                  </a:lnTo>
                  <a:lnTo>
                    <a:pt x="63" y="513"/>
                  </a:lnTo>
                  <a:lnTo>
                    <a:pt x="49" y="500"/>
                  </a:lnTo>
                  <a:lnTo>
                    <a:pt x="40" y="528"/>
                  </a:lnTo>
                  <a:lnTo>
                    <a:pt x="70" y="569"/>
                  </a:lnTo>
                  <a:lnTo>
                    <a:pt x="0" y="578"/>
                  </a:lnTo>
                  <a:lnTo>
                    <a:pt x="0" y="525"/>
                  </a:lnTo>
                  <a:lnTo>
                    <a:pt x="10" y="496"/>
                  </a:lnTo>
                  <a:lnTo>
                    <a:pt x="46" y="467"/>
                  </a:lnTo>
                  <a:lnTo>
                    <a:pt x="70" y="461"/>
                  </a:lnTo>
                  <a:lnTo>
                    <a:pt x="97" y="443"/>
                  </a:lnTo>
                  <a:lnTo>
                    <a:pt x="115" y="409"/>
                  </a:lnTo>
                  <a:lnTo>
                    <a:pt x="130" y="402"/>
                  </a:lnTo>
                  <a:lnTo>
                    <a:pt x="142" y="359"/>
                  </a:lnTo>
                  <a:lnTo>
                    <a:pt x="160" y="350"/>
                  </a:lnTo>
                  <a:lnTo>
                    <a:pt x="170" y="326"/>
                  </a:lnTo>
                  <a:lnTo>
                    <a:pt x="200" y="320"/>
                  </a:lnTo>
                  <a:lnTo>
                    <a:pt x="200" y="297"/>
                  </a:lnTo>
                  <a:lnTo>
                    <a:pt x="214" y="285"/>
                  </a:lnTo>
                  <a:lnTo>
                    <a:pt x="206" y="267"/>
                  </a:lnTo>
                  <a:lnTo>
                    <a:pt x="212" y="253"/>
                  </a:lnTo>
                  <a:lnTo>
                    <a:pt x="236" y="248"/>
                  </a:lnTo>
                  <a:lnTo>
                    <a:pt x="244" y="232"/>
                  </a:lnTo>
                  <a:lnTo>
                    <a:pt x="266" y="231"/>
                  </a:lnTo>
                  <a:lnTo>
                    <a:pt x="275" y="218"/>
                  </a:lnTo>
                  <a:lnTo>
                    <a:pt x="330" y="202"/>
                  </a:lnTo>
                  <a:lnTo>
                    <a:pt x="344" y="179"/>
                  </a:lnTo>
                  <a:lnTo>
                    <a:pt x="391" y="156"/>
                  </a:lnTo>
                  <a:lnTo>
                    <a:pt x="381" y="120"/>
                  </a:lnTo>
                  <a:lnTo>
                    <a:pt x="403" y="110"/>
                  </a:lnTo>
                  <a:lnTo>
                    <a:pt x="393" y="73"/>
                  </a:lnTo>
                  <a:lnTo>
                    <a:pt x="396" y="44"/>
                  </a:lnTo>
                  <a:lnTo>
                    <a:pt x="421" y="34"/>
                  </a:lnTo>
                  <a:lnTo>
                    <a:pt x="429" y="0"/>
                  </a:lnTo>
                  <a:lnTo>
                    <a:pt x="451" y="30"/>
                  </a:lnTo>
                  <a:lnTo>
                    <a:pt x="457" y="81"/>
                  </a:lnTo>
                  <a:lnTo>
                    <a:pt x="441" y="117"/>
                  </a:lnTo>
                  <a:lnTo>
                    <a:pt x="451" y="137"/>
                  </a:lnTo>
                  <a:lnTo>
                    <a:pt x="433" y="159"/>
                  </a:lnTo>
                  <a:lnTo>
                    <a:pt x="451" y="197"/>
                  </a:lnTo>
                  <a:lnTo>
                    <a:pt x="460" y="200"/>
                  </a:lnTo>
                  <a:lnTo>
                    <a:pt x="498" y="194"/>
                  </a:lnTo>
                  <a:lnTo>
                    <a:pt x="521" y="257"/>
                  </a:lnTo>
                  <a:lnTo>
                    <a:pt x="541" y="278"/>
                  </a:lnTo>
                  <a:lnTo>
                    <a:pt x="560" y="286"/>
                  </a:lnTo>
                  <a:lnTo>
                    <a:pt x="587" y="278"/>
                  </a:lnTo>
                  <a:lnTo>
                    <a:pt x="599" y="261"/>
                  </a:lnTo>
                  <a:lnTo>
                    <a:pt x="590" y="189"/>
                  </a:lnTo>
                  <a:lnTo>
                    <a:pt x="596" y="156"/>
                  </a:lnTo>
                  <a:lnTo>
                    <a:pt x="631" y="126"/>
                  </a:lnTo>
                  <a:lnTo>
                    <a:pt x="652" y="154"/>
                  </a:lnTo>
                  <a:lnTo>
                    <a:pt x="681" y="159"/>
                  </a:lnTo>
                  <a:lnTo>
                    <a:pt x="687" y="184"/>
                  </a:lnTo>
                  <a:lnTo>
                    <a:pt x="805" y="165"/>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5" name="Freeform 159"/>
            <p:cNvSpPr>
              <a:spLocks/>
            </p:cNvSpPr>
            <p:nvPr/>
          </p:nvSpPr>
          <p:spPr bwMode="auto">
            <a:xfrm>
              <a:off x="3969" y="2260"/>
              <a:ext cx="512" cy="414"/>
            </a:xfrm>
            <a:custGeom>
              <a:avLst/>
              <a:gdLst>
                <a:gd name="T0" fmla="*/ 415 w 769"/>
                <a:gd name="T1" fmla="*/ 233 h 534"/>
                <a:gd name="T2" fmla="*/ 427 w 769"/>
                <a:gd name="T3" fmla="*/ 230 h 534"/>
                <a:gd name="T4" fmla="*/ 451 w 769"/>
                <a:gd name="T5" fmla="*/ 230 h 534"/>
                <a:gd name="T6" fmla="*/ 512 w 769"/>
                <a:gd name="T7" fmla="*/ 208 h 534"/>
                <a:gd name="T8" fmla="*/ 505 w 769"/>
                <a:gd name="T9" fmla="*/ 148 h 534"/>
                <a:gd name="T10" fmla="*/ 484 w 769"/>
                <a:gd name="T11" fmla="*/ 101 h 534"/>
                <a:gd name="T12" fmla="*/ 415 w 769"/>
                <a:gd name="T13" fmla="*/ 71 h 534"/>
                <a:gd name="T14" fmla="*/ 377 w 769"/>
                <a:gd name="T15" fmla="*/ 72 h 534"/>
                <a:gd name="T16" fmla="*/ 340 w 769"/>
                <a:gd name="T17" fmla="*/ 56 h 534"/>
                <a:gd name="T18" fmla="*/ 332 w 769"/>
                <a:gd name="T19" fmla="*/ 22 h 534"/>
                <a:gd name="T20" fmla="*/ 284 w 769"/>
                <a:gd name="T21" fmla="*/ 15 h 534"/>
                <a:gd name="T22" fmla="*/ 226 w 769"/>
                <a:gd name="T23" fmla="*/ 79 h 534"/>
                <a:gd name="T24" fmla="*/ 188 w 769"/>
                <a:gd name="T25" fmla="*/ 144 h 534"/>
                <a:gd name="T26" fmla="*/ 230 w 769"/>
                <a:gd name="T27" fmla="*/ 212 h 534"/>
                <a:gd name="T28" fmla="*/ 228 w 769"/>
                <a:gd name="T29" fmla="*/ 247 h 534"/>
                <a:gd name="T30" fmla="*/ 222 w 769"/>
                <a:gd name="T31" fmla="*/ 285 h 534"/>
                <a:gd name="T32" fmla="*/ 212 w 769"/>
                <a:gd name="T33" fmla="*/ 235 h 534"/>
                <a:gd name="T34" fmla="*/ 186 w 769"/>
                <a:gd name="T35" fmla="*/ 253 h 534"/>
                <a:gd name="T36" fmla="*/ 186 w 769"/>
                <a:gd name="T37" fmla="*/ 294 h 534"/>
                <a:gd name="T38" fmla="*/ 172 w 769"/>
                <a:gd name="T39" fmla="*/ 302 h 534"/>
                <a:gd name="T40" fmla="*/ 152 w 769"/>
                <a:gd name="T41" fmla="*/ 302 h 534"/>
                <a:gd name="T42" fmla="*/ 127 w 769"/>
                <a:gd name="T43" fmla="*/ 286 h 534"/>
                <a:gd name="T44" fmla="*/ 125 w 769"/>
                <a:gd name="T45" fmla="*/ 319 h 534"/>
                <a:gd name="T46" fmla="*/ 106 w 769"/>
                <a:gd name="T47" fmla="*/ 319 h 534"/>
                <a:gd name="T48" fmla="*/ 93 w 769"/>
                <a:gd name="T49" fmla="*/ 339 h 534"/>
                <a:gd name="T50" fmla="*/ 102 w 769"/>
                <a:gd name="T51" fmla="*/ 344 h 534"/>
                <a:gd name="T52" fmla="*/ 61 w 769"/>
                <a:gd name="T53" fmla="*/ 349 h 534"/>
                <a:gd name="T54" fmla="*/ 69 w 769"/>
                <a:gd name="T55" fmla="*/ 329 h 534"/>
                <a:gd name="T56" fmla="*/ 21 w 769"/>
                <a:gd name="T57" fmla="*/ 346 h 534"/>
                <a:gd name="T58" fmla="*/ 8 w 769"/>
                <a:gd name="T59" fmla="*/ 312 h 534"/>
                <a:gd name="T60" fmla="*/ 9 w 769"/>
                <a:gd name="T61" fmla="*/ 342 h 534"/>
                <a:gd name="T62" fmla="*/ 21 w 769"/>
                <a:gd name="T63" fmla="*/ 377 h 534"/>
                <a:gd name="T64" fmla="*/ 81 w 769"/>
                <a:gd name="T65" fmla="*/ 414 h 534"/>
                <a:gd name="T66" fmla="*/ 136 w 769"/>
                <a:gd name="T67" fmla="*/ 388 h 534"/>
                <a:gd name="T68" fmla="*/ 157 w 769"/>
                <a:gd name="T69" fmla="*/ 391 h 534"/>
                <a:gd name="T70" fmla="*/ 192 w 769"/>
                <a:gd name="T71" fmla="*/ 358 h 534"/>
                <a:gd name="T72" fmla="*/ 232 w 769"/>
                <a:gd name="T73" fmla="*/ 336 h 534"/>
                <a:gd name="T74" fmla="*/ 244 w 769"/>
                <a:gd name="T75" fmla="*/ 314 h 534"/>
                <a:gd name="T76" fmla="*/ 260 w 769"/>
                <a:gd name="T77" fmla="*/ 266 h 534"/>
                <a:gd name="T78" fmla="*/ 309 w 769"/>
                <a:gd name="T79" fmla="*/ 285 h 534"/>
                <a:gd name="T80" fmla="*/ 328 w 769"/>
                <a:gd name="T81" fmla="*/ 223 h 534"/>
                <a:gd name="T82" fmla="*/ 389 w 769"/>
                <a:gd name="T83" fmla="*/ 245 h 53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9"/>
                <a:gd name="T127" fmla="*/ 0 h 534"/>
                <a:gd name="T128" fmla="*/ 769 w 769"/>
                <a:gd name="T129" fmla="*/ 534 h 53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9" h="534">
                  <a:moveTo>
                    <a:pt x="600" y="300"/>
                  </a:moveTo>
                  <a:lnTo>
                    <a:pt x="623" y="301"/>
                  </a:lnTo>
                  <a:lnTo>
                    <a:pt x="636" y="287"/>
                  </a:lnTo>
                  <a:lnTo>
                    <a:pt x="641" y="297"/>
                  </a:lnTo>
                  <a:lnTo>
                    <a:pt x="660" y="287"/>
                  </a:lnTo>
                  <a:lnTo>
                    <a:pt x="677" y="297"/>
                  </a:lnTo>
                  <a:lnTo>
                    <a:pt x="745" y="283"/>
                  </a:lnTo>
                  <a:lnTo>
                    <a:pt x="769" y="268"/>
                  </a:lnTo>
                  <a:lnTo>
                    <a:pt x="742" y="214"/>
                  </a:lnTo>
                  <a:lnTo>
                    <a:pt x="759" y="191"/>
                  </a:lnTo>
                  <a:lnTo>
                    <a:pt x="757" y="160"/>
                  </a:lnTo>
                  <a:lnTo>
                    <a:pt x="727" y="130"/>
                  </a:lnTo>
                  <a:lnTo>
                    <a:pt x="682" y="141"/>
                  </a:lnTo>
                  <a:lnTo>
                    <a:pt x="623" y="92"/>
                  </a:lnTo>
                  <a:lnTo>
                    <a:pt x="588" y="84"/>
                  </a:lnTo>
                  <a:lnTo>
                    <a:pt x="566" y="93"/>
                  </a:lnTo>
                  <a:lnTo>
                    <a:pt x="548" y="67"/>
                  </a:lnTo>
                  <a:lnTo>
                    <a:pt x="511" y="72"/>
                  </a:lnTo>
                  <a:lnTo>
                    <a:pt x="505" y="67"/>
                  </a:lnTo>
                  <a:lnTo>
                    <a:pt x="499" y="28"/>
                  </a:lnTo>
                  <a:lnTo>
                    <a:pt x="467" y="0"/>
                  </a:lnTo>
                  <a:lnTo>
                    <a:pt x="427" y="19"/>
                  </a:lnTo>
                  <a:lnTo>
                    <a:pt x="378" y="77"/>
                  </a:lnTo>
                  <a:lnTo>
                    <a:pt x="340" y="102"/>
                  </a:lnTo>
                  <a:lnTo>
                    <a:pt x="291" y="164"/>
                  </a:lnTo>
                  <a:lnTo>
                    <a:pt x="283" y="186"/>
                  </a:lnTo>
                  <a:lnTo>
                    <a:pt x="301" y="229"/>
                  </a:lnTo>
                  <a:lnTo>
                    <a:pt x="346" y="273"/>
                  </a:lnTo>
                  <a:lnTo>
                    <a:pt x="349" y="303"/>
                  </a:lnTo>
                  <a:lnTo>
                    <a:pt x="343" y="319"/>
                  </a:lnTo>
                  <a:lnTo>
                    <a:pt x="340" y="361"/>
                  </a:lnTo>
                  <a:lnTo>
                    <a:pt x="334" y="368"/>
                  </a:lnTo>
                  <a:lnTo>
                    <a:pt x="318" y="351"/>
                  </a:lnTo>
                  <a:lnTo>
                    <a:pt x="318" y="303"/>
                  </a:lnTo>
                  <a:lnTo>
                    <a:pt x="315" y="305"/>
                  </a:lnTo>
                  <a:lnTo>
                    <a:pt x="279" y="326"/>
                  </a:lnTo>
                  <a:lnTo>
                    <a:pt x="283" y="339"/>
                  </a:lnTo>
                  <a:lnTo>
                    <a:pt x="279" y="379"/>
                  </a:lnTo>
                  <a:lnTo>
                    <a:pt x="266" y="379"/>
                  </a:lnTo>
                  <a:lnTo>
                    <a:pt x="258" y="390"/>
                  </a:lnTo>
                  <a:lnTo>
                    <a:pt x="245" y="379"/>
                  </a:lnTo>
                  <a:lnTo>
                    <a:pt x="228" y="390"/>
                  </a:lnTo>
                  <a:lnTo>
                    <a:pt x="201" y="369"/>
                  </a:lnTo>
                  <a:lnTo>
                    <a:pt x="191" y="369"/>
                  </a:lnTo>
                  <a:lnTo>
                    <a:pt x="207" y="409"/>
                  </a:lnTo>
                  <a:lnTo>
                    <a:pt x="188" y="412"/>
                  </a:lnTo>
                  <a:lnTo>
                    <a:pt x="192" y="424"/>
                  </a:lnTo>
                  <a:lnTo>
                    <a:pt x="159" y="412"/>
                  </a:lnTo>
                  <a:lnTo>
                    <a:pt x="125" y="417"/>
                  </a:lnTo>
                  <a:lnTo>
                    <a:pt x="140" y="437"/>
                  </a:lnTo>
                  <a:lnTo>
                    <a:pt x="164" y="429"/>
                  </a:lnTo>
                  <a:lnTo>
                    <a:pt x="153" y="444"/>
                  </a:lnTo>
                  <a:lnTo>
                    <a:pt x="118" y="452"/>
                  </a:lnTo>
                  <a:lnTo>
                    <a:pt x="92" y="450"/>
                  </a:lnTo>
                  <a:lnTo>
                    <a:pt x="116" y="433"/>
                  </a:lnTo>
                  <a:lnTo>
                    <a:pt x="104" y="424"/>
                  </a:lnTo>
                  <a:lnTo>
                    <a:pt x="64" y="446"/>
                  </a:lnTo>
                  <a:lnTo>
                    <a:pt x="32" y="446"/>
                  </a:lnTo>
                  <a:lnTo>
                    <a:pt x="25" y="412"/>
                  </a:lnTo>
                  <a:lnTo>
                    <a:pt x="12" y="403"/>
                  </a:lnTo>
                  <a:lnTo>
                    <a:pt x="0" y="424"/>
                  </a:lnTo>
                  <a:lnTo>
                    <a:pt x="13" y="441"/>
                  </a:lnTo>
                  <a:lnTo>
                    <a:pt x="3" y="453"/>
                  </a:lnTo>
                  <a:lnTo>
                    <a:pt x="32" y="486"/>
                  </a:lnTo>
                  <a:lnTo>
                    <a:pt x="35" y="506"/>
                  </a:lnTo>
                  <a:lnTo>
                    <a:pt x="121" y="534"/>
                  </a:lnTo>
                  <a:lnTo>
                    <a:pt x="159" y="531"/>
                  </a:lnTo>
                  <a:lnTo>
                    <a:pt x="204" y="500"/>
                  </a:lnTo>
                  <a:lnTo>
                    <a:pt x="222" y="509"/>
                  </a:lnTo>
                  <a:lnTo>
                    <a:pt x="236" y="504"/>
                  </a:lnTo>
                  <a:lnTo>
                    <a:pt x="270" y="443"/>
                  </a:lnTo>
                  <a:lnTo>
                    <a:pt x="289" y="462"/>
                  </a:lnTo>
                  <a:lnTo>
                    <a:pt x="324" y="441"/>
                  </a:lnTo>
                  <a:lnTo>
                    <a:pt x="349" y="433"/>
                  </a:lnTo>
                  <a:lnTo>
                    <a:pt x="357" y="441"/>
                  </a:lnTo>
                  <a:lnTo>
                    <a:pt x="367" y="405"/>
                  </a:lnTo>
                  <a:lnTo>
                    <a:pt x="397" y="418"/>
                  </a:lnTo>
                  <a:lnTo>
                    <a:pt x="390" y="343"/>
                  </a:lnTo>
                  <a:lnTo>
                    <a:pt x="405" y="343"/>
                  </a:lnTo>
                  <a:lnTo>
                    <a:pt x="464" y="368"/>
                  </a:lnTo>
                  <a:lnTo>
                    <a:pt x="478" y="346"/>
                  </a:lnTo>
                  <a:lnTo>
                    <a:pt x="493" y="288"/>
                  </a:lnTo>
                  <a:lnTo>
                    <a:pt x="518" y="285"/>
                  </a:lnTo>
                  <a:lnTo>
                    <a:pt x="584" y="316"/>
                  </a:lnTo>
                  <a:lnTo>
                    <a:pt x="600" y="300"/>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6" name="Freeform 160"/>
            <p:cNvSpPr>
              <a:spLocks/>
            </p:cNvSpPr>
            <p:nvPr/>
          </p:nvSpPr>
          <p:spPr bwMode="auto">
            <a:xfrm>
              <a:off x="4654" y="1939"/>
              <a:ext cx="527" cy="831"/>
            </a:xfrm>
            <a:custGeom>
              <a:avLst/>
              <a:gdLst>
                <a:gd name="T0" fmla="*/ 104 w 791"/>
                <a:gd name="T1" fmla="*/ 367 h 1073"/>
                <a:gd name="T2" fmla="*/ 133 w 791"/>
                <a:gd name="T3" fmla="*/ 311 h 1073"/>
                <a:gd name="T4" fmla="*/ 135 w 791"/>
                <a:gd name="T5" fmla="*/ 258 h 1073"/>
                <a:gd name="T6" fmla="*/ 157 w 791"/>
                <a:gd name="T7" fmla="*/ 226 h 1073"/>
                <a:gd name="T8" fmla="*/ 171 w 791"/>
                <a:gd name="T9" fmla="*/ 196 h 1073"/>
                <a:gd name="T10" fmla="*/ 201 w 791"/>
                <a:gd name="T11" fmla="*/ 106 h 1073"/>
                <a:gd name="T12" fmla="*/ 268 w 791"/>
                <a:gd name="T13" fmla="*/ 60 h 1073"/>
                <a:gd name="T14" fmla="*/ 280 w 791"/>
                <a:gd name="T15" fmla="*/ 94 h 1073"/>
                <a:gd name="T16" fmla="*/ 306 w 791"/>
                <a:gd name="T17" fmla="*/ 83 h 1073"/>
                <a:gd name="T18" fmla="*/ 350 w 791"/>
                <a:gd name="T19" fmla="*/ 71 h 1073"/>
                <a:gd name="T20" fmla="*/ 370 w 791"/>
                <a:gd name="T21" fmla="*/ 56 h 1073"/>
                <a:gd name="T22" fmla="*/ 395 w 791"/>
                <a:gd name="T23" fmla="*/ 27 h 1073"/>
                <a:gd name="T24" fmla="*/ 443 w 791"/>
                <a:gd name="T25" fmla="*/ 0 h 1073"/>
                <a:gd name="T26" fmla="*/ 471 w 791"/>
                <a:gd name="T27" fmla="*/ 52 h 1073"/>
                <a:gd name="T28" fmla="*/ 510 w 791"/>
                <a:gd name="T29" fmla="*/ 81 h 1073"/>
                <a:gd name="T30" fmla="*/ 504 w 791"/>
                <a:gd name="T31" fmla="*/ 118 h 1073"/>
                <a:gd name="T32" fmla="*/ 445 w 791"/>
                <a:gd name="T33" fmla="*/ 160 h 1073"/>
                <a:gd name="T34" fmla="*/ 427 w 791"/>
                <a:gd name="T35" fmla="*/ 180 h 1073"/>
                <a:gd name="T36" fmla="*/ 407 w 791"/>
                <a:gd name="T37" fmla="*/ 243 h 1073"/>
                <a:gd name="T38" fmla="*/ 429 w 791"/>
                <a:gd name="T39" fmla="*/ 290 h 1073"/>
                <a:gd name="T40" fmla="*/ 482 w 791"/>
                <a:gd name="T41" fmla="*/ 279 h 1073"/>
                <a:gd name="T42" fmla="*/ 497 w 791"/>
                <a:gd name="T43" fmla="*/ 338 h 1073"/>
                <a:gd name="T44" fmla="*/ 484 w 791"/>
                <a:gd name="T45" fmla="*/ 366 h 1073"/>
                <a:gd name="T46" fmla="*/ 492 w 791"/>
                <a:gd name="T47" fmla="*/ 389 h 1073"/>
                <a:gd name="T48" fmla="*/ 466 w 791"/>
                <a:gd name="T49" fmla="*/ 399 h 1073"/>
                <a:gd name="T50" fmla="*/ 479 w 791"/>
                <a:gd name="T51" fmla="*/ 411 h 1073"/>
                <a:gd name="T52" fmla="*/ 497 w 791"/>
                <a:gd name="T53" fmla="*/ 464 h 1073"/>
                <a:gd name="T54" fmla="*/ 527 w 791"/>
                <a:gd name="T55" fmla="*/ 511 h 1073"/>
                <a:gd name="T56" fmla="*/ 474 w 791"/>
                <a:gd name="T57" fmla="*/ 511 h 1073"/>
                <a:gd name="T58" fmla="*/ 412 w 791"/>
                <a:gd name="T59" fmla="*/ 489 h 1073"/>
                <a:gd name="T60" fmla="*/ 362 w 791"/>
                <a:gd name="T61" fmla="*/ 539 h 1073"/>
                <a:gd name="T62" fmla="*/ 334 w 791"/>
                <a:gd name="T63" fmla="*/ 534 h 1073"/>
                <a:gd name="T64" fmla="*/ 338 w 791"/>
                <a:gd name="T65" fmla="*/ 585 h 1073"/>
                <a:gd name="T66" fmla="*/ 334 w 791"/>
                <a:gd name="T67" fmla="*/ 629 h 1073"/>
                <a:gd name="T68" fmla="*/ 312 w 791"/>
                <a:gd name="T69" fmla="*/ 663 h 1073"/>
                <a:gd name="T70" fmla="*/ 316 w 791"/>
                <a:gd name="T71" fmla="*/ 714 h 1073"/>
                <a:gd name="T72" fmla="*/ 308 w 791"/>
                <a:gd name="T73" fmla="*/ 750 h 1073"/>
                <a:gd name="T74" fmla="*/ 268 w 791"/>
                <a:gd name="T75" fmla="*/ 785 h 1073"/>
                <a:gd name="T76" fmla="*/ 225 w 791"/>
                <a:gd name="T77" fmla="*/ 808 h 1073"/>
                <a:gd name="T78" fmla="*/ 205 w 791"/>
                <a:gd name="T79" fmla="*/ 821 h 1073"/>
                <a:gd name="T80" fmla="*/ 167 w 791"/>
                <a:gd name="T81" fmla="*/ 831 h 1073"/>
                <a:gd name="T82" fmla="*/ 95 w 791"/>
                <a:gd name="T83" fmla="*/ 831 h 1073"/>
                <a:gd name="T84" fmla="*/ 91 w 791"/>
                <a:gd name="T85" fmla="*/ 784 h 1073"/>
                <a:gd name="T86" fmla="*/ 91 w 791"/>
                <a:gd name="T87" fmla="*/ 688 h 1073"/>
                <a:gd name="T88" fmla="*/ 71 w 791"/>
                <a:gd name="T89" fmla="*/ 624 h 1073"/>
                <a:gd name="T90" fmla="*/ 12 w 791"/>
                <a:gd name="T91" fmla="*/ 560 h 1073"/>
                <a:gd name="T92" fmla="*/ 4 w 791"/>
                <a:gd name="T93" fmla="*/ 543 h 1073"/>
                <a:gd name="T94" fmla="*/ 26 w 791"/>
                <a:gd name="T95" fmla="*/ 511 h 1073"/>
                <a:gd name="T96" fmla="*/ 84 w 791"/>
                <a:gd name="T97" fmla="*/ 472 h 1073"/>
                <a:gd name="T98" fmla="*/ 91 w 791"/>
                <a:gd name="T99" fmla="*/ 434 h 1073"/>
                <a:gd name="T100" fmla="*/ 112 w 791"/>
                <a:gd name="T101" fmla="*/ 391 h 10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91"/>
                <a:gd name="T154" fmla="*/ 0 h 1073"/>
                <a:gd name="T155" fmla="*/ 791 w 791"/>
                <a:gd name="T156" fmla="*/ 1073 h 10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91" h="1073">
                  <a:moveTo>
                    <a:pt x="168" y="505"/>
                  </a:moveTo>
                  <a:lnTo>
                    <a:pt x="156" y="474"/>
                  </a:lnTo>
                  <a:lnTo>
                    <a:pt x="193" y="424"/>
                  </a:lnTo>
                  <a:lnTo>
                    <a:pt x="200" y="401"/>
                  </a:lnTo>
                  <a:lnTo>
                    <a:pt x="162" y="368"/>
                  </a:lnTo>
                  <a:lnTo>
                    <a:pt x="202" y="333"/>
                  </a:lnTo>
                  <a:lnTo>
                    <a:pt x="206" y="302"/>
                  </a:lnTo>
                  <a:lnTo>
                    <a:pt x="235" y="292"/>
                  </a:lnTo>
                  <a:lnTo>
                    <a:pt x="215" y="267"/>
                  </a:lnTo>
                  <a:lnTo>
                    <a:pt x="256" y="253"/>
                  </a:lnTo>
                  <a:lnTo>
                    <a:pt x="262" y="159"/>
                  </a:lnTo>
                  <a:lnTo>
                    <a:pt x="301" y="137"/>
                  </a:lnTo>
                  <a:lnTo>
                    <a:pt x="338" y="72"/>
                  </a:lnTo>
                  <a:lnTo>
                    <a:pt x="402" y="77"/>
                  </a:lnTo>
                  <a:lnTo>
                    <a:pt x="404" y="119"/>
                  </a:lnTo>
                  <a:lnTo>
                    <a:pt x="420" y="121"/>
                  </a:lnTo>
                  <a:lnTo>
                    <a:pt x="423" y="135"/>
                  </a:lnTo>
                  <a:lnTo>
                    <a:pt x="460" y="107"/>
                  </a:lnTo>
                  <a:lnTo>
                    <a:pt x="475" y="112"/>
                  </a:lnTo>
                  <a:lnTo>
                    <a:pt x="525" y="92"/>
                  </a:lnTo>
                  <a:lnTo>
                    <a:pt x="546" y="115"/>
                  </a:lnTo>
                  <a:lnTo>
                    <a:pt x="555" y="72"/>
                  </a:lnTo>
                  <a:lnTo>
                    <a:pt x="593" y="64"/>
                  </a:lnTo>
                  <a:lnTo>
                    <a:pt x="593" y="35"/>
                  </a:lnTo>
                  <a:lnTo>
                    <a:pt x="613" y="23"/>
                  </a:lnTo>
                  <a:lnTo>
                    <a:pt x="665" y="0"/>
                  </a:lnTo>
                  <a:lnTo>
                    <a:pt x="697" y="10"/>
                  </a:lnTo>
                  <a:lnTo>
                    <a:pt x="707" y="67"/>
                  </a:lnTo>
                  <a:lnTo>
                    <a:pt x="735" y="92"/>
                  </a:lnTo>
                  <a:lnTo>
                    <a:pt x="765" y="105"/>
                  </a:lnTo>
                  <a:lnTo>
                    <a:pt x="777" y="134"/>
                  </a:lnTo>
                  <a:lnTo>
                    <a:pt x="756" y="153"/>
                  </a:lnTo>
                  <a:lnTo>
                    <a:pt x="759" y="174"/>
                  </a:lnTo>
                  <a:lnTo>
                    <a:pt x="668" y="207"/>
                  </a:lnTo>
                  <a:lnTo>
                    <a:pt x="665" y="226"/>
                  </a:lnTo>
                  <a:lnTo>
                    <a:pt x="641" y="233"/>
                  </a:lnTo>
                  <a:lnTo>
                    <a:pt x="617" y="276"/>
                  </a:lnTo>
                  <a:lnTo>
                    <a:pt x="611" y="314"/>
                  </a:lnTo>
                  <a:lnTo>
                    <a:pt x="620" y="360"/>
                  </a:lnTo>
                  <a:lnTo>
                    <a:pt x="644" y="374"/>
                  </a:lnTo>
                  <a:lnTo>
                    <a:pt x="659" y="368"/>
                  </a:lnTo>
                  <a:lnTo>
                    <a:pt x="724" y="360"/>
                  </a:lnTo>
                  <a:lnTo>
                    <a:pt x="746" y="379"/>
                  </a:lnTo>
                  <a:lnTo>
                    <a:pt x="746" y="437"/>
                  </a:lnTo>
                  <a:lnTo>
                    <a:pt x="727" y="447"/>
                  </a:lnTo>
                  <a:lnTo>
                    <a:pt x="727" y="472"/>
                  </a:lnTo>
                  <a:lnTo>
                    <a:pt x="746" y="486"/>
                  </a:lnTo>
                  <a:lnTo>
                    <a:pt x="738" y="502"/>
                  </a:lnTo>
                  <a:lnTo>
                    <a:pt x="728" y="515"/>
                  </a:lnTo>
                  <a:lnTo>
                    <a:pt x="700" y="515"/>
                  </a:lnTo>
                  <a:lnTo>
                    <a:pt x="698" y="519"/>
                  </a:lnTo>
                  <a:lnTo>
                    <a:pt x="719" y="531"/>
                  </a:lnTo>
                  <a:lnTo>
                    <a:pt x="743" y="538"/>
                  </a:lnTo>
                  <a:lnTo>
                    <a:pt x="746" y="599"/>
                  </a:lnTo>
                  <a:lnTo>
                    <a:pt x="776" y="617"/>
                  </a:lnTo>
                  <a:lnTo>
                    <a:pt x="791" y="660"/>
                  </a:lnTo>
                  <a:lnTo>
                    <a:pt x="719" y="682"/>
                  </a:lnTo>
                  <a:lnTo>
                    <a:pt x="712" y="660"/>
                  </a:lnTo>
                  <a:lnTo>
                    <a:pt x="631" y="666"/>
                  </a:lnTo>
                  <a:lnTo>
                    <a:pt x="619" y="632"/>
                  </a:lnTo>
                  <a:lnTo>
                    <a:pt x="583" y="630"/>
                  </a:lnTo>
                  <a:lnTo>
                    <a:pt x="544" y="696"/>
                  </a:lnTo>
                  <a:lnTo>
                    <a:pt x="523" y="682"/>
                  </a:lnTo>
                  <a:lnTo>
                    <a:pt x="501" y="689"/>
                  </a:lnTo>
                  <a:lnTo>
                    <a:pt x="490" y="729"/>
                  </a:lnTo>
                  <a:lnTo>
                    <a:pt x="508" y="756"/>
                  </a:lnTo>
                  <a:lnTo>
                    <a:pt x="486" y="773"/>
                  </a:lnTo>
                  <a:lnTo>
                    <a:pt x="501" y="812"/>
                  </a:lnTo>
                  <a:lnTo>
                    <a:pt x="493" y="846"/>
                  </a:lnTo>
                  <a:lnTo>
                    <a:pt x="468" y="856"/>
                  </a:lnTo>
                  <a:lnTo>
                    <a:pt x="465" y="885"/>
                  </a:lnTo>
                  <a:lnTo>
                    <a:pt x="475" y="922"/>
                  </a:lnTo>
                  <a:lnTo>
                    <a:pt x="453" y="932"/>
                  </a:lnTo>
                  <a:lnTo>
                    <a:pt x="463" y="968"/>
                  </a:lnTo>
                  <a:lnTo>
                    <a:pt x="416" y="991"/>
                  </a:lnTo>
                  <a:lnTo>
                    <a:pt x="402" y="1014"/>
                  </a:lnTo>
                  <a:lnTo>
                    <a:pt x="347" y="1030"/>
                  </a:lnTo>
                  <a:lnTo>
                    <a:pt x="338" y="1043"/>
                  </a:lnTo>
                  <a:lnTo>
                    <a:pt x="316" y="1044"/>
                  </a:lnTo>
                  <a:lnTo>
                    <a:pt x="308" y="1060"/>
                  </a:lnTo>
                  <a:lnTo>
                    <a:pt x="284" y="1065"/>
                  </a:lnTo>
                  <a:lnTo>
                    <a:pt x="251" y="1073"/>
                  </a:lnTo>
                  <a:lnTo>
                    <a:pt x="200" y="1051"/>
                  </a:lnTo>
                  <a:lnTo>
                    <a:pt x="142" y="1073"/>
                  </a:lnTo>
                  <a:lnTo>
                    <a:pt x="114" y="1043"/>
                  </a:lnTo>
                  <a:lnTo>
                    <a:pt x="136" y="1012"/>
                  </a:lnTo>
                  <a:lnTo>
                    <a:pt x="156" y="966"/>
                  </a:lnTo>
                  <a:lnTo>
                    <a:pt x="136" y="889"/>
                  </a:lnTo>
                  <a:lnTo>
                    <a:pt x="112" y="850"/>
                  </a:lnTo>
                  <a:lnTo>
                    <a:pt x="106" y="806"/>
                  </a:lnTo>
                  <a:lnTo>
                    <a:pt x="84" y="756"/>
                  </a:lnTo>
                  <a:lnTo>
                    <a:pt x="18" y="723"/>
                  </a:lnTo>
                  <a:lnTo>
                    <a:pt x="0" y="714"/>
                  </a:lnTo>
                  <a:lnTo>
                    <a:pt x="6" y="701"/>
                  </a:lnTo>
                  <a:lnTo>
                    <a:pt x="29" y="682"/>
                  </a:lnTo>
                  <a:lnTo>
                    <a:pt x="39" y="660"/>
                  </a:lnTo>
                  <a:lnTo>
                    <a:pt x="84" y="667"/>
                  </a:lnTo>
                  <a:lnTo>
                    <a:pt x="126" y="609"/>
                  </a:lnTo>
                  <a:lnTo>
                    <a:pt x="150" y="604"/>
                  </a:lnTo>
                  <a:lnTo>
                    <a:pt x="136" y="560"/>
                  </a:lnTo>
                  <a:lnTo>
                    <a:pt x="142" y="528"/>
                  </a:lnTo>
                  <a:lnTo>
                    <a:pt x="168" y="505"/>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7" name="Freeform 161"/>
            <p:cNvSpPr>
              <a:spLocks/>
            </p:cNvSpPr>
            <p:nvPr/>
          </p:nvSpPr>
          <p:spPr bwMode="auto">
            <a:xfrm>
              <a:off x="4281" y="1706"/>
              <a:ext cx="414" cy="660"/>
            </a:xfrm>
            <a:custGeom>
              <a:avLst/>
              <a:gdLst>
                <a:gd name="T0" fmla="*/ 298 w 617"/>
                <a:gd name="T1" fmla="*/ 191 h 857"/>
                <a:gd name="T2" fmla="*/ 280 w 617"/>
                <a:gd name="T3" fmla="*/ 210 h 857"/>
                <a:gd name="T4" fmla="*/ 251 w 617"/>
                <a:gd name="T5" fmla="*/ 199 h 857"/>
                <a:gd name="T6" fmla="*/ 230 w 617"/>
                <a:gd name="T7" fmla="*/ 191 h 857"/>
                <a:gd name="T8" fmla="*/ 235 w 617"/>
                <a:gd name="T9" fmla="*/ 174 h 857"/>
                <a:gd name="T10" fmla="*/ 253 w 617"/>
                <a:gd name="T11" fmla="*/ 135 h 857"/>
                <a:gd name="T12" fmla="*/ 266 w 617"/>
                <a:gd name="T13" fmla="*/ 142 h 857"/>
                <a:gd name="T14" fmla="*/ 287 w 617"/>
                <a:gd name="T15" fmla="*/ 156 h 857"/>
                <a:gd name="T16" fmla="*/ 316 w 617"/>
                <a:gd name="T17" fmla="*/ 119 h 857"/>
                <a:gd name="T18" fmla="*/ 361 w 617"/>
                <a:gd name="T19" fmla="*/ 110 h 857"/>
                <a:gd name="T20" fmla="*/ 371 w 617"/>
                <a:gd name="T21" fmla="*/ 64 h 857"/>
                <a:gd name="T22" fmla="*/ 414 w 617"/>
                <a:gd name="T23" fmla="*/ 39 h 857"/>
                <a:gd name="T24" fmla="*/ 407 w 617"/>
                <a:gd name="T25" fmla="*/ 13 h 857"/>
                <a:gd name="T26" fmla="*/ 379 w 617"/>
                <a:gd name="T27" fmla="*/ 4 h 857"/>
                <a:gd name="T28" fmla="*/ 266 w 617"/>
                <a:gd name="T29" fmla="*/ 53 h 857"/>
                <a:gd name="T30" fmla="*/ 194 w 617"/>
                <a:gd name="T31" fmla="*/ 69 h 857"/>
                <a:gd name="T32" fmla="*/ 185 w 617"/>
                <a:gd name="T33" fmla="*/ 122 h 857"/>
                <a:gd name="T34" fmla="*/ 160 w 617"/>
                <a:gd name="T35" fmla="*/ 158 h 857"/>
                <a:gd name="T36" fmla="*/ 176 w 617"/>
                <a:gd name="T37" fmla="*/ 176 h 857"/>
                <a:gd name="T38" fmla="*/ 191 w 617"/>
                <a:gd name="T39" fmla="*/ 240 h 857"/>
                <a:gd name="T40" fmla="*/ 189 w 617"/>
                <a:gd name="T41" fmla="*/ 303 h 857"/>
                <a:gd name="T42" fmla="*/ 121 w 617"/>
                <a:gd name="T43" fmla="*/ 425 h 857"/>
                <a:gd name="T44" fmla="*/ 81 w 617"/>
                <a:gd name="T45" fmla="*/ 472 h 857"/>
                <a:gd name="T46" fmla="*/ 21 w 617"/>
                <a:gd name="T47" fmla="*/ 573 h 857"/>
                <a:gd name="T48" fmla="*/ 30 w 617"/>
                <a:gd name="T49" fmla="*/ 607 h 857"/>
                <a:gd name="T50" fmla="*/ 66 w 617"/>
                <a:gd name="T51" fmla="*/ 623 h 857"/>
                <a:gd name="T52" fmla="*/ 105 w 617"/>
                <a:gd name="T53" fmla="*/ 622 h 857"/>
                <a:gd name="T54" fmla="*/ 174 w 617"/>
                <a:gd name="T55" fmla="*/ 652 h 857"/>
                <a:gd name="T56" fmla="*/ 195 w 617"/>
                <a:gd name="T57" fmla="*/ 540 h 857"/>
                <a:gd name="T58" fmla="*/ 191 w 617"/>
                <a:gd name="T59" fmla="*/ 505 h 857"/>
                <a:gd name="T60" fmla="*/ 204 w 617"/>
                <a:gd name="T61" fmla="*/ 446 h 857"/>
                <a:gd name="T62" fmla="*/ 212 w 617"/>
                <a:gd name="T63" fmla="*/ 387 h 857"/>
                <a:gd name="T64" fmla="*/ 204 w 617"/>
                <a:gd name="T65" fmla="*/ 356 h 857"/>
                <a:gd name="T66" fmla="*/ 232 w 617"/>
                <a:gd name="T67" fmla="*/ 289 h 857"/>
                <a:gd name="T68" fmla="*/ 286 w 617"/>
                <a:gd name="T69" fmla="*/ 252 h 857"/>
                <a:gd name="T70" fmla="*/ 302 w 617"/>
                <a:gd name="T71" fmla="*/ 252 h 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17"/>
                <a:gd name="T109" fmla="*/ 0 h 857"/>
                <a:gd name="T110" fmla="*/ 617 w 617"/>
                <a:gd name="T111" fmla="*/ 857 h 85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17" h="857">
                  <a:moveTo>
                    <a:pt x="440" y="293"/>
                  </a:moveTo>
                  <a:lnTo>
                    <a:pt x="444" y="248"/>
                  </a:lnTo>
                  <a:lnTo>
                    <a:pt x="428" y="253"/>
                  </a:lnTo>
                  <a:lnTo>
                    <a:pt x="417" y="273"/>
                  </a:lnTo>
                  <a:lnTo>
                    <a:pt x="402" y="278"/>
                  </a:lnTo>
                  <a:lnTo>
                    <a:pt x="374" y="258"/>
                  </a:lnTo>
                  <a:lnTo>
                    <a:pt x="351" y="269"/>
                  </a:lnTo>
                  <a:lnTo>
                    <a:pt x="343" y="248"/>
                  </a:lnTo>
                  <a:lnTo>
                    <a:pt x="360" y="230"/>
                  </a:lnTo>
                  <a:lnTo>
                    <a:pt x="350" y="226"/>
                  </a:lnTo>
                  <a:lnTo>
                    <a:pt x="374" y="196"/>
                  </a:lnTo>
                  <a:lnTo>
                    <a:pt x="377" y="175"/>
                  </a:lnTo>
                  <a:lnTo>
                    <a:pt x="396" y="174"/>
                  </a:lnTo>
                  <a:lnTo>
                    <a:pt x="396" y="185"/>
                  </a:lnTo>
                  <a:lnTo>
                    <a:pt x="404" y="196"/>
                  </a:lnTo>
                  <a:lnTo>
                    <a:pt x="428" y="202"/>
                  </a:lnTo>
                  <a:lnTo>
                    <a:pt x="465" y="181"/>
                  </a:lnTo>
                  <a:lnTo>
                    <a:pt x="471" y="155"/>
                  </a:lnTo>
                  <a:lnTo>
                    <a:pt x="495" y="137"/>
                  </a:lnTo>
                  <a:lnTo>
                    <a:pt x="538" y="143"/>
                  </a:lnTo>
                  <a:lnTo>
                    <a:pt x="562" y="112"/>
                  </a:lnTo>
                  <a:lnTo>
                    <a:pt x="553" y="83"/>
                  </a:lnTo>
                  <a:lnTo>
                    <a:pt x="577" y="50"/>
                  </a:lnTo>
                  <a:lnTo>
                    <a:pt x="617" y="50"/>
                  </a:lnTo>
                  <a:lnTo>
                    <a:pt x="601" y="36"/>
                  </a:lnTo>
                  <a:lnTo>
                    <a:pt x="606" y="17"/>
                  </a:lnTo>
                  <a:lnTo>
                    <a:pt x="591" y="0"/>
                  </a:lnTo>
                  <a:lnTo>
                    <a:pt x="565" y="5"/>
                  </a:lnTo>
                  <a:lnTo>
                    <a:pt x="489" y="22"/>
                  </a:lnTo>
                  <a:lnTo>
                    <a:pt x="396" y="69"/>
                  </a:lnTo>
                  <a:lnTo>
                    <a:pt x="360" y="65"/>
                  </a:lnTo>
                  <a:lnTo>
                    <a:pt x="289" y="90"/>
                  </a:lnTo>
                  <a:lnTo>
                    <a:pt x="281" y="106"/>
                  </a:lnTo>
                  <a:lnTo>
                    <a:pt x="275" y="158"/>
                  </a:lnTo>
                  <a:lnTo>
                    <a:pt x="244" y="185"/>
                  </a:lnTo>
                  <a:lnTo>
                    <a:pt x="239" y="205"/>
                  </a:lnTo>
                  <a:lnTo>
                    <a:pt x="244" y="221"/>
                  </a:lnTo>
                  <a:lnTo>
                    <a:pt x="263" y="228"/>
                  </a:lnTo>
                  <a:lnTo>
                    <a:pt x="271" y="289"/>
                  </a:lnTo>
                  <a:lnTo>
                    <a:pt x="284" y="311"/>
                  </a:lnTo>
                  <a:lnTo>
                    <a:pt x="278" y="336"/>
                  </a:lnTo>
                  <a:lnTo>
                    <a:pt x="281" y="393"/>
                  </a:lnTo>
                  <a:lnTo>
                    <a:pt x="266" y="429"/>
                  </a:lnTo>
                  <a:lnTo>
                    <a:pt x="180" y="552"/>
                  </a:lnTo>
                  <a:lnTo>
                    <a:pt x="121" y="605"/>
                  </a:lnTo>
                  <a:lnTo>
                    <a:pt x="121" y="613"/>
                  </a:lnTo>
                  <a:lnTo>
                    <a:pt x="0" y="716"/>
                  </a:lnTo>
                  <a:lnTo>
                    <a:pt x="32" y="744"/>
                  </a:lnTo>
                  <a:lnTo>
                    <a:pt x="38" y="783"/>
                  </a:lnTo>
                  <a:lnTo>
                    <a:pt x="44" y="788"/>
                  </a:lnTo>
                  <a:lnTo>
                    <a:pt x="81" y="783"/>
                  </a:lnTo>
                  <a:lnTo>
                    <a:pt x="99" y="809"/>
                  </a:lnTo>
                  <a:lnTo>
                    <a:pt x="121" y="800"/>
                  </a:lnTo>
                  <a:lnTo>
                    <a:pt x="156" y="808"/>
                  </a:lnTo>
                  <a:lnTo>
                    <a:pt x="215" y="857"/>
                  </a:lnTo>
                  <a:lnTo>
                    <a:pt x="260" y="846"/>
                  </a:lnTo>
                  <a:lnTo>
                    <a:pt x="298" y="720"/>
                  </a:lnTo>
                  <a:lnTo>
                    <a:pt x="290" y="701"/>
                  </a:lnTo>
                  <a:lnTo>
                    <a:pt x="302" y="677"/>
                  </a:lnTo>
                  <a:lnTo>
                    <a:pt x="284" y="656"/>
                  </a:lnTo>
                  <a:lnTo>
                    <a:pt x="295" y="595"/>
                  </a:lnTo>
                  <a:lnTo>
                    <a:pt x="304" y="579"/>
                  </a:lnTo>
                  <a:lnTo>
                    <a:pt x="298" y="526"/>
                  </a:lnTo>
                  <a:lnTo>
                    <a:pt x="316" y="503"/>
                  </a:lnTo>
                  <a:lnTo>
                    <a:pt x="298" y="472"/>
                  </a:lnTo>
                  <a:lnTo>
                    <a:pt x="304" y="462"/>
                  </a:lnTo>
                  <a:lnTo>
                    <a:pt x="319" y="452"/>
                  </a:lnTo>
                  <a:lnTo>
                    <a:pt x="346" y="375"/>
                  </a:lnTo>
                  <a:lnTo>
                    <a:pt x="363" y="342"/>
                  </a:lnTo>
                  <a:lnTo>
                    <a:pt x="426" y="327"/>
                  </a:lnTo>
                  <a:lnTo>
                    <a:pt x="440" y="335"/>
                  </a:lnTo>
                  <a:lnTo>
                    <a:pt x="450" y="327"/>
                  </a:lnTo>
                  <a:lnTo>
                    <a:pt x="440" y="293"/>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8" name="Freeform 162"/>
            <p:cNvSpPr>
              <a:spLocks/>
            </p:cNvSpPr>
            <p:nvPr/>
          </p:nvSpPr>
          <p:spPr bwMode="auto">
            <a:xfrm>
              <a:off x="4469" y="1960"/>
              <a:ext cx="360" cy="310"/>
            </a:xfrm>
            <a:custGeom>
              <a:avLst/>
              <a:gdLst>
                <a:gd name="T0" fmla="*/ 154 w 537"/>
                <a:gd name="T1" fmla="*/ 235 h 402"/>
                <a:gd name="T2" fmla="*/ 162 w 537"/>
                <a:gd name="T3" fmla="*/ 247 h 402"/>
                <a:gd name="T4" fmla="*/ 180 w 537"/>
                <a:gd name="T5" fmla="*/ 227 h 402"/>
                <a:gd name="T6" fmla="*/ 190 w 537"/>
                <a:gd name="T7" fmla="*/ 227 h 402"/>
                <a:gd name="T8" fmla="*/ 196 w 537"/>
                <a:gd name="T9" fmla="*/ 247 h 402"/>
                <a:gd name="T10" fmla="*/ 221 w 537"/>
                <a:gd name="T11" fmla="*/ 233 h 402"/>
                <a:gd name="T12" fmla="*/ 229 w 537"/>
                <a:gd name="T13" fmla="*/ 250 h 402"/>
                <a:gd name="T14" fmla="*/ 243 w 537"/>
                <a:gd name="T15" fmla="*/ 254 h 402"/>
                <a:gd name="T16" fmla="*/ 259 w 537"/>
                <a:gd name="T17" fmla="*/ 243 h 402"/>
                <a:gd name="T18" fmla="*/ 269 w 537"/>
                <a:gd name="T19" fmla="*/ 243 h 402"/>
                <a:gd name="T20" fmla="*/ 284 w 537"/>
                <a:gd name="T21" fmla="*/ 269 h 402"/>
                <a:gd name="T22" fmla="*/ 293 w 537"/>
                <a:gd name="T23" fmla="*/ 265 h 402"/>
                <a:gd name="T24" fmla="*/ 320 w 537"/>
                <a:gd name="T25" fmla="*/ 238 h 402"/>
                <a:gd name="T26" fmla="*/ 322 w 537"/>
                <a:gd name="T27" fmla="*/ 214 h 402"/>
                <a:gd name="T28" fmla="*/ 342 w 537"/>
                <a:gd name="T29" fmla="*/ 207 h 402"/>
                <a:gd name="T30" fmla="*/ 328 w 537"/>
                <a:gd name="T31" fmla="*/ 187 h 402"/>
                <a:gd name="T32" fmla="*/ 356 w 537"/>
                <a:gd name="T33" fmla="*/ 177 h 402"/>
                <a:gd name="T34" fmla="*/ 360 w 537"/>
                <a:gd name="T35" fmla="*/ 104 h 402"/>
                <a:gd name="T36" fmla="*/ 345 w 537"/>
                <a:gd name="T37" fmla="*/ 51 h 402"/>
                <a:gd name="T38" fmla="*/ 347 w 537"/>
                <a:gd name="T39" fmla="*/ 25 h 402"/>
                <a:gd name="T40" fmla="*/ 328 w 537"/>
                <a:gd name="T41" fmla="*/ 14 h 402"/>
                <a:gd name="T42" fmla="*/ 320 w 537"/>
                <a:gd name="T43" fmla="*/ 2 h 402"/>
                <a:gd name="T44" fmla="*/ 243 w 537"/>
                <a:gd name="T45" fmla="*/ 25 h 402"/>
                <a:gd name="T46" fmla="*/ 237 w 537"/>
                <a:gd name="T47" fmla="*/ 37 h 402"/>
                <a:gd name="T48" fmla="*/ 225 w 537"/>
                <a:gd name="T49" fmla="*/ 83 h 402"/>
                <a:gd name="T50" fmla="*/ 194 w 537"/>
                <a:gd name="T51" fmla="*/ 96 h 402"/>
                <a:gd name="T52" fmla="*/ 141 w 537"/>
                <a:gd name="T53" fmla="*/ 94 h 402"/>
                <a:gd name="T54" fmla="*/ 117 w 537"/>
                <a:gd name="T55" fmla="*/ 85 h 402"/>
                <a:gd name="T56" fmla="*/ 113 w 537"/>
                <a:gd name="T57" fmla="*/ 75 h 402"/>
                <a:gd name="T58" fmla="*/ 87 w 537"/>
                <a:gd name="T59" fmla="*/ 53 h 402"/>
                <a:gd name="T60" fmla="*/ 80 w 537"/>
                <a:gd name="T61" fmla="*/ 45 h 402"/>
                <a:gd name="T62" fmla="*/ 97 w 537"/>
                <a:gd name="T63" fmla="*/ 29 h 402"/>
                <a:gd name="T64" fmla="*/ 105 w 537"/>
                <a:gd name="T65" fmla="*/ 6 h 402"/>
                <a:gd name="T66" fmla="*/ 95 w 537"/>
                <a:gd name="T67" fmla="*/ 0 h 402"/>
                <a:gd name="T68" fmla="*/ 53 w 537"/>
                <a:gd name="T69" fmla="*/ 12 h 402"/>
                <a:gd name="T70" fmla="*/ 42 w 537"/>
                <a:gd name="T71" fmla="*/ 37 h 402"/>
                <a:gd name="T72" fmla="*/ 23 w 537"/>
                <a:gd name="T73" fmla="*/ 96 h 402"/>
                <a:gd name="T74" fmla="*/ 13 w 537"/>
                <a:gd name="T75" fmla="*/ 104 h 402"/>
                <a:gd name="T76" fmla="*/ 9 w 537"/>
                <a:gd name="T77" fmla="*/ 112 h 402"/>
                <a:gd name="T78" fmla="*/ 21 w 537"/>
                <a:gd name="T79" fmla="*/ 136 h 402"/>
                <a:gd name="T80" fmla="*/ 9 w 537"/>
                <a:gd name="T81" fmla="*/ 153 h 402"/>
                <a:gd name="T82" fmla="*/ 13 w 537"/>
                <a:gd name="T83" fmla="*/ 194 h 402"/>
                <a:gd name="T84" fmla="*/ 7 w 537"/>
                <a:gd name="T85" fmla="*/ 207 h 402"/>
                <a:gd name="T86" fmla="*/ 0 w 537"/>
                <a:gd name="T87" fmla="*/ 254 h 402"/>
                <a:gd name="T88" fmla="*/ 12 w 537"/>
                <a:gd name="T89" fmla="*/ 270 h 402"/>
                <a:gd name="T90" fmla="*/ 4 w 537"/>
                <a:gd name="T91" fmla="*/ 288 h 402"/>
                <a:gd name="T92" fmla="*/ 9 w 537"/>
                <a:gd name="T93" fmla="*/ 303 h 402"/>
                <a:gd name="T94" fmla="*/ 22 w 537"/>
                <a:gd name="T95" fmla="*/ 299 h 402"/>
                <a:gd name="T96" fmla="*/ 21 w 537"/>
                <a:gd name="T97" fmla="*/ 280 h 402"/>
                <a:gd name="T98" fmla="*/ 32 w 537"/>
                <a:gd name="T99" fmla="*/ 275 h 402"/>
                <a:gd name="T100" fmla="*/ 55 w 537"/>
                <a:gd name="T101" fmla="*/ 284 h 402"/>
                <a:gd name="T102" fmla="*/ 67 w 537"/>
                <a:gd name="T103" fmla="*/ 291 h 402"/>
                <a:gd name="T104" fmla="*/ 67 w 537"/>
                <a:gd name="T105" fmla="*/ 310 h 402"/>
                <a:gd name="T106" fmla="*/ 78 w 537"/>
                <a:gd name="T107" fmla="*/ 308 h 402"/>
                <a:gd name="T108" fmla="*/ 81 w 537"/>
                <a:gd name="T109" fmla="*/ 293 h 402"/>
                <a:gd name="T110" fmla="*/ 101 w 537"/>
                <a:gd name="T111" fmla="*/ 286 h 402"/>
                <a:gd name="T112" fmla="*/ 137 w 537"/>
                <a:gd name="T113" fmla="*/ 230 h 402"/>
                <a:gd name="T114" fmla="*/ 154 w 537"/>
                <a:gd name="T115" fmla="*/ 235 h 4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37"/>
                <a:gd name="T175" fmla="*/ 0 h 402"/>
                <a:gd name="T176" fmla="*/ 537 w 537"/>
                <a:gd name="T177" fmla="*/ 402 h 4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37" h="402">
                  <a:moveTo>
                    <a:pt x="229" y="305"/>
                  </a:moveTo>
                  <a:lnTo>
                    <a:pt x="242" y="320"/>
                  </a:lnTo>
                  <a:lnTo>
                    <a:pt x="269" y="295"/>
                  </a:lnTo>
                  <a:lnTo>
                    <a:pt x="284" y="295"/>
                  </a:lnTo>
                  <a:lnTo>
                    <a:pt x="293" y="320"/>
                  </a:lnTo>
                  <a:lnTo>
                    <a:pt x="329" y="302"/>
                  </a:lnTo>
                  <a:lnTo>
                    <a:pt x="342" y="324"/>
                  </a:lnTo>
                  <a:lnTo>
                    <a:pt x="363" y="329"/>
                  </a:lnTo>
                  <a:lnTo>
                    <a:pt x="387" y="315"/>
                  </a:lnTo>
                  <a:lnTo>
                    <a:pt x="401" y="315"/>
                  </a:lnTo>
                  <a:lnTo>
                    <a:pt x="423" y="349"/>
                  </a:lnTo>
                  <a:lnTo>
                    <a:pt x="437" y="344"/>
                  </a:lnTo>
                  <a:lnTo>
                    <a:pt x="477" y="309"/>
                  </a:lnTo>
                  <a:lnTo>
                    <a:pt x="481" y="278"/>
                  </a:lnTo>
                  <a:lnTo>
                    <a:pt x="510" y="268"/>
                  </a:lnTo>
                  <a:lnTo>
                    <a:pt x="490" y="243"/>
                  </a:lnTo>
                  <a:lnTo>
                    <a:pt x="531" y="229"/>
                  </a:lnTo>
                  <a:lnTo>
                    <a:pt x="537" y="135"/>
                  </a:lnTo>
                  <a:lnTo>
                    <a:pt x="514" y="66"/>
                  </a:lnTo>
                  <a:lnTo>
                    <a:pt x="517" y="33"/>
                  </a:lnTo>
                  <a:lnTo>
                    <a:pt x="490" y="18"/>
                  </a:lnTo>
                  <a:lnTo>
                    <a:pt x="478" y="3"/>
                  </a:lnTo>
                  <a:lnTo>
                    <a:pt x="363" y="32"/>
                  </a:lnTo>
                  <a:lnTo>
                    <a:pt x="353" y="48"/>
                  </a:lnTo>
                  <a:lnTo>
                    <a:pt x="335" y="108"/>
                  </a:lnTo>
                  <a:lnTo>
                    <a:pt x="289" y="125"/>
                  </a:lnTo>
                  <a:lnTo>
                    <a:pt x="211" y="122"/>
                  </a:lnTo>
                  <a:lnTo>
                    <a:pt x="174" y="110"/>
                  </a:lnTo>
                  <a:lnTo>
                    <a:pt x="168" y="97"/>
                  </a:lnTo>
                  <a:lnTo>
                    <a:pt x="130" y="69"/>
                  </a:lnTo>
                  <a:lnTo>
                    <a:pt x="120" y="59"/>
                  </a:lnTo>
                  <a:lnTo>
                    <a:pt x="144" y="38"/>
                  </a:lnTo>
                  <a:lnTo>
                    <a:pt x="156" y="8"/>
                  </a:lnTo>
                  <a:lnTo>
                    <a:pt x="142" y="0"/>
                  </a:lnTo>
                  <a:lnTo>
                    <a:pt x="79" y="15"/>
                  </a:lnTo>
                  <a:lnTo>
                    <a:pt x="62" y="48"/>
                  </a:lnTo>
                  <a:lnTo>
                    <a:pt x="35" y="125"/>
                  </a:lnTo>
                  <a:lnTo>
                    <a:pt x="20" y="135"/>
                  </a:lnTo>
                  <a:lnTo>
                    <a:pt x="14" y="145"/>
                  </a:lnTo>
                  <a:lnTo>
                    <a:pt x="32" y="176"/>
                  </a:lnTo>
                  <a:lnTo>
                    <a:pt x="14" y="199"/>
                  </a:lnTo>
                  <a:lnTo>
                    <a:pt x="20" y="252"/>
                  </a:lnTo>
                  <a:lnTo>
                    <a:pt x="11" y="268"/>
                  </a:lnTo>
                  <a:lnTo>
                    <a:pt x="0" y="329"/>
                  </a:lnTo>
                  <a:lnTo>
                    <a:pt x="18" y="350"/>
                  </a:lnTo>
                  <a:lnTo>
                    <a:pt x="6" y="374"/>
                  </a:lnTo>
                  <a:lnTo>
                    <a:pt x="14" y="393"/>
                  </a:lnTo>
                  <a:lnTo>
                    <a:pt x="33" y="388"/>
                  </a:lnTo>
                  <a:lnTo>
                    <a:pt x="32" y="363"/>
                  </a:lnTo>
                  <a:lnTo>
                    <a:pt x="48" y="356"/>
                  </a:lnTo>
                  <a:lnTo>
                    <a:pt x="82" y="368"/>
                  </a:lnTo>
                  <a:lnTo>
                    <a:pt x="100" y="377"/>
                  </a:lnTo>
                  <a:lnTo>
                    <a:pt x="100" y="402"/>
                  </a:lnTo>
                  <a:lnTo>
                    <a:pt x="117" y="399"/>
                  </a:lnTo>
                  <a:lnTo>
                    <a:pt x="121" y="380"/>
                  </a:lnTo>
                  <a:lnTo>
                    <a:pt x="151" y="371"/>
                  </a:lnTo>
                  <a:lnTo>
                    <a:pt x="205" y="298"/>
                  </a:lnTo>
                  <a:lnTo>
                    <a:pt x="229" y="305"/>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89" name="Freeform 163"/>
            <p:cNvSpPr>
              <a:spLocks/>
            </p:cNvSpPr>
            <p:nvPr/>
          </p:nvSpPr>
          <p:spPr bwMode="auto">
            <a:xfrm>
              <a:off x="4984" y="2429"/>
              <a:ext cx="341" cy="362"/>
            </a:xfrm>
            <a:custGeom>
              <a:avLst/>
              <a:gdLst>
                <a:gd name="T0" fmla="*/ 28 w 521"/>
                <a:gd name="T1" fmla="*/ 203 h 468"/>
                <a:gd name="T2" fmla="*/ 24 w 521"/>
                <a:gd name="T3" fmla="*/ 164 h 468"/>
                <a:gd name="T4" fmla="*/ 10 w 521"/>
                <a:gd name="T5" fmla="*/ 141 h 468"/>
                <a:gd name="T6" fmla="*/ 0 w 521"/>
                <a:gd name="T7" fmla="*/ 111 h 468"/>
                <a:gd name="T8" fmla="*/ 14 w 521"/>
                <a:gd name="T9" fmla="*/ 97 h 468"/>
                <a:gd name="T10" fmla="*/ 3 w 521"/>
                <a:gd name="T11" fmla="*/ 77 h 468"/>
                <a:gd name="T12" fmla="*/ 10 w 521"/>
                <a:gd name="T13" fmla="*/ 46 h 468"/>
                <a:gd name="T14" fmla="*/ 24 w 521"/>
                <a:gd name="T15" fmla="*/ 40 h 468"/>
                <a:gd name="T16" fmla="*/ 38 w 521"/>
                <a:gd name="T17" fmla="*/ 51 h 468"/>
                <a:gd name="T18" fmla="*/ 63 w 521"/>
                <a:gd name="T19" fmla="*/ 0 h 468"/>
                <a:gd name="T20" fmla="*/ 87 w 521"/>
                <a:gd name="T21" fmla="*/ 2 h 468"/>
                <a:gd name="T22" fmla="*/ 95 w 521"/>
                <a:gd name="T23" fmla="*/ 28 h 468"/>
                <a:gd name="T24" fmla="*/ 148 w 521"/>
                <a:gd name="T25" fmla="*/ 23 h 468"/>
                <a:gd name="T26" fmla="*/ 153 w 521"/>
                <a:gd name="T27" fmla="*/ 40 h 468"/>
                <a:gd name="T28" fmla="*/ 200 w 521"/>
                <a:gd name="T29" fmla="*/ 23 h 468"/>
                <a:gd name="T30" fmla="*/ 216 w 521"/>
                <a:gd name="T31" fmla="*/ 31 h 468"/>
                <a:gd name="T32" fmla="*/ 223 w 521"/>
                <a:gd name="T33" fmla="*/ 46 h 468"/>
                <a:gd name="T34" fmla="*/ 268 w 521"/>
                <a:gd name="T35" fmla="*/ 54 h 468"/>
                <a:gd name="T36" fmla="*/ 289 w 521"/>
                <a:gd name="T37" fmla="*/ 101 h 468"/>
                <a:gd name="T38" fmla="*/ 338 w 521"/>
                <a:gd name="T39" fmla="*/ 135 h 468"/>
                <a:gd name="T40" fmla="*/ 341 w 521"/>
                <a:gd name="T41" fmla="*/ 183 h 468"/>
                <a:gd name="T42" fmla="*/ 333 w 521"/>
                <a:gd name="T43" fmla="*/ 203 h 468"/>
                <a:gd name="T44" fmla="*/ 309 w 521"/>
                <a:gd name="T45" fmla="*/ 209 h 468"/>
                <a:gd name="T46" fmla="*/ 289 w 521"/>
                <a:gd name="T47" fmla="*/ 226 h 468"/>
                <a:gd name="T48" fmla="*/ 268 w 521"/>
                <a:gd name="T49" fmla="*/ 238 h 468"/>
                <a:gd name="T50" fmla="*/ 264 w 521"/>
                <a:gd name="T51" fmla="*/ 261 h 468"/>
                <a:gd name="T52" fmla="*/ 256 w 521"/>
                <a:gd name="T53" fmla="*/ 268 h 468"/>
                <a:gd name="T54" fmla="*/ 179 w 521"/>
                <a:gd name="T55" fmla="*/ 283 h 468"/>
                <a:gd name="T56" fmla="*/ 175 w 521"/>
                <a:gd name="T57" fmla="*/ 264 h 468"/>
                <a:gd name="T58" fmla="*/ 156 w 521"/>
                <a:gd name="T59" fmla="*/ 260 h 468"/>
                <a:gd name="T60" fmla="*/ 142 w 521"/>
                <a:gd name="T61" fmla="*/ 238 h 468"/>
                <a:gd name="T62" fmla="*/ 119 w 521"/>
                <a:gd name="T63" fmla="*/ 261 h 468"/>
                <a:gd name="T64" fmla="*/ 115 w 521"/>
                <a:gd name="T65" fmla="*/ 287 h 468"/>
                <a:gd name="T66" fmla="*/ 121 w 521"/>
                <a:gd name="T67" fmla="*/ 343 h 468"/>
                <a:gd name="T68" fmla="*/ 113 w 521"/>
                <a:gd name="T69" fmla="*/ 356 h 468"/>
                <a:gd name="T70" fmla="*/ 96 w 521"/>
                <a:gd name="T71" fmla="*/ 362 h 468"/>
                <a:gd name="T72" fmla="*/ 83 w 521"/>
                <a:gd name="T73" fmla="*/ 356 h 468"/>
                <a:gd name="T74" fmla="*/ 70 w 521"/>
                <a:gd name="T75" fmla="*/ 340 h 468"/>
                <a:gd name="T76" fmla="*/ 55 w 521"/>
                <a:gd name="T77" fmla="*/ 291 h 468"/>
                <a:gd name="T78" fmla="*/ 30 w 521"/>
                <a:gd name="T79" fmla="*/ 295 h 468"/>
                <a:gd name="T80" fmla="*/ 24 w 521"/>
                <a:gd name="T81" fmla="*/ 293 h 468"/>
                <a:gd name="T82" fmla="*/ 12 w 521"/>
                <a:gd name="T83" fmla="*/ 264 h 468"/>
                <a:gd name="T84" fmla="*/ 24 w 521"/>
                <a:gd name="T85" fmla="*/ 247 h 468"/>
                <a:gd name="T86" fmla="*/ 18 w 521"/>
                <a:gd name="T87" fmla="*/ 231 h 468"/>
                <a:gd name="T88" fmla="*/ 28 w 521"/>
                <a:gd name="T89" fmla="*/ 203 h 4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21"/>
                <a:gd name="T136" fmla="*/ 0 h 468"/>
                <a:gd name="T137" fmla="*/ 521 w 521"/>
                <a:gd name="T138" fmla="*/ 468 h 46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21" h="468">
                  <a:moveTo>
                    <a:pt x="43" y="263"/>
                  </a:moveTo>
                  <a:lnTo>
                    <a:pt x="37" y="212"/>
                  </a:lnTo>
                  <a:lnTo>
                    <a:pt x="15" y="182"/>
                  </a:lnTo>
                  <a:lnTo>
                    <a:pt x="0" y="143"/>
                  </a:lnTo>
                  <a:lnTo>
                    <a:pt x="22" y="126"/>
                  </a:lnTo>
                  <a:lnTo>
                    <a:pt x="4" y="99"/>
                  </a:lnTo>
                  <a:lnTo>
                    <a:pt x="15" y="59"/>
                  </a:lnTo>
                  <a:lnTo>
                    <a:pt x="37" y="52"/>
                  </a:lnTo>
                  <a:lnTo>
                    <a:pt x="58" y="66"/>
                  </a:lnTo>
                  <a:lnTo>
                    <a:pt x="97" y="0"/>
                  </a:lnTo>
                  <a:lnTo>
                    <a:pt x="133" y="2"/>
                  </a:lnTo>
                  <a:lnTo>
                    <a:pt x="145" y="36"/>
                  </a:lnTo>
                  <a:lnTo>
                    <a:pt x="226" y="30"/>
                  </a:lnTo>
                  <a:lnTo>
                    <a:pt x="233" y="52"/>
                  </a:lnTo>
                  <a:lnTo>
                    <a:pt x="305" y="30"/>
                  </a:lnTo>
                  <a:lnTo>
                    <a:pt x="330" y="40"/>
                  </a:lnTo>
                  <a:lnTo>
                    <a:pt x="341" y="60"/>
                  </a:lnTo>
                  <a:lnTo>
                    <a:pt x="409" y="70"/>
                  </a:lnTo>
                  <a:lnTo>
                    <a:pt x="441" y="131"/>
                  </a:lnTo>
                  <a:lnTo>
                    <a:pt x="517" y="175"/>
                  </a:lnTo>
                  <a:lnTo>
                    <a:pt x="521" y="236"/>
                  </a:lnTo>
                  <a:lnTo>
                    <a:pt x="509" y="263"/>
                  </a:lnTo>
                  <a:lnTo>
                    <a:pt x="472" y="270"/>
                  </a:lnTo>
                  <a:lnTo>
                    <a:pt x="442" y="292"/>
                  </a:lnTo>
                  <a:lnTo>
                    <a:pt x="409" y="308"/>
                  </a:lnTo>
                  <a:lnTo>
                    <a:pt x="403" y="338"/>
                  </a:lnTo>
                  <a:lnTo>
                    <a:pt x="391" y="347"/>
                  </a:lnTo>
                  <a:lnTo>
                    <a:pt x="273" y="366"/>
                  </a:lnTo>
                  <a:lnTo>
                    <a:pt x="267" y="341"/>
                  </a:lnTo>
                  <a:lnTo>
                    <a:pt x="238" y="336"/>
                  </a:lnTo>
                  <a:lnTo>
                    <a:pt x="217" y="308"/>
                  </a:lnTo>
                  <a:lnTo>
                    <a:pt x="182" y="338"/>
                  </a:lnTo>
                  <a:lnTo>
                    <a:pt x="176" y="371"/>
                  </a:lnTo>
                  <a:lnTo>
                    <a:pt x="185" y="443"/>
                  </a:lnTo>
                  <a:lnTo>
                    <a:pt x="173" y="460"/>
                  </a:lnTo>
                  <a:lnTo>
                    <a:pt x="146" y="468"/>
                  </a:lnTo>
                  <a:lnTo>
                    <a:pt x="127" y="460"/>
                  </a:lnTo>
                  <a:lnTo>
                    <a:pt x="107" y="439"/>
                  </a:lnTo>
                  <a:lnTo>
                    <a:pt x="84" y="376"/>
                  </a:lnTo>
                  <a:lnTo>
                    <a:pt x="46" y="382"/>
                  </a:lnTo>
                  <a:lnTo>
                    <a:pt x="37" y="379"/>
                  </a:lnTo>
                  <a:lnTo>
                    <a:pt x="19" y="341"/>
                  </a:lnTo>
                  <a:lnTo>
                    <a:pt x="37" y="319"/>
                  </a:lnTo>
                  <a:lnTo>
                    <a:pt x="27" y="299"/>
                  </a:lnTo>
                  <a:lnTo>
                    <a:pt x="43" y="263"/>
                  </a:lnTo>
                  <a:close/>
                </a:path>
              </a:pathLst>
            </a:custGeom>
            <a:solidFill>
              <a:srgbClr val="F8F8F8"/>
            </a:solidFill>
            <a:ln w="0">
              <a:noFill/>
              <a:prstDash val="solid"/>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279716" name="Rectangle 164"/>
          <p:cNvSpPr>
            <a:spLocks noChangeArrowheads="1"/>
          </p:cNvSpPr>
          <p:nvPr/>
        </p:nvSpPr>
        <p:spPr bwMode="auto">
          <a:xfrm>
            <a:off x="7715251" y="1916113"/>
            <a:ext cx="2735263" cy="792162"/>
          </a:xfrm>
          <a:prstGeom prst="rect">
            <a:avLst/>
          </a:prstGeom>
          <a:solidFill>
            <a:srgbClr val="F8F8F8"/>
          </a:solidFill>
          <a:ln w="9525">
            <a:noFill/>
            <a:miter lim="800000"/>
            <a:headEnd/>
            <a:tailEnd/>
          </a:ln>
          <a:effectLst>
            <a:outerShdw dist="17961" dir="13500000" algn="ctr" rotWithShape="0">
              <a:srgbClr val="333333"/>
            </a:outerShdw>
          </a:effectLst>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6174" name="WordArt 165"/>
          <p:cNvSpPr>
            <a:spLocks noChangeArrowheads="1" noChangeShapeType="1" noTextEdit="1"/>
          </p:cNvSpPr>
          <p:nvPr/>
        </p:nvSpPr>
        <p:spPr bwMode="auto">
          <a:xfrm>
            <a:off x="8178800" y="2017713"/>
            <a:ext cx="1809750" cy="6286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400" kern="10">
                <a:ln w="9525">
                  <a:noFill/>
                  <a:round/>
                  <a:headEnd/>
                  <a:tailEnd/>
                </a:ln>
                <a:solidFill>
                  <a:srgbClr val="000000"/>
                </a:solidFill>
                <a:latin typeface="HGP創英角ｺﾞｼｯｸUB"/>
                <a:ea typeface="HGP創英角ｺﾞｼｯｸUB"/>
              </a:rPr>
              <a:t>地域密着型の</a:t>
            </a:r>
          </a:p>
          <a:p>
            <a:pPr algn="ctr" fontAlgn="base">
              <a:spcBef>
                <a:spcPct val="0"/>
              </a:spcBef>
              <a:spcAft>
                <a:spcPct val="0"/>
              </a:spcAft>
              <a:defRPr/>
            </a:pPr>
            <a:r>
              <a:rPr lang="ja-JP" altLang="en-US" sz="2400" kern="10">
                <a:ln w="9525">
                  <a:noFill/>
                  <a:round/>
                  <a:headEnd/>
                  <a:tailEnd/>
                </a:ln>
                <a:solidFill>
                  <a:srgbClr val="000000"/>
                </a:solidFill>
                <a:latin typeface="HGP創英角ｺﾞｼｯｸUB"/>
                <a:ea typeface="HGP創英角ｺﾞｼｯｸUB"/>
              </a:rPr>
              <a:t>サービス展開</a:t>
            </a:r>
          </a:p>
        </p:txBody>
      </p:sp>
      <p:sp>
        <p:nvSpPr>
          <p:cNvPr id="6175" name="WordArt 166"/>
          <p:cNvSpPr>
            <a:spLocks noChangeArrowheads="1" noChangeShapeType="1" noTextEdit="1"/>
          </p:cNvSpPr>
          <p:nvPr/>
        </p:nvSpPr>
        <p:spPr bwMode="auto">
          <a:xfrm>
            <a:off x="7716838" y="3632200"/>
            <a:ext cx="2571750"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・地域経済の活性化を支援</a:t>
            </a:r>
          </a:p>
        </p:txBody>
      </p:sp>
      <p:sp>
        <p:nvSpPr>
          <p:cNvPr id="6176" name="WordArt 167"/>
          <p:cNvSpPr>
            <a:spLocks noChangeArrowheads="1" noChangeShapeType="1" noTextEdit="1"/>
          </p:cNvSpPr>
          <p:nvPr/>
        </p:nvSpPr>
        <p:spPr bwMode="auto">
          <a:xfrm>
            <a:off x="7735889" y="4021138"/>
            <a:ext cx="1419225" cy="2286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・行政との連携</a:t>
            </a:r>
          </a:p>
        </p:txBody>
      </p:sp>
      <p:sp>
        <p:nvSpPr>
          <p:cNvPr id="6177" name="WordArt 168"/>
          <p:cNvSpPr>
            <a:spLocks noChangeArrowheads="1" noChangeShapeType="1" noTextEdit="1"/>
          </p:cNvSpPr>
          <p:nvPr/>
        </p:nvSpPr>
        <p:spPr bwMode="auto">
          <a:xfrm>
            <a:off x="7751763" y="4424363"/>
            <a:ext cx="2190750" cy="45720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・生涯生活支援プラット</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 フォームの構築</a:t>
            </a:r>
          </a:p>
        </p:txBody>
      </p:sp>
      <p:sp>
        <p:nvSpPr>
          <p:cNvPr id="279722" name="WordArt 170"/>
          <p:cNvSpPr>
            <a:spLocks noChangeArrowheads="1" noChangeShapeType="1" noTextEdit="1"/>
          </p:cNvSpPr>
          <p:nvPr/>
        </p:nvSpPr>
        <p:spPr bwMode="auto">
          <a:xfrm>
            <a:off x="2498726" y="954089"/>
            <a:ext cx="7197725" cy="31432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400" kern="10">
                <a:ln w="9525">
                  <a:noFill/>
                  <a:round/>
                  <a:headEnd/>
                  <a:tailEnd/>
                </a:ln>
                <a:solidFill>
                  <a:srgbClr val="000000"/>
                </a:solidFill>
                <a:latin typeface="MS UI Gothic"/>
                <a:ea typeface="MS UI Gothic"/>
              </a:rPr>
              <a:t>「</a:t>
            </a:r>
            <a:r>
              <a:rPr lang="en-US" altLang="ja-JP" sz="2400" kern="10">
                <a:ln w="9525">
                  <a:noFill/>
                  <a:round/>
                  <a:headEnd/>
                  <a:tailEnd/>
                </a:ln>
                <a:solidFill>
                  <a:srgbClr val="000000"/>
                </a:solidFill>
                <a:latin typeface="MS UI Gothic"/>
                <a:ea typeface="MS UI Gothic"/>
              </a:rPr>
              <a:t>DAN-TOTSU</a:t>
            </a:r>
            <a:r>
              <a:rPr lang="ja-JP" altLang="en-US" sz="2400" kern="10">
                <a:ln w="9525">
                  <a:noFill/>
                  <a:round/>
                  <a:headEnd/>
                  <a:tailEnd/>
                </a:ln>
                <a:solidFill>
                  <a:srgbClr val="000000"/>
                </a:solidFill>
                <a:latin typeface="MS UI Gothic"/>
                <a:ea typeface="MS UI Gothic"/>
              </a:rPr>
              <a:t>経営計画</a:t>
            </a:r>
            <a:r>
              <a:rPr lang="en-US" altLang="ja-JP" sz="2400" kern="10">
                <a:ln w="9525">
                  <a:noFill/>
                  <a:round/>
                  <a:headEnd/>
                  <a:tailEnd/>
                </a:ln>
                <a:solidFill>
                  <a:srgbClr val="000000"/>
                </a:solidFill>
                <a:latin typeface="MS UI Gothic"/>
                <a:ea typeface="MS UI Gothic"/>
              </a:rPr>
              <a:t>2019</a:t>
            </a:r>
            <a:r>
              <a:rPr lang="ja-JP" altLang="en-US" sz="2400" kern="10">
                <a:ln w="9525">
                  <a:noFill/>
                  <a:round/>
                  <a:headEnd/>
                  <a:tailEnd/>
                </a:ln>
                <a:solidFill>
                  <a:srgbClr val="000000"/>
                </a:solidFill>
                <a:latin typeface="MS UI Gothic"/>
                <a:ea typeface="MS UI Gothic"/>
              </a:rPr>
              <a:t>」</a:t>
            </a:r>
          </a:p>
        </p:txBody>
      </p:sp>
      <p:sp>
        <p:nvSpPr>
          <p:cNvPr id="136" name="Text Box 5"/>
          <p:cNvSpPr txBox="1">
            <a:spLocks noChangeArrowheads="1"/>
          </p:cNvSpPr>
          <p:nvPr/>
        </p:nvSpPr>
        <p:spPr bwMode="auto">
          <a:xfrm>
            <a:off x="1487360" y="44531"/>
            <a:ext cx="9325232" cy="584775"/>
          </a:xfrm>
          <a:prstGeom prst="rect">
            <a:avLst/>
          </a:prstGeom>
          <a:noFill/>
          <a:ln w="9525">
            <a:noFill/>
            <a:miter lim="800000"/>
            <a:headEnd/>
            <a:tailEnd/>
          </a:ln>
        </p:spPr>
        <p:txBody>
          <a:bodyPr wrap="square">
            <a:spAutoFit/>
          </a:bodyPr>
          <a:lstStyle/>
          <a:p>
            <a:pPr fontAlgn="base">
              <a:spcBef>
                <a:spcPct val="50000"/>
              </a:spcBef>
              <a:spcAft>
                <a:spcPct val="0"/>
              </a:spcAft>
              <a:defRPr/>
            </a:pPr>
            <a:r>
              <a:rPr kumimoji="0" lang="ja-JP" altLang="en-US" sz="3200" kern="0" dirty="0">
                <a:solidFill>
                  <a:srgbClr val="000000"/>
                </a:solidFill>
                <a:effectLst>
                  <a:outerShdw blurRad="38100" dist="38100" dir="2700000" algn="tl">
                    <a:srgbClr val="C0C0C0"/>
                  </a:outerShdw>
                </a:effectLst>
                <a:latin typeface="ＭＳ Ｐゴシック" pitchFamily="50" charset="-128"/>
                <a:ea typeface="ＭＳ Ｐゴシック" pitchFamily="50" charset="-128"/>
              </a:rPr>
              <a:t>ヤマト</a:t>
            </a:r>
            <a:r>
              <a:rPr kumimoji="0" lang="en-US" altLang="ja-JP" sz="3200" kern="0" dirty="0">
                <a:solidFill>
                  <a:srgbClr val="000000"/>
                </a:solidFill>
                <a:effectLst>
                  <a:outerShdw blurRad="38100" dist="38100" dir="2700000" algn="tl">
                    <a:srgbClr val="C0C0C0"/>
                  </a:outerShdw>
                </a:effectLst>
                <a:latin typeface="ＭＳ Ｐゴシック" pitchFamily="50" charset="-128"/>
                <a:ea typeface="ＭＳ Ｐゴシック" pitchFamily="50" charset="-128"/>
              </a:rPr>
              <a:t>HD</a:t>
            </a:r>
            <a:endParaRPr lang="ja-JP" altLang="en-US" sz="2800" dirty="0">
              <a:solidFill>
                <a:srgbClr val="000000"/>
              </a:solidFill>
              <a:effectLst>
                <a:outerShdw blurRad="38100" dist="38100" dir="2700000" algn="tl">
                  <a:srgbClr val="C0C0C0"/>
                </a:outerShdw>
              </a:effectLst>
              <a:latin typeface="ＭＳ Ｐゴシック" pitchFamily="50" charset="-128"/>
              <a:ea typeface="ＭＳ Ｐゴシック" pitchFamily="50" charset="-128"/>
            </a:endParaRPr>
          </a:p>
        </p:txBody>
      </p:sp>
      <p:sp>
        <p:nvSpPr>
          <p:cNvPr id="16" name="正方形/長方形 15"/>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37" name="正方形/長方形 136"/>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38" name="正方形/長方形 137"/>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40"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24</a:t>
            </a:r>
            <a:endParaRPr lang="ja-JP" altLang="en-US" dirty="0">
              <a:solidFill>
                <a:prstClr val="black"/>
              </a:solidFill>
            </a:endParaRPr>
          </a:p>
        </p:txBody>
      </p:sp>
    </p:spTree>
    <p:extLst>
      <p:ext uri="{BB962C8B-B14F-4D97-AF65-F5344CB8AC3E}">
        <p14:creationId xmlns:p14="http://schemas.microsoft.com/office/powerpoint/2010/main" val="1614067693"/>
      </p:ext>
    </p:extLst>
  </p:cSld>
  <p:clrMapOvr>
    <a:masterClrMapping/>
  </p:clrMapOvr>
  <p:transition spd="med"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885053" y="-105239"/>
            <a:ext cx="7886700" cy="1325562"/>
          </a:xfrm>
        </p:spPr>
        <p:txBody>
          <a:bodyPr/>
          <a:lstStyle/>
          <a:p>
            <a:pPr eaLnBrk="1" hangingPunct="1"/>
            <a:r>
              <a:rPr lang="ja-JP" altLang="en-US" sz="3200" b="1" i="1" dirty="0"/>
              <a:t>上場企業の条件</a:t>
            </a:r>
          </a:p>
        </p:txBody>
      </p:sp>
      <p:sp>
        <p:nvSpPr>
          <p:cNvPr id="60419" name="Rectangle 3"/>
          <p:cNvSpPr>
            <a:spLocks noGrp="1" noChangeArrowheads="1"/>
          </p:cNvSpPr>
          <p:nvPr>
            <p:ph idx="1"/>
          </p:nvPr>
        </p:nvSpPr>
        <p:spPr>
          <a:xfrm>
            <a:off x="1235512" y="856157"/>
            <a:ext cx="9670176" cy="5297349"/>
          </a:xfrm>
        </p:spPr>
        <p:txBody>
          <a:bodyPr>
            <a:normAutofit fontScale="92500" lnSpcReduction="20000"/>
          </a:bodyPr>
          <a:lstStyle/>
          <a:p>
            <a:pPr marL="0" indent="0">
              <a:lnSpc>
                <a:spcPct val="150000"/>
              </a:lnSpc>
              <a:buNone/>
              <a:defRPr/>
            </a:pPr>
            <a:r>
              <a:rPr lang="ja-JP" altLang="en-US" sz="2400" dirty="0"/>
              <a:t>➣顧客の創造が企業の目的（ドラッカー）</a:t>
            </a:r>
            <a:endParaRPr lang="en-US" altLang="ja-JP" sz="2400" dirty="0"/>
          </a:p>
          <a:p>
            <a:pPr marL="0" indent="0">
              <a:lnSpc>
                <a:spcPct val="150000"/>
              </a:lnSpc>
              <a:buNone/>
              <a:defRPr/>
            </a:pPr>
            <a:r>
              <a:rPr lang="ja-JP" altLang="en-US" sz="2400" dirty="0"/>
              <a:t>➣利益は目的でなく条件（</a:t>
            </a:r>
            <a:r>
              <a:rPr lang="en-US" altLang="ja-JP" sz="2400" dirty="0"/>
              <a:t>ROE</a:t>
            </a:r>
            <a:r>
              <a:rPr lang="ja-JP" altLang="en-US" sz="2400" dirty="0"/>
              <a:t>８％、伊藤レポート）</a:t>
            </a:r>
            <a:endParaRPr lang="en-US" altLang="ja-JP" sz="2400" dirty="0"/>
          </a:p>
          <a:p>
            <a:pPr marL="0" indent="0">
              <a:lnSpc>
                <a:spcPct val="150000"/>
              </a:lnSpc>
              <a:buNone/>
              <a:defRPr/>
            </a:pPr>
            <a:r>
              <a:rPr lang="ja-JP" altLang="en-US" sz="2400" dirty="0"/>
              <a:t>➣組織はすべて、人と社会をよりよいものにするために存在する。すなわち、組織にはミッションがある。目的があり、存在理由がある。（ドラッカー）</a:t>
            </a:r>
            <a:endParaRPr lang="en-US" altLang="ja-JP" sz="2400" dirty="0"/>
          </a:p>
          <a:p>
            <a:pPr marL="0" indent="0">
              <a:lnSpc>
                <a:spcPct val="150000"/>
              </a:lnSpc>
              <a:buNone/>
              <a:defRPr/>
            </a:pPr>
            <a:r>
              <a:rPr lang="ja-JP" altLang="en-US" sz="2400" dirty="0"/>
              <a:t>➣コーポレートガバナンスコード、（「株主の権利・平等性の確保」、「株主以外のステークホルダーとの適切な協働」、「適切な情報開示と透明性の確保」、「取締役会等の責務」、「株主との対話」）</a:t>
            </a:r>
            <a:endParaRPr lang="en-US" altLang="ja-JP" sz="2400" dirty="0"/>
          </a:p>
          <a:p>
            <a:pPr marL="0" indent="0">
              <a:lnSpc>
                <a:spcPct val="150000"/>
              </a:lnSpc>
              <a:buNone/>
              <a:defRPr/>
            </a:pPr>
            <a:r>
              <a:rPr lang="ja-JP" altLang="en-US" sz="2400" dirty="0"/>
              <a:t>➣人材を育てる、働きがいが持てる、働きやすい組織</a:t>
            </a:r>
            <a:endParaRPr lang="en-US" altLang="ja-JP" sz="2400" dirty="0"/>
          </a:p>
          <a:p>
            <a:pPr marL="0" indent="0">
              <a:lnSpc>
                <a:spcPct val="150000"/>
              </a:lnSpc>
              <a:buNone/>
              <a:defRPr/>
            </a:pPr>
            <a:r>
              <a:rPr lang="ja-JP" altLang="en-US" sz="2400" dirty="0"/>
              <a:t>➣企業価値向上</a:t>
            </a:r>
            <a:endParaRPr lang="en-US" altLang="ja-JP" sz="2400" dirty="0"/>
          </a:p>
          <a:p>
            <a:pPr marL="0" indent="0">
              <a:lnSpc>
                <a:spcPct val="150000"/>
              </a:lnSpc>
              <a:buNone/>
              <a:defRPr/>
            </a:pPr>
            <a:endParaRPr lang="ja-JP" altLang="en-US" sz="2400" dirty="0"/>
          </a:p>
          <a:p>
            <a:pPr marL="0" indent="0">
              <a:lnSpc>
                <a:spcPct val="150000"/>
              </a:lnSpc>
              <a:buNone/>
              <a:defRPr/>
            </a:pPr>
            <a:endParaRPr lang="ja-JP" altLang="en-US" sz="2400" dirty="0"/>
          </a:p>
          <a:p>
            <a:pPr marL="0" indent="0">
              <a:lnSpc>
                <a:spcPct val="150000"/>
              </a:lnSpc>
              <a:buNone/>
              <a:defRPr/>
            </a:pPr>
            <a:endParaRPr lang="ja-JP" altLang="en-US" sz="2400" dirty="0"/>
          </a:p>
        </p:txBody>
      </p:sp>
      <p:sp>
        <p:nvSpPr>
          <p:cNvPr id="5" name="フッター プレースホルダー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ysClr val="windowText" lastClr="000000"/>
                </a:solidFill>
                <a:effectLst/>
                <a:uLnTx/>
                <a:uFillTx/>
              </a:rPr>
              <a:t>koichi</a:t>
            </a:r>
            <a:r>
              <a:rPr kumimoji="0" lang="en-US" altLang="ja-JP" sz="900" kern="0" dirty="0" smtClean="0">
                <a:solidFill>
                  <a:sysClr val="windowText" lastClr="000000"/>
                </a:solidFill>
              </a:rPr>
              <a:t>.</a:t>
            </a:r>
            <a:r>
              <a:rPr kumimoji="0" lang="en-US" altLang="ja-JP" sz="900" kern="0" dirty="0" err="1" smtClean="0">
                <a:solidFill>
                  <a:sysClr val="windowText" lastClr="000000"/>
                </a:solidFill>
              </a:rPr>
              <a:t>yokota</a:t>
            </a:r>
            <a:endParaRPr kumimoji="0" lang="ja-JP" altLang="en-US" sz="900" b="0" i="0" u="none" strike="noStrike" kern="0" cap="none" spc="0" normalizeH="0" baseline="0" noProof="0" dirty="0">
              <a:ln>
                <a:noFill/>
              </a:ln>
              <a:solidFill>
                <a:sysClr val="windowText" lastClr="000000"/>
              </a:solidFill>
              <a:effectLst/>
              <a:uLnTx/>
              <a:uFillTx/>
            </a:endParaRPr>
          </a:p>
        </p:txBody>
      </p:sp>
      <p:sp>
        <p:nvSpPr>
          <p:cNvPr id="60421"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fld id="{C2A61F95-1320-494A-8538-4A926C3EB3C1}" type="slidenum">
              <a:rPr kumimoji="0" lang="en-US" altLang="ja-JP" sz="1200" b="0" i="0" u="none" strike="noStrike" kern="0" cap="none" spc="0" normalizeH="0" baseline="0" noProof="0">
                <a:ln>
                  <a:noFill/>
                </a:ln>
                <a:solidFill>
                  <a:schemeClr val="tx1"/>
                </a:solidFill>
                <a:effectLst/>
                <a:uLnTx/>
                <a:uFillTx/>
                <a:latin typeface="Calibri" panose="020F0502020204030204" pitchFamily="34" charset="0"/>
                <a:ea typeface="ＭＳ Ｐゴシック" panose="020B0600070205080204" pitchFamily="50" charset="-128"/>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altLang="ja-JP" sz="1200" b="0" i="0" u="none" strike="noStrike" kern="0" cap="none" spc="0" normalizeH="0" baseline="0" noProof="0" dirty="0">
              <a:ln>
                <a:noFill/>
              </a:ln>
              <a:solidFill>
                <a:schemeClr val="tx1"/>
              </a:solidFill>
              <a:effectLst/>
              <a:uLnTx/>
              <a:uFillTx/>
              <a:latin typeface="Calibri" panose="020F0502020204030204" pitchFamily="34" charset="0"/>
              <a:ea typeface="ＭＳ Ｐゴシック" panose="020B0600070205080204" pitchFamily="50" charset="-128"/>
            </a:endParaRPr>
          </a:p>
        </p:txBody>
      </p:sp>
      <p:sp>
        <p:nvSpPr>
          <p:cNvPr id="60422" name="Text Box 4"/>
          <p:cNvSpPr txBox="1">
            <a:spLocks noChangeArrowheads="1"/>
          </p:cNvSpPr>
          <p:nvPr/>
        </p:nvSpPr>
        <p:spPr bwMode="auto">
          <a:xfrm>
            <a:off x="2640013" y="537368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ja-JP"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2" name="正方形/長方形 1"/>
          <p:cNvSpPr/>
          <p:nvPr/>
        </p:nvSpPr>
        <p:spPr>
          <a:xfrm>
            <a:off x="10315194" y="6408032"/>
            <a:ext cx="1449436"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err="1">
                <a:ln>
                  <a:noFill/>
                </a:ln>
                <a:solidFill>
                  <a:sysClr val="windowText" lastClr="000000"/>
                </a:solidFill>
                <a:effectLst/>
                <a:uLnTx/>
                <a:uFillTx/>
              </a:rPr>
              <a:t>Koichi.yokota</a:t>
            </a:r>
            <a:endParaRPr kumimoji="0" lang="ja-JP"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702870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6" name="Rectangle 6"/>
          <p:cNvSpPr>
            <a:spLocks noChangeArrowheads="1"/>
          </p:cNvSpPr>
          <p:nvPr/>
        </p:nvSpPr>
        <p:spPr bwMode="auto">
          <a:xfrm>
            <a:off x="1950304" y="2944698"/>
            <a:ext cx="8246386" cy="2466985"/>
          </a:xfrm>
          <a:prstGeom prst="rect">
            <a:avLst/>
          </a:prstGeom>
          <a:gradFill rotWithShape="1">
            <a:gsLst>
              <a:gs pos="0">
                <a:srgbClr val="00FF00"/>
              </a:gs>
              <a:gs pos="100000">
                <a:srgbClr val="CCFF66"/>
              </a:gs>
            </a:gsLst>
            <a:lin ang="5400000" scaled="1"/>
          </a:gradFill>
          <a:ln w="101600">
            <a:solidFill>
              <a:srgbClr val="00CC00"/>
            </a:solidFill>
            <a:miter lim="800000"/>
            <a:headEnd/>
            <a:tailEnd/>
          </a:ln>
          <a:effectLst/>
        </p:spPr>
        <p:txBody>
          <a:bodyPr wrap="none"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aphicFrame>
        <p:nvGraphicFramePr>
          <p:cNvPr id="296967" name="Object 7"/>
          <p:cNvGraphicFramePr>
            <a:graphicFrameLocks noChangeAspect="1"/>
          </p:cNvGraphicFramePr>
          <p:nvPr/>
        </p:nvGraphicFramePr>
        <p:xfrm>
          <a:off x="1951920" y="2924931"/>
          <a:ext cx="8248650" cy="2511425"/>
        </p:xfrm>
        <a:graphic>
          <a:graphicData uri="http://schemas.openxmlformats.org/presentationml/2006/ole">
            <mc:AlternateContent xmlns:mc="http://schemas.openxmlformats.org/markup-compatibility/2006">
              <mc:Choice xmlns:v="urn:schemas-microsoft-com:vml" Requires="v">
                <p:oleObj spid="_x0000_s1066" name="Worksheet" r:id="rId4" imgW="4905347" imgH="1419320" progId="Excel.Sheet.8">
                  <p:embed/>
                </p:oleObj>
              </mc:Choice>
              <mc:Fallback>
                <p:oleObj name="Worksheet" r:id="rId4" imgW="4905347" imgH="1419320" progId="Excel.Sheet.8">
                  <p:embed/>
                  <p:pic>
                    <p:nvPicPr>
                      <p:cNvPr id="296967"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1920" y="2924931"/>
                        <a:ext cx="8248650" cy="25114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6964" name="Text Box 4"/>
          <p:cNvSpPr txBox="1">
            <a:spLocks noChangeArrowheads="1"/>
          </p:cNvSpPr>
          <p:nvPr/>
        </p:nvSpPr>
        <p:spPr bwMode="auto">
          <a:xfrm>
            <a:off x="1809721" y="986622"/>
            <a:ext cx="8281987" cy="1434239"/>
          </a:xfrm>
          <a:prstGeom prst="rect">
            <a:avLst/>
          </a:prstGeom>
          <a:noFill/>
          <a:ln w="9525">
            <a:noFill/>
            <a:miter lim="800000"/>
            <a:headEnd/>
            <a:tailEnd/>
          </a:ln>
          <a:effectLst/>
        </p:spPr>
        <p:txBody>
          <a:bodyPr>
            <a:spAutoFit/>
          </a:bodyPr>
          <a:lstStyle/>
          <a:p>
            <a:pPr fontAlgn="base">
              <a:spcBef>
                <a:spcPct val="50000"/>
              </a:spcBef>
              <a:spcAft>
                <a:spcPct val="0"/>
              </a:spcAft>
              <a:defRPr/>
            </a:pPr>
            <a:r>
              <a:rPr lang="en-US" altLang="ja-JP" sz="4400" dirty="0">
                <a:solidFill>
                  <a:srgbClr val="009900"/>
                </a:solidFill>
                <a:latin typeface="HGPｺﾞｼｯｸE" pitchFamily="50" charset="-128"/>
                <a:ea typeface="HGPｺﾞｼｯｸE" pitchFamily="50" charset="-128"/>
              </a:rPr>
              <a:t>■</a:t>
            </a:r>
            <a:r>
              <a:rPr lang="ja-JP" altLang="en-US" sz="4400" dirty="0">
                <a:solidFill>
                  <a:srgbClr val="000000"/>
                </a:solidFill>
                <a:latin typeface="HGPｺﾞｼｯｸE" pitchFamily="50" charset="-128"/>
                <a:ea typeface="HGPｺﾞｼｯｸE" pitchFamily="50" charset="-128"/>
              </a:rPr>
              <a:t>ＣＳＶ→</a:t>
            </a:r>
            <a:r>
              <a:rPr lang="ja-JP" altLang="en-US" sz="4400" dirty="0">
                <a:solidFill>
                  <a:srgbClr val="FF0000"/>
                </a:solidFill>
                <a:latin typeface="HGPｺﾞｼｯｸE" pitchFamily="50" charset="-128"/>
                <a:ea typeface="HGPｺﾞｼｯｸE" pitchFamily="50" charset="-128"/>
              </a:rPr>
              <a:t>Ｃ</a:t>
            </a:r>
            <a:r>
              <a:rPr lang="en-US" altLang="ja-JP" sz="4400" dirty="0" err="1">
                <a:solidFill>
                  <a:srgbClr val="000000"/>
                </a:solidFill>
                <a:latin typeface="HGPｺﾞｼｯｸE" pitchFamily="50" charset="-128"/>
                <a:ea typeface="HGPｺﾞｼｯｸE" pitchFamily="50" charset="-128"/>
              </a:rPr>
              <a:t>reating</a:t>
            </a:r>
            <a:r>
              <a:rPr lang="en-US" altLang="ja-JP" sz="4400" dirty="0">
                <a:solidFill>
                  <a:srgbClr val="000000"/>
                </a:solidFill>
                <a:latin typeface="HGPｺﾞｼｯｸE" pitchFamily="50" charset="-128"/>
                <a:ea typeface="HGPｺﾞｼｯｸE" pitchFamily="50" charset="-128"/>
              </a:rPr>
              <a:t> </a:t>
            </a:r>
            <a:r>
              <a:rPr lang="ja-JP" altLang="en-US" sz="4400" dirty="0">
                <a:solidFill>
                  <a:srgbClr val="FF0000"/>
                </a:solidFill>
                <a:latin typeface="HGPｺﾞｼｯｸE" pitchFamily="50" charset="-128"/>
                <a:ea typeface="HGPｺﾞｼｯｸE" pitchFamily="50" charset="-128"/>
              </a:rPr>
              <a:t>Ｓ</a:t>
            </a:r>
            <a:r>
              <a:rPr lang="en-US" altLang="ja-JP" sz="4400" dirty="0">
                <a:solidFill>
                  <a:srgbClr val="000000"/>
                </a:solidFill>
                <a:latin typeface="HGPｺﾞｼｯｸE" pitchFamily="50" charset="-128"/>
                <a:ea typeface="HGPｺﾞｼｯｸE" pitchFamily="50" charset="-128"/>
              </a:rPr>
              <a:t>hared </a:t>
            </a:r>
            <a:r>
              <a:rPr lang="ja-JP" altLang="en-US" sz="4400" dirty="0">
                <a:solidFill>
                  <a:srgbClr val="FF0000"/>
                </a:solidFill>
                <a:latin typeface="HGPｺﾞｼｯｸE" pitchFamily="50" charset="-128"/>
                <a:ea typeface="HGPｺﾞｼｯｸE" pitchFamily="50" charset="-128"/>
              </a:rPr>
              <a:t>Ｖ</a:t>
            </a:r>
            <a:r>
              <a:rPr lang="en-US" altLang="ja-JP" sz="4400" dirty="0" err="1">
                <a:solidFill>
                  <a:srgbClr val="000000"/>
                </a:solidFill>
                <a:latin typeface="HGPｺﾞｼｯｸE" pitchFamily="50" charset="-128"/>
                <a:ea typeface="HGPｺﾞｼｯｸE" pitchFamily="50" charset="-128"/>
              </a:rPr>
              <a:t>alue</a:t>
            </a:r>
            <a:endParaRPr lang="en-US" altLang="ja-JP" sz="4400" dirty="0">
              <a:solidFill>
                <a:srgbClr val="000000"/>
              </a:solidFill>
              <a:latin typeface="HGPｺﾞｼｯｸE" pitchFamily="50" charset="-128"/>
              <a:ea typeface="HGPｺﾞｼｯｸE" pitchFamily="50" charset="-128"/>
            </a:endParaRPr>
          </a:p>
          <a:p>
            <a:pPr fontAlgn="base">
              <a:lnSpc>
                <a:spcPct val="70000"/>
              </a:lnSpc>
              <a:spcBef>
                <a:spcPct val="50000"/>
              </a:spcBef>
              <a:spcAft>
                <a:spcPct val="0"/>
              </a:spcAft>
              <a:defRPr/>
            </a:pPr>
            <a:r>
              <a:rPr lang="en-US" altLang="ja-JP" dirty="0">
                <a:solidFill>
                  <a:srgbClr val="000000"/>
                </a:solidFill>
                <a:latin typeface="HGPｺﾞｼｯｸE" pitchFamily="50" charset="-128"/>
                <a:ea typeface="HGPｺﾞｼｯｸE" pitchFamily="50" charset="-128"/>
              </a:rPr>
              <a:t>      </a:t>
            </a:r>
            <a:r>
              <a:rPr lang="ja-JP" altLang="en-US" dirty="0">
                <a:solidFill>
                  <a:srgbClr val="000000"/>
                </a:solidFill>
                <a:latin typeface="HGPｺﾞｼｯｸE" pitchFamily="50" charset="-128"/>
                <a:ea typeface="HGPｺﾞｼｯｸE" pitchFamily="50" charset="-128"/>
              </a:rPr>
              <a:t>米ハーバード大学のマイケル・ポーター教授が提唱</a:t>
            </a:r>
          </a:p>
          <a:p>
            <a:pPr fontAlgn="base">
              <a:lnSpc>
                <a:spcPct val="70000"/>
              </a:lnSpc>
              <a:spcBef>
                <a:spcPct val="50000"/>
              </a:spcBef>
              <a:spcAft>
                <a:spcPct val="0"/>
              </a:spcAft>
              <a:defRPr/>
            </a:pPr>
            <a:r>
              <a:rPr lang="ja-JP" altLang="en-US" dirty="0">
                <a:solidFill>
                  <a:srgbClr val="000000"/>
                </a:solidFill>
                <a:latin typeface="HGPｺﾞｼｯｸE" pitchFamily="50" charset="-128"/>
                <a:ea typeface="HGPｺﾞｼｯｸE" pitchFamily="50" charset="-128"/>
              </a:rPr>
              <a:t>      企業の競争力強化と地域活性化（社会問題解決）を両立させた経営を目指す</a:t>
            </a:r>
          </a:p>
        </p:txBody>
      </p:sp>
      <p:sp>
        <p:nvSpPr>
          <p:cNvPr id="15" name="Text Box 2"/>
          <p:cNvSpPr txBox="1">
            <a:spLocks noChangeArrowheads="1"/>
          </p:cNvSpPr>
          <p:nvPr/>
        </p:nvSpPr>
        <p:spPr bwMode="auto">
          <a:xfrm>
            <a:off x="1527528" y="-39888"/>
            <a:ext cx="9609173" cy="732508"/>
          </a:xfrm>
          <a:prstGeom prst="rect">
            <a:avLst/>
          </a:prstGeom>
          <a:noFill/>
          <a:ln w="3175">
            <a:noFill/>
            <a:miter lim="800000"/>
            <a:headEnd/>
            <a:tailEnd/>
          </a:ln>
          <a:effectLst/>
        </p:spPr>
        <p:txBody>
          <a:bodyPr wrap="square">
            <a:spAutoFit/>
          </a:bodyPr>
          <a:lstStyle/>
          <a:p>
            <a:pPr eaLnBrk="0" fontAlgn="base" hangingPunct="0">
              <a:lnSpc>
                <a:spcPct val="130000"/>
              </a:lnSpc>
              <a:spcBef>
                <a:spcPct val="0"/>
              </a:spcBef>
              <a:spcAft>
                <a:spcPct val="0"/>
              </a:spcAft>
              <a:defRPr/>
            </a:pPr>
            <a:r>
              <a:rPr lang="ja-JP" altLang="en-US" sz="3200" dirty="0">
                <a:solidFill>
                  <a:srgbClr val="000000"/>
                </a:solidFill>
                <a:effectLst>
                  <a:outerShdw blurRad="38100" dist="38100" dir="2700000" algn="tl">
                    <a:srgbClr val="C0C0C0"/>
                  </a:outerShdw>
                </a:effectLst>
                <a:latin typeface="Times New Roman" pitchFamily="18" charset="0"/>
                <a:ea typeface="ＭＳ Ｐゴシック" pitchFamily="50" charset="-128"/>
              </a:rPr>
              <a:t>ＣＳＶとは</a:t>
            </a:r>
          </a:p>
        </p:txBody>
      </p:sp>
      <p:cxnSp>
        <p:nvCxnSpPr>
          <p:cNvPr id="11" name="直線コネクタ 10"/>
          <p:cNvCxnSpPr/>
          <p:nvPr/>
        </p:nvCxnSpPr>
        <p:spPr bwMode="auto">
          <a:xfrm>
            <a:off x="1524000" y="616828"/>
            <a:ext cx="2428860" cy="1588"/>
          </a:xfrm>
          <a:prstGeom prst="line">
            <a:avLst/>
          </a:prstGeom>
          <a:solidFill>
            <a:schemeClr val="accent1"/>
          </a:solidFill>
          <a:ln w="63500" cap="flat" cmpd="sng" algn="ctr">
            <a:solidFill>
              <a:srgbClr val="FFC000"/>
            </a:solidFill>
            <a:prstDash val="solid"/>
            <a:round/>
            <a:headEnd type="none" w="med" len="med"/>
            <a:tailEnd type="none" w="med" len="med"/>
          </a:ln>
          <a:effectLst/>
        </p:spPr>
      </p:cxnSp>
      <p:cxnSp>
        <p:nvCxnSpPr>
          <p:cNvPr id="12" name="直線コネクタ 11"/>
          <p:cNvCxnSpPr/>
          <p:nvPr/>
        </p:nvCxnSpPr>
        <p:spPr bwMode="auto">
          <a:xfrm>
            <a:off x="3881422" y="616828"/>
            <a:ext cx="6786578" cy="1588"/>
          </a:xfrm>
          <a:prstGeom prst="line">
            <a:avLst/>
          </a:prstGeom>
          <a:solidFill>
            <a:schemeClr val="accent1"/>
          </a:solidFill>
          <a:ln w="63500" cap="flat" cmpd="sng" algn="ctr">
            <a:solidFill>
              <a:srgbClr val="00B050"/>
            </a:solidFill>
            <a:prstDash val="solid"/>
            <a:round/>
            <a:headEnd type="none" w="med" len="med"/>
            <a:tailEnd type="none" w="med" len="med"/>
          </a:ln>
          <a:effectLst/>
        </p:spPr>
      </p:cxnSp>
      <p:sp>
        <p:nvSpPr>
          <p:cNvPr id="8" name="正方形/長方形 7"/>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9" name="正方形/長方形 8"/>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0" name="正方形/長方形 9"/>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3"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25</a:t>
            </a:r>
            <a:endParaRPr lang="ja-JP" altLang="en-US" dirty="0">
              <a:solidFill>
                <a:prstClr val="black"/>
              </a:solidFill>
            </a:endParaRPr>
          </a:p>
        </p:txBody>
      </p:sp>
    </p:spTree>
    <p:extLst>
      <p:ext uri="{BB962C8B-B14F-4D97-AF65-F5344CB8AC3E}">
        <p14:creationId xmlns:p14="http://schemas.microsoft.com/office/powerpoint/2010/main" val="25188660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53"/>
          <p:cNvSpPr>
            <a:spLocks noChangeArrowheads="1"/>
          </p:cNvSpPr>
          <p:nvPr/>
        </p:nvSpPr>
        <p:spPr bwMode="auto">
          <a:xfrm>
            <a:off x="1703388" y="1485900"/>
            <a:ext cx="8888412" cy="2311400"/>
          </a:xfrm>
          <a:prstGeom prst="rect">
            <a:avLst/>
          </a:prstGeom>
          <a:solidFill>
            <a:srgbClr val="99CCFF"/>
          </a:solidFill>
          <a:ln w="38100" algn="ctr">
            <a:noFill/>
            <a:miter lim="800000"/>
            <a:headEnd/>
            <a:tailEnd/>
          </a:ln>
          <a:effectLst/>
        </p:spPr>
        <p:txBody>
          <a:bodyPr wrap="none" lIns="90000" tIns="46800" rIns="90000" bIns="46800" anchor="ctr"/>
          <a:lstStyle/>
          <a:p>
            <a:pPr algn="ctr" fontAlgn="base">
              <a:spcBef>
                <a:spcPct val="50000"/>
              </a:spcBef>
              <a:spcAft>
                <a:spcPct val="0"/>
              </a:spcAft>
              <a:defRPr/>
            </a:pPr>
            <a:endParaRPr lang="ja-JP" altLang="ja-JP" sz="1600">
              <a:solidFill>
                <a:srgbClr val="000000"/>
              </a:solidFill>
              <a:latin typeface="HGP創英角ｺﾞｼｯｸUB" pitchFamily="50" charset="-128"/>
              <a:ea typeface="HGP創英角ｺﾞｼｯｸUB" pitchFamily="50" charset="-128"/>
            </a:endParaRPr>
          </a:p>
        </p:txBody>
      </p:sp>
      <p:sp>
        <p:nvSpPr>
          <p:cNvPr id="338947" name="AutoShape 3"/>
          <p:cNvSpPr>
            <a:spLocks noChangeArrowheads="1"/>
          </p:cNvSpPr>
          <p:nvPr/>
        </p:nvSpPr>
        <p:spPr bwMode="auto">
          <a:xfrm rot="16200000" flipV="1">
            <a:off x="5111750" y="2546350"/>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48" name="AutoShape 4"/>
          <p:cNvSpPr>
            <a:spLocks noChangeArrowheads="1"/>
          </p:cNvSpPr>
          <p:nvPr/>
        </p:nvSpPr>
        <p:spPr bwMode="auto">
          <a:xfrm rot="16200000" flipV="1">
            <a:off x="7561263" y="2546350"/>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49" name="AutoShape 5"/>
          <p:cNvSpPr>
            <a:spLocks noChangeArrowheads="1"/>
          </p:cNvSpPr>
          <p:nvPr/>
        </p:nvSpPr>
        <p:spPr bwMode="auto">
          <a:xfrm rot="16200000" flipV="1">
            <a:off x="6335713" y="2546350"/>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0" name="AutoShape 6"/>
          <p:cNvSpPr>
            <a:spLocks noChangeArrowheads="1"/>
          </p:cNvSpPr>
          <p:nvPr/>
        </p:nvSpPr>
        <p:spPr bwMode="auto">
          <a:xfrm rot="16200000" flipV="1">
            <a:off x="3887788" y="2546350"/>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1" name="Rectangle 104"/>
          <p:cNvSpPr>
            <a:spLocks noChangeArrowheads="1"/>
          </p:cNvSpPr>
          <p:nvPr/>
        </p:nvSpPr>
        <p:spPr bwMode="auto">
          <a:xfrm>
            <a:off x="1703388" y="3933825"/>
            <a:ext cx="8856662" cy="2160588"/>
          </a:xfrm>
          <a:prstGeom prst="rect">
            <a:avLst/>
          </a:prstGeom>
          <a:solidFill>
            <a:srgbClr val="CCFF66"/>
          </a:solidFill>
          <a:ln w="38100" algn="ctr">
            <a:noFill/>
            <a:miter lim="800000"/>
            <a:headEnd/>
            <a:tailEnd/>
          </a:ln>
          <a:effectLst/>
        </p:spPr>
        <p:txBody>
          <a:bodyPr wrap="none" lIns="90000" tIns="46800" rIns="90000" bIns="46800" anchor="ctr"/>
          <a:lstStyle/>
          <a:p>
            <a:pPr algn="ctr" fontAlgn="base">
              <a:spcBef>
                <a:spcPct val="50000"/>
              </a:spcBef>
              <a:spcAft>
                <a:spcPct val="0"/>
              </a:spcAft>
              <a:defRPr/>
            </a:pPr>
            <a:endParaRPr lang="ja-JP" altLang="ja-JP" sz="1400">
              <a:solidFill>
                <a:srgbClr val="000000"/>
              </a:solidFill>
              <a:latin typeface="HGP創英角ｺﾞｼｯｸUB" pitchFamily="50" charset="-128"/>
              <a:ea typeface="HGP創英角ｺﾞｼｯｸUB" pitchFamily="50" charset="-128"/>
            </a:endParaRPr>
          </a:p>
        </p:txBody>
      </p:sp>
      <p:sp>
        <p:nvSpPr>
          <p:cNvPr id="338952" name="AutoShape 8"/>
          <p:cNvSpPr>
            <a:spLocks noChangeArrowheads="1"/>
          </p:cNvSpPr>
          <p:nvPr/>
        </p:nvSpPr>
        <p:spPr bwMode="auto">
          <a:xfrm rot="5400000">
            <a:off x="5111750" y="3881438"/>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3" name="AutoShape 9"/>
          <p:cNvSpPr>
            <a:spLocks noChangeArrowheads="1"/>
          </p:cNvSpPr>
          <p:nvPr/>
        </p:nvSpPr>
        <p:spPr bwMode="auto">
          <a:xfrm rot="5400000">
            <a:off x="7561263" y="3881438"/>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4" name="AutoShape 10"/>
          <p:cNvSpPr>
            <a:spLocks noChangeArrowheads="1"/>
          </p:cNvSpPr>
          <p:nvPr/>
        </p:nvSpPr>
        <p:spPr bwMode="auto">
          <a:xfrm rot="5400000">
            <a:off x="6335713" y="3881438"/>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5" name="AutoShape 11"/>
          <p:cNvSpPr>
            <a:spLocks noChangeArrowheads="1"/>
          </p:cNvSpPr>
          <p:nvPr/>
        </p:nvSpPr>
        <p:spPr bwMode="auto">
          <a:xfrm rot="5400000">
            <a:off x="3887788" y="3881438"/>
            <a:ext cx="609600" cy="1079500"/>
          </a:xfrm>
          <a:prstGeom prst="flowChartDelay">
            <a:avLst/>
          </a:prstGeom>
          <a:solidFill>
            <a:schemeClr val="bg1"/>
          </a:solidFill>
          <a:ln w="28575" algn="ctr">
            <a:solidFill>
              <a:schemeClr val="tx1"/>
            </a:solidFill>
            <a:miter lim="800000"/>
            <a:headEnd/>
            <a:tailEnd/>
          </a:ln>
          <a:effectLst>
            <a:prstShdw prst="shdw18" dist="17961" dir="13500000">
              <a:schemeClr val="tx1">
                <a:gamma/>
                <a:shade val="60000"/>
                <a:invGamma/>
                <a:alpha val="37999"/>
              </a:schemeClr>
            </a:prstShdw>
          </a:effectLst>
        </p:spPr>
        <p:txBody>
          <a:bodyPr rot="10800000" vert="eaVert" wrap="none" anchor="ctr"/>
          <a:lstStyle/>
          <a:p>
            <a:pPr algn="ctr" fontAlgn="base">
              <a:spcBef>
                <a:spcPct val="50000"/>
              </a:spcBef>
              <a:spcAft>
                <a:spcPct val="0"/>
              </a:spcAft>
              <a:defRPr/>
            </a:pPr>
            <a:endParaRPr lang="ja-JP" altLang="ja-JP">
              <a:solidFill>
                <a:srgbClr val="000000"/>
              </a:solidFill>
              <a:latin typeface="HGP創英角ｺﾞｼｯｸUB" pitchFamily="50" charset="-128"/>
              <a:ea typeface="HGP創英角ｺﾞｼｯｸUB" pitchFamily="50" charset="-128"/>
            </a:endParaRPr>
          </a:p>
        </p:txBody>
      </p:sp>
      <p:sp>
        <p:nvSpPr>
          <p:cNvPr id="338956" name="Rectangle 106"/>
          <p:cNvSpPr>
            <a:spLocks noChangeArrowheads="1"/>
          </p:cNvSpPr>
          <p:nvPr/>
        </p:nvSpPr>
        <p:spPr bwMode="auto">
          <a:xfrm>
            <a:off x="6318250" y="5227639"/>
            <a:ext cx="1296988" cy="1227137"/>
          </a:xfrm>
          <a:prstGeom prst="rect">
            <a:avLst/>
          </a:prstGeom>
          <a:noFill/>
          <a:ln w="9525" algn="ctr">
            <a:noFill/>
            <a:miter lim="800000"/>
            <a:headEnd/>
            <a:tailEnd/>
          </a:ln>
          <a:effectLst/>
        </p:spPr>
        <p:txBody>
          <a:bodyPr wrap="none" lIns="90000" tIns="46800" rIns="90000" bIns="46800" anchor="ctr"/>
          <a:lstStyle/>
          <a:p>
            <a:pPr algn="ctr" fontAlgn="base">
              <a:spcBef>
                <a:spcPct val="50000"/>
              </a:spcBef>
              <a:spcAft>
                <a:spcPct val="0"/>
              </a:spcAft>
              <a:defRPr/>
            </a:pPr>
            <a:endParaRPr lang="ja-JP" altLang="ja-JP" sz="2400">
              <a:solidFill>
                <a:srgbClr val="000000"/>
              </a:solidFill>
              <a:latin typeface="HGP創英角ｺﾞｼｯｸUB" pitchFamily="50" charset="-128"/>
              <a:ea typeface="HGP創英角ｺﾞｼｯｸUB" pitchFamily="50" charset="-128"/>
            </a:endParaRPr>
          </a:p>
        </p:txBody>
      </p:sp>
      <p:sp>
        <p:nvSpPr>
          <p:cNvPr id="257033" name="Rectangle 9"/>
          <p:cNvSpPr>
            <a:spLocks noChangeArrowheads="1"/>
          </p:cNvSpPr>
          <p:nvPr/>
        </p:nvSpPr>
        <p:spPr bwMode="auto">
          <a:xfrm>
            <a:off x="3575050" y="3286126"/>
            <a:ext cx="4902200" cy="936625"/>
          </a:xfrm>
          <a:prstGeom prst="rect">
            <a:avLst/>
          </a:prstGeom>
          <a:solidFill>
            <a:srgbClr val="FFCC00"/>
          </a:solidFill>
          <a:ln>
            <a:noFill/>
          </a:ln>
          <a:effectLst/>
          <a:extLst>
            <a:ext uri="{91240B29-F687-4F45-9708-019B960494DF}">
              <a14:hiddenLine xmlns:a14="http://schemas.microsoft.com/office/drawing/2010/main" w="28575" algn="ctr">
                <a:solidFill>
                  <a:srgbClr val="008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lstStyle/>
          <a:p>
            <a:pPr algn="ctr" fontAlgn="base">
              <a:spcBef>
                <a:spcPct val="50000"/>
              </a:spcBef>
              <a:spcAft>
                <a:spcPct val="0"/>
              </a:spcAft>
              <a:defRPr/>
            </a:pPr>
            <a:r>
              <a:rPr lang="ja-JP" altLang="en-US">
                <a:solidFill>
                  <a:srgbClr val="000000"/>
                </a:solidFill>
                <a:latin typeface="HGP創英角ｺﾞｼｯｸUB" pitchFamily="50" charset="-128"/>
                <a:ea typeface="HGP創英角ｺﾞｼｯｸUB" pitchFamily="50" charset="-128"/>
              </a:rPr>
              <a:t>ヤマトが提供するプラットフォーム</a:t>
            </a:r>
          </a:p>
        </p:txBody>
      </p:sp>
      <p:sp>
        <p:nvSpPr>
          <p:cNvPr id="338958" name="AutoShape 10"/>
          <p:cNvSpPr>
            <a:spLocks noChangeArrowheads="1"/>
          </p:cNvSpPr>
          <p:nvPr/>
        </p:nvSpPr>
        <p:spPr bwMode="auto">
          <a:xfrm>
            <a:off x="3671888" y="3646489"/>
            <a:ext cx="1079500" cy="503237"/>
          </a:xfrm>
          <a:prstGeom prst="flowChartAlternateProcess">
            <a:avLst/>
          </a:prstGeom>
          <a:solidFill>
            <a:schemeClr val="bg1"/>
          </a:solidFill>
          <a:ln w="9525">
            <a:solidFill>
              <a:schemeClr val="bg1"/>
            </a:solidFill>
            <a:miter lim="800000"/>
            <a:headEnd/>
            <a:tailEnd/>
          </a:ln>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国内外</a:t>
            </a:r>
            <a:br>
              <a:rPr lang="ja-JP" altLang="en-US" sz="1400">
                <a:solidFill>
                  <a:srgbClr val="000000"/>
                </a:solidFill>
                <a:latin typeface="HGP創英角ｺﾞｼｯｸUB" pitchFamily="50" charset="-128"/>
                <a:ea typeface="HGP創英角ｺﾞｼｯｸUB" pitchFamily="50" charset="-128"/>
              </a:rPr>
            </a:br>
            <a:r>
              <a:rPr lang="ja-JP" altLang="en-US" sz="1400">
                <a:solidFill>
                  <a:srgbClr val="000000"/>
                </a:solidFill>
                <a:latin typeface="HGP創英角ｺﾞｼｯｸUB" pitchFamily="50" charset="-128"/>
                <a:ea typeface="HGP創英角ｺﾞｼｯｸUB" pitchFamily="50" charset="-128"/>
              </a:rPr>
              <a:t>ネットワーク</a:t>
            </a:r>
          </a:p>
        </p:txBody>
      </p:sp>
      <p:sp>
        <p:nvSpPr>
          <p:cNvPr id="338959" name="AutoShape 10"/>
          <p:cNvSpPr>
            <a:spLocks noChangeArrowheads="1"/>
          </p:cNvSpPr>
          <p:nvPr/>
        </p:nvSpPr>
        <p:spPr bwMode="auto">
          <a:xfrm>
            <a:off x="6011864" y="3652839"/>
            <a:ext cx="719137" cy="503237"/>
          </a:xfrm>
          <a:prstGeom prst="flowChartAlternateProcess">
            <a:avLst/>
          </a:prstGeom>
          <a:solidFill>
            <a:schemeClr val="bg1"/>
          </a:solidFill>
          <a:ln w="9525">
            <a:solidFill>
              <a:schemeClr val="bg1"/>
            </a:solidFill>
            <a:miter lim="800000"/>
            <a:headEnd/>
            <a:tailEnd/>
          </a:ln>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ＳＤ</a:t>
            </a:r>
          </a:p>
        </p:txBody>
      </p:sp>
      <p:sp>
        <p:nvSpPr>
          <p:cNvPr id="338960" name="AutoShape 10"/>
          <p:cNvSpPr>
            <a:spLocks noChangeArrowheads="1"/>
          </p:cNvSpPr>
          <p:nvPr/>
        </p:nvSpPr>
        <p:spPr bwMode="auto">
          <a:xfrm>
            <a:off x="4841875" y="3646489"/>
            <a:ext cx="1079500" cy="503237"/>
          </a:xfrm>
          <a:prstGeom prst="flowChartAlternateProcess">
            <a:avLst/>
          </a:prstGeom>
          <a:solidFill>
            <a:schemeClr val="bg1"/>
          </a:solidFill>
          <a:ln w="9525">
            <a:solidFill>
              <a:schemeClr val="bg1"/>
            </a:solidFill>
            <a:miter lim="800000"/>
            <a:headEnd/>
            <a:tailEnd/>
          </a:ln>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ＩＴ・ＬＴ・ＦＴ</a:t>
            </a:r>
          </a:p>
        </p:txBody>
      </p:sp>
      <p:sp>
        <p:nvSpPr>
          <p:cNvPr id="338961" name="AutoShape 10"/>
          <p:cNvSpPr>
            <a:spLocks noChangeArrowheads="1"/>
          </p:cNvSpPr>
          <p:nvPr/>
        </p:nvSpPr>
        <p:spPr bwMode="auto">
          <a:xfrm>
            <a:off x="6821488" y="3652839"/>
            <a:ext cx="1079500" cy="503237"/>
          </a:xfrm>
          <a:prstGeom prst="flowChartAlternateProcess">
            <a:avLst/>
          </a:prstGeom>
          <a:solidFill>
            <a:schemeClr val="bg1"/>
          </a:solidFill>
          <a:ln w="9525">
            <a:solidFill>
              <a:schemeClr val="bg1"/>
            </a:solidFill>
            <a:miter lim="800000"/>
            <a:headEnd/>
            <a:tailEnd/>
          </a:ln>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クロネコ</a:t>
            </a:r>
          </a:p>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メンバーズ</a:t>
            </a:r>
          </a:p>
        </p:txBody>
      </p:sp>
      <p:sp>
        <p:nvSpPr>
          <p:cNvPr id="338962" name="Text Box 18"/>
          <p:cNvSpPr txBox="1">
            <a:spLocks noChangeArrowheads="1"/>
          </p:cNvSpPr>
          <p:nvPr/>
        </p:nvSpPr>
        <p:spPr bwMode="auto">
          <a:xfrm>
            <a:off x="7900988" y="3581400"/>
            <a:ext cx="488950" cy="457200"/>
          </a:xfrm>
          <a:prstGeom prst="rect">
            <a:avLst/>
          </a:prstGeom>
          <a:noFill/>
          <a:ln w="9525" algn="ctr">
            <a:noFill/>
            <a:miter lim="800000"/>
            <a:headEnd/>
            <a:tailEnd/>
          </a:ln>
          <a:effectLst>
            <a:prstShdw prst="shdw18" dist="17961" dir="13500000">
              <a:srgbClr val="FFCC00">
                <a:gamma/>
                <a:shade val="60000"/>
                <a:invGamma/>
                <a:alpha val="37999"/>
              </a:srgbClr>
            </a:prstShdw>
          </a:effectLst>
        </p:spPr>
        <p:txBody>
          <a:bodyPr>
            <a:spAutoFit/>
          </a:bodyPr>
          <a:lstStyle/>
          <a:p>
            <a:pPr algn="ctr" fontAlgn="base">
              <a:spcBef>
                <a:spcPct val="50000"/>
              </a:spcBef>
              <a:spcAft>
                <a:spcPct val="0"/>
              </a:spcAft>
              <a:defRPr/>
            </a:pPr>
            <a:r>
              <a:rPr lang="en-US" altLang="ja-JP" sz="2400" b="1">
                <a:solidFill>
                  <a:srgbClr val="000000"/>
                </a:solidFill>
                <a:latin typeface="Arial"/>
                <a:ea typeface="HGP創英角ｺﾞｼｯｸUB" pitchFamily="50" charset="-128"/>
              </a:rPr>
              <a:t>…</a:t>
            </a:r>
            <a:endParaRPr lang="en-US" altLang="ja-JP" sz="2400" b="1">
              <a:solidFill>
                <a:srgbClr val="000000"/>
              </a:solidFill>
              <a:latin typeface="HGP創英角ｺﾞｼｯｸUB" pitchFamily="50" charset="-128"/>
              <a:ea typeface="HGP創英角ｺﾞｼｯｸUB" pitchFamily="50" charset="-128"/>
            </a:endParaRPr>
          </a:p>
        </p:txBody>
      </p:sp>
      <p:sp>
        <p:nvSpPr>
          <p:cNvPr id="338963" name="Text Box 19"/>
          <p:cNvSpPr txBox="1">
            <a:spLocks noChangeArrowheads="1"/>
          </p:cNvSpPr>
          <p:nvPr/>
        </p:nvSpPr>
        <p:spPr bwMode="auto">
          <a:xfrm>
            <a:off x="3711576" y="6238876"/>
            <a:ext cx="4473575" cy="366713"/>
          </a:xfrm>
          <a:prstGeom prst="rect">
            <a:avLst/>
          </a:prstGeom>
          <a:noFill/>
          <a:ln w="9525" algn="ctr">
            <a:noFill/>
            <a:miter lim="800000"/>
            <a:headEnd/>
            <a:tailEnd/>
          </a:ln>
          <a:effectLst>
            <a:prstShdw prst="shdw18" dist="17961" dir="13500000">
              <a:srgbClr val="FFCC00">
                <a:gamma/>
                <a:shade val="60000"/>
                <a:invGamma/>
                <a:alpha val="37999"/>
              </a:srgbClr>
            </a:prstShdw>
          </a:effectLst>
        </p:spPr>
        <p:txBody>
          <a:bodyPr wrap="none">
            <a:spAutoFit/>
          </a:bodyPr>
          <a:lstStyle/>
          <a:p>
            <a:pPr algn="ctr" fontAlgn="base">
              <a:spcBef>
                <a:spcPct val="50000"/>
              </a:spcBef>
              <a:spcAft>
                <a:spcPct val="0"/>
              </a:spcAft>
              <a:defRPr/>
            </a:pPr>
            <a:r>
              <a:rPr lang="ja-JP" altLang="en-US">
                <a:solidFill>
                  <a:srgbClr val="000000"/>
                </a:solidFill>
                <a:latin typeface="HGP創英角ｺﾞｼｯｸUB" pitchFamily="50" charset="-128"/>
                <a:ea typeface="HGP創英角ｺﾞｼｯｸUB" pitchFamily="50" charset="-128"/>
              </a:rPr>
              <a:t>（民間の力を活用した公共サービスの効率化）</a:t>
            </a:r>
          </a:p>
        </p:txBody>
      </p:sp>
      <p:sp>
        <p:nvSpPr>
          <p:cNvPr id="338964" name="AutoShape 10"/>
          <p:cNvSpPr>
            <a:spLocks noChangeArrowheads="1"/>
          </p:cNvSpPr>
          <p:nvPr/>
        </p:nvSpPr>
        <p:spPr bwMode="auto">
          <a:xfrm>
            <a:off x="3725863" y="4946651"/>
            <a:ext cx="1079500" cy="2825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買物支援</a:t>
            </a:r>
          </a:p>
        </p:txBody>
      </p:sp>
      <p:sp>
        <p:nvSpPr>
          <p:cNvPr id="338965" name="AutoShape 10"/>
          <p:cNvSpPr>
            <a:spLocks noChangeArrowheads="1"/>
          </p:cNvSpPr>
          <p:nvPr/>
        </p:nvSpPr>
        <p:spPr bwMode="auto">
          <a:xfrm>
            <a:off x="4876800" y="4946651"/>
            <a:ext cx="1079500" cy="2825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高齢者見守り</a:t>
            </a:r>
          </a:p>
        </p:txBody>
      </p:sp>
      <p:sp>
        <p:nvSpPr>
          <p:cNvPr id="338966" name="AutoShape 10"/>
          <p:cNvSpPr>
            <a:spLocks noChangeArrowheads="1"/>
          </p:cNvSpPr>
          <p:nvPr/>
        </p:nvSpPr>
        <p:spPr bwMode="auto">
          <a:xfrm>
            <a:off x="7181850" y="4948239"/>
            <a:ext cx="1079500" cy="2825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介護</a:t>
            </a:r>
          </a:p>
        </p:txBody>
      </p:sp>
      <p:sp>
        <p:nvSpPr>
          <p:cNvPr id="338967" name="AutoShape 10"/>
          <p:cNvSpPr>
            <a:spLocks noChangeArrowheads="1"/>
          </p:cNvSpPr>
          <p:nvPr/>
        </p:nvSpPr>
        <p:spPr bwMode="auto">
          <a:xfrm>
            <a:off x="6029325" y="4946651"/>
            <a:ext cx="1079500" cy="2825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在宅医療</a:t>
            </a:r>
          </a:p>
        </p:txBody>
      </p:sp>
      <p:sp>
        <p:nvSpPr>
          <p:cNvPr id="338968" name="AutoShape 10"/>
          <p:cNvSpPr>
            <a:spLocks noChangeArrowheads="1"/>
          </p:cNvSpPr>
          <p:nvPr/>
        </p:nvSpPr>
        <p:spPr bwMode="auto">
          <a:xfrm>
            <a:off x="3725863" y="5373689"/>
            <a:ext cx="1079500" cy="287337"/>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防災</a:t>
            </a:r>
          </a:p>
        </p:txBody>
      </p:sp>
      <p:sp>
        <p:nvSpPr>
          <p:cNvPr id="338969" name="AutoShape 10"/>
          <p:cNvSpPr>
            <a:spLocks noChangeArrowheads="1"/>
          </p:cNvSpPr>
          <p:nvPr/>
        </p:nvSpPr>
        <p:spPr bwMode="auto">
          <a:xfrm>
            <a:off x="4876800" y="5373689"/>
            <a:ext cx="1079500" cy="287337"/>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エコ</a:t>
            </a:r>
          </a:p>
        </p:txBody>
      </p:sp>
      <p:sp>
        <p:nvSpPr>
          <p:cNvPr id="338970" name="AutoShape 10"/>
          <p:cNvSpPr>
            <a:spLocks noChangeArrowheads="1"/>
          </p:cNvSpPr>
          <p:nvPr/>
        </p:nvSpPr>
        <p:spPr bwMode="auto">
          <a:xfrm>
            <a:off x="6029325" y="5373689"/>
            <a:ext cx="1079500" cy="287337"/>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子育て</a:t>
            </a:r>
          </a:p>
        </p:txBody>
      </p:sp>
      <p:sp>
        <p:nvSpPr>
          <p:cNvPr id="338971" name="Text Box 27"/>
          <p:cNvSpPr txBox="1">
            <a:spLocks noChangeArrowheads="1"/>
          </p:cNvSpPr>
          <p:nvPr/>
        </p:nvSpPr>
        <p:spPr bwMode="auto">
          <a:xfrm>
            <a:off x="1631951" y="2311401"/>
            <a:ext cx="1876425" cy="549275"/>
          </a:xfrm>
          <a:prstGeom prst="rect">
            <a:avLst/>
          </a:prstGeom>
          <a:noFill/>
          <a:ln w="9525" algn="ctr">
            <a:noFill/>
            <a:miter lim="800000"/>
            <a:headEnd/>
            <a:tailEnd/>
          </a:ln>
          <a:effectLst/>
        </p:spPr>
        <p:txBody>
          <a:bodyPr>
            <a:spAutoFit/>
          </a:bodyPr>
          <a:lstStyle/>
          <a:p>
            <a:pPr algn="ctr" fontAlgn="base">
              <a:spcBef>
                <a:spcPct val="50000"/>
              </a:spcBef>
              <a:spcAft>
                <a:spcPct val="0"/>
              </a:spcAft>
              <a:defRPr/>
            </a:pPr>
            <a:r>
              <a:rPr lang="ja-JP" altLang="en-US" sz="1600">
                <a:solidFill>
                  <a:srgbClr val="333399"/>
                </a:solidFill>
                <a:latin typeface="HGP創英角ｺﾞｼｯｸUB" pitchFamily="50" charset="-128"/>
                <a:ea typeface="HGP創英角ｺﾞｼｯｸUB" pitchFamily="50" charset="-128"/>
              </a:rPr>
              <a:t>地域経済の活性化</a:t>
            </a:r>
            <a:br>
              <a:rPr lang="ja-JP" altLang="en-US" sz="1600">
                <a:solidFill>
                  <a:srgbClr val="333399"/>
                </a:solidFill>
                <a:latin typeface="HGP創英角ｺﾞｼｯｸUB" pitchFamily="50" charset="-128"/>
                <a:ea typeface="HGP創英角ｺﾞｼｯｸUB" pitchFamily="50" charset="-128"/>
              </a:rPr>
            </a:br>
            <a:r>
              <a:rPr lang="ja-JP" altLang="en-US" sz="1400">
                <a:solidFill>
                  <a:srgbClr val="000000"/>
                </a:solidFill>
                <a:latin typeface="HGP創英角ｺﾞｼｯｸUB" pitchFamily="50" charset="-128"/>
                <a:ea typeface="HGP創英角ｺﾞｼｯｸUB" pitchFamily="50" charset="-128"/>
              </a:rPr>
              <a:t>主として ｔｏＢ</a:t>
            </a:r>
          </a:p>
        </p:txBody>
      </p:sp>
      <p:sp>
        <p:nvSpPr>
          <p:cNvPr id="338972" name="Text Box 28"/>
          <p:cNvSpPr txBox="1">
            <a:spLocks noChangeArrowheads="1"/>
          </p:cNvSpPr>
          <p:nvPr/>
        </p:nvSpPr>
        <p:spPr bwMode="auto">
          <a:xfrm>
            <a:off x="1774826" y="3671888"/>
            <a:ext cx="1800225" cy="366712"/>
          </a:xfrm>
          <a:prstGeom prst="rect">
            <a:avLst/>
          </a:prstGeom>
          <a:solidFill>
            <a:srgbClr val="B2B2B2">
              <a:alpha val="64999"/>
            </a:srgbClr>
          </a:solidFill>
          <a:ln w="9525" algn="ctr">
            <a:noFill/>
            <a:miter lim="800000"/>
            <a:headEnd/>
            <a:tailEnd/>
          </a:ln>
          <a:effectLst/>
        </p:spPr>
        <p:txBody>
          <a:bodyPr anchor="ctr">
            <a:spAutoFit/>
          </a:bodyPr>
          <a:lstStyle/>
          <a:p>
            <a:pPr algn="ctr" fontAlgn="base">
              <a:spcBef>
                <a:spcPct val="50000"/>
              </a:spcBef>
              <a:spcAft>
                <a:spcPct val="0"/>
              </a:spcAft>
              <a:defRPr/>
            </a:pPr>
            <a:r>
              <a:rPr lang="ja-JP" altLang="en-US">
                <a:solidFill>
                  <a:srgbClr val="000000"/>
                </a:solidFill>
                <a:effectLst>
                  <a:outerShdw blurRad="38100" dist="38100" dir="2700000" algn="tl">
                    <a:srgbClr val="FFFFFF"/>
                  </a:outerShdw>
                </a:effectLst>
                <a:latin typeface="HGP創英角ｺﾞｼｯｸUB" pitchFamily="50" charset="-128"/>
                <a:ea typeface="HGP創英角ｺﾞｼｯｸUB" pitchFamily="50" charset="-128"/>
              </a:rPr>
              <a:t>震災復興・再生</a:t>
            </a:r>
          </a:p>
        </p:txBody>
      </p:sp>
      <p:sp>
        <p:nvSpPr>
          <p:cNvPr id="338973" name="Text Box 29"/>
          <p:cNvSpPr txBox="1">
            <a:spLocks noChangeArrowheads="1"/>
          </p:cNvSpPr>
          <p:nvPr/>
        </p:nvSpPr>
        <p:spPr bwMode="auto">
          <a:xfrm>
            <a:off x="1817689" y="4759326"/>
            <a:ext cx="1474787" cy="549275"/>
          </a:xfrm>
          <a:prstGeom prst="rect">
            <a:avLst/>
          </a:prstGeom>
          <a:noFill/>
          <a:ln w="9525" algn="ctr">
            <a:noFill/>
            <a:miter lim="800000"/>
            <a:headEnd/>
            <a:tailEnd/>
          </a:ln>
          <a:effectLst/>
        </p:spPr>
        <p:txBody>
          <a:bodyPr>
            <a:spAutoFit/>
          </a:bodyPr>
          <a:lstStyle/>
          <a:p>
            <a:pPr algn="ctr" fontAlgn="base">
              <a:spcBef>
                <a:spcPct val="50000"/>
              </a:spcBef>
              <a:spcAft>
                <a:spcPct val="0"/>
              </a:spcAft>
              <a:defRPr/>
            </a:pPr>
            <a:r>
              <a:rPr lang="ja-JP" altLang="en-US" sz="1600" b="1">
                <a:solidFill>
                  <a:srgbClr val="008000"/>
                </a:solidFill>
                <a:latin typeface="HGP創英角ｺﾞｼｯｸUB" pitchFamily="50" charset="-128"/>
                <a:ea typeface="HGP創英角ｺﾞｼｯｸUB" pitchFamily="50" charset="-128"/>
              </a:rPr>
              <a:t>住民生活支援</a:t>
            </a:r>
            <a:r>
              <a:rPr lang="ja-JP" altLang="en-US" sz="1600" u="sng">
                <a:solidFill>
                  <a:srgbClr val="FF3300"/>
                </a:solidFill>
                <a:latin typeface="HGP創英角ｺﾞｼｯｸUB" pitchFamily="50" charset="-128"/>
                <a:ea typeface="HGP創英角ｺﾞｼｯｸUB" pitchFamily="50" charset="-128"/>
              </a:rPr>
              <a:t/>
            </a:r>
            <a:br>
              <a:rPr lang="ja-JP" altLang="en-US" sz="1600" u="sng">
                <a:solidFill>
                  <a:srgbClr val="FF3300"/>
                </a:solidFill>
                <a:latin typeface="HGP創英角ｺﾞｼｯｸUB" pitchFamily="50" charset="-128"/>
                <a:ea typeface="HGP創英角ｺﾞｼｯｸUB" pitchFamily="50" charset="-128"/>
              </a:rPr>
            </a:br>
            <a:r>
              <a:rPr lang="ja-JP" altLang="en-US" sz="1400">
                <a:solidFill>
                  <a:srgbClr val="000000"/>
                </a:solidFill>
                <a:latin typeface="HGP創英角ｺﾞｼｯｸUB" pitchFamily="50" charset="-128"/>
                <a:ea typeface="HGP創英角ｺﾞｼｯｸUB" pitchFamily="50" charset="-128"/>
              </a:rPr>
              <a:t>主として ｔｏＣ</a:t>
            </a:r>
          </a:p>
        </p:txBody>
      </p:sp>
      <p:sp>
        <p:nvSpPr>
          <p:cNvPr id="338974" name="Text Box 30"/>
          <p:cNvSpPr txBox="1">
            <a:spLocks noChangeArrowheads="1"/>
          </p:cNvSpPr>
          <p:nvPr/>
        </p:nvSpPr>
        <p:spPr bwMode="auto">
          <a:xfrm>
            <a:off x="8613775" y="1978025"/>
            <a:ext cx="1911350" cy="1314450"/>
          </a:xfrm>
          <a:prstGeom prst="rect">
            <a:avLst/>
          </a:prstGeom>
          <a:noFill/>
          <a:ln w="9525" algn="ctr">
            <a:noFill/>
            <a:miter lim="800000"/>
            <a:headEnd/>
            <a:tailEnd/>
          </a:ln>
          <a:effectLst>
            <a:prstShdw prst="shdw18" dist="17961" dir="13500000">
              <a:srgbClr val="FFCC00">
                <a:gamma/>
                <a:shade val="60000"/>
                <a:invGamma/>
                <a:alpha val="37999"/>
              </a:srgbClr>
            </a:prstShdw>
          </a:effectLst>
        </p:spPr>
        <p:txBody>
          <a:bodyPr wrap="none">
            <a:spAutoFit/>
          </a:bodyPr>
          <a:lstStyle/>
          <a:p>
            <a:pPr algn="ctr" fontAlgn="base">
              <a:spcBef>
                <a:spcPct val="50000"/>
              </a:spcBef>
              <a:spcAft>
                <a:spcPct val="0"/>
              </a:spcAft>
              <a:defRPr/>
            </a:pPr>
            <a:r>
              <a:rPr lang="ja-JP" altLang="en-US" sz="1600">
                <a:solidFill>
                  <a:srgbClr val="000000"/>
                </a:solidFill>
                <a:latin typeface="HGP創英角ｺﾞｼｯｸUB" pitchFamily="50" charset="-128"/>
                <a:ea typeface="HGP創英角ｺﾞｼｯｸUB" pitchFamily="50" charset="-128"/>
              </a:rPr>
              <a:t>産業振興推進</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地場産業支援・補助</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町づくり</a:t>
            </a:r>
          </a:p>
        </p:txBody>
      </p:sp>
      <p:sp>
        <p:nvSpPr>
          <p:cNvPr id="338975" name="Text Box 31"/>
          <p:cNvSpPr txBox="1">
            <a:spLocks noChangeArrowheads="1"/>
          </p:cNvSpPr>
          <p:nvPr/>
        </p:nvSpPr>
        <p:spPr bwMode="auto">
          <a:xfrm>
            <a:off x="9032875" y="4438650"/>
            <a:ext cx="1098550" cy="1314450"/>
          </a:xfrm>
          <a:prstGeom prst="rect">
            <a:avLst/>
          </a:prstGeom>
          <a:noFill/>
          <a:ln w="9525" algn="ctr">
            <a:noFill/>
            <a:miter lim="800000"/>
            <a:headEnd/>
            <a:tailEnd/>
          </a:ln>
          <a:effectLst>
            <a:prstShdw prst="shdw18" dist="17961" dir="13500000">
              <a:srgbClr val="FFCC00">
                <a:gamma/>
                <a:shade val="60000"/>
                <a:invGamma/>
                <a:alpha val="37999"/>
              </a:srgbClr>
            </a:prstShdw>
          </a:effectLst>
        </p:spPr>
        <p:txBody>
          <a:bodyPr wrap="none">
            <a:spAutoFit/>
          </a:bodyPr>
          <a:lstStyle/>
          <a:p>
            <a:pPr algn="ctr" fontAlgn="base">
              <a:spcBef>
                <a:spcPct val="50000"/>
              </a:spcBef>
              <a:spcAft>
                <a:spcPct val="0"/>
              </a:spcAft>
              <a:defRPr/>
            </a:pPr>
            <a:r>
              <a:rPr lang="ja-JP" altLang="en-US" sz="1600">
                <a:solidFill>
                  <a:srgbClr val="000000"/>
                </a:solidFill>
                <a:latin typeface="HGP創英角ｺﾞｼｯｸUB" pitchFamily="50" charset="-128"/>
                <a:ea typeface="HGP創英角ｺﾞｼｯｸUB" pitchFamily="50" charset="-128"/>
              </a:rPr>
              <a:t>防災・安全</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福祉・医療</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教育</a:t>
            </a:r>
          </a:p>
        </p:txBody>
      </p:sp>
      <p:sp>
        <p:nvSpPr>
          <p:cNvPr id="338976" name="AutoShape 10"/>
          <p:cNvSpPr>
            <a:spLocks noChangeArrowheads="1"/>
          </p:cNvSpPr>
          <p:nvPr/>
        </p:nvSpPr>
        <p:spPr bwMode="auto">
          <a:xfrm>
            <a:off x="3652838" y="1773239"/>
            <a:ext cx="3168650" cy="7270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600">
                <a:solidFill>
                  <a:srgbClr val="000000"/>
                </a:solidFill>
                <a:latin typeface="HGP創英角ｺﾞｼｯｸUB" pitchFamily="50" charset="-128"/>
                <a:ea typeface="HGP創英角ｺﾞｼｯｸUB" pitchFamily="50" charset="-128"/>
              </a:rPr>
              <a:t>地場産業・企業の物流効率化</a:t>
            </a:r>
            <a:endParaRPr lang="ja-JP" altLang="en-US" sz="1400">
              <a:solidFill>
                <a:srgbClr val="000000"/>
              </a:solidFill>
              <a:latin typeface="HGP創英角ｺﾞｼｯｸUB" pitchFamily="50" charset="-128"/>
              <a:ea typeface="HGP創英角ｺﾞｼｯｸUB" pitchFamily="50" charset="-128"/>
            </a:endParaRPr>
          </a:p>
          <a:p>
            <a:pPr algn="ctr" fontAlgn="base">
              <a:spcBef>
                <a:spcPct val="0"/>
              </a:spcBef>
              <a:spcAft>
                <a:spcPct val="0"/>
              </a:spcAft>
              <a:defRPr/>
            </a:pPr>
            <a:r>
              <a:rPr lang="ja-JP" altLang="en-US" sz="1200">
                <a:solidFill>
                  <a:srgbClr val="000000"/>
                </a:solidFill>
                <a:latin typeface="HGP創英角ｺﾞｼｯｸUB" pitchFamily="50" charset="-128"/>
                <a:ea typeface="HGP創英角ｺﾞｼｯｸUB" pitchFamily="50" charset="-128"/>
              </a:rPr>
              <a:t>グローバル対応、調達支援、販路拡大</a:t>
            </a:r>
          </a:p>
        </p:txBody>
      </p:sp>
      <p:sp>
        <p:nvSpPr>
          <p:cNvPr id="338977" name="AutoShape 10"/>
          <p:cNvSpPr>
            <a:spLocks noChangeArrowheads="1"/>
          </p:cNvSpPr>
          <p:nvPr/>
        </p:nvSpPr>
        <p:spPr bwMode="auto">
          <a:xfrm>
            <a:off x="6965951" y="1773239"/>
            <a:ext cx="1368425" cy="727075"/>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600">
                <a:solidFill>
                  <a:srgbClr val="000000"/>
                </a:solidFill>
                <a:latin typeface="HGP創英角ｺﾞｼｯｸUB" pitchFamily="50" charset="-128"/>
                <a:ea typeface="HGP創英角ｺﾞｼｯｸUB" pitchFamily="50" charset="-128"/>
              </a:rPr>
              <a:t>商店街の</a:t>
            </a:r>
            <a:br>
              <a:rPr lang="ja-JP" altLang="en-US" sz="1600">
                <a:solidFill>
                  <a:srgbClr val="000000"/>
                </a:solidFill>
                <a:latin typeface="HGP創英角ｺﾞｼｯｸUB" pitchFamily="50" charset="-128"/>
                <a:ea typeface="HGP創英角ｺﾞｼｯｸUB" pitchFamily="50" charset="-128"/>
              </a:rPr>
            </a:br>
            <a:r>
              <a:rPr lang="ja-JP" altLang="en-US" sz="1600">
                <a:solidFill>
                  <a:srgbClr val="000000"/>
                </a:solidFill>
                <a:latin typeface="HGP創英角ｺﾞｼｯｸUB" pitchFamily="50" charset="-128"/>
                <a:ea typeface="HGP創英角ｺﾞｼｯｸUB" pitchFamily="50" charset="-128"/>
              </a:rPr>
              <a:t>活性化</a:t>
            </a:r>
          </a:p>
        </p:txBody>
      </p:sp>
      <p:sp>
        <p:nvSpPr>
          <p:cNvPr id="338978" name="Text Box 34"/>
          <p:cNvSpPr txBox="1">
            <a:spLocks noChangeArrowheads="1"/>
          </p:cNvSpPr>
          <p:nvPr/>
        </p:nvSpPr>
        <p:spPr bwMode="auto">
          <a:xfrm>
            <a:off x="7758113" y="5589588"/>
            <a:ext cx="1065212" cy="304800"/>
          </a:xfrm>
          <a:prstGeom prst="rect">
            <a:avLst/>
          </a:prstGeom>
          <a:noFill/>
          <a:ln w="9525" algn="ctr">
            <a:noFill/>
            <a:miter lim="800000"/>
            <a:headEnd/>
            <a:tailEnd/>
          </a:ln>
          <a:effectLst>
            <a:prstShdw prst="shdw18" dist="17961" dir="13500000">
              <a:srgbClr val="FFCC00">
                <a:gamma/>
                <a:shade val="60000"/>
                <a:invGamma/>
                <a:alpha val="37999"/>
              </a:srgbClr>
            </a:prstShdw>
          </a:effectLst>
        </p:spPr>
        <p:txBody>
          <a:bodyPr>
            <a:spAutoFit/>
          </a:bodyPr>
          <a:lstStyle/>
          <a:p>
            <a:pPr algn="ctr" fontAlgn="base">
              <a:spcBef>
                <a:spcPct val="50000"/>
              </a:spcBef>
              <a:spcAft>
                <a:spcPct val="0"/>
              </a:spcAft>
              <a:defRPr/>
            </a:pPr>
            <a:r>
              <a:rPr lang="en-US" altLang="ja-JP" sz="1400" b="1">
                <a:solidFill>
                  <a:srgbClr val="000000"/>
                </a:solidFill>
                <a:latin typeface="HGP創英角ｺﾞｼｯｸUB" pitchFamily="50" charset="-128"/>
                <a:ea typeface="HGP創英角ｺﾞｼｯｸUB" pitchFamily="50" charset="-128"/>
              </a:rPr>
              <a:t>etc.</a:t>
            </a:r>
          </a:p>
        </p:txBody>
      </p:sp>
      <p:sp>
        <p:nvSpPr>
          <p:cNvPr id="338979" name="AutoShape 10"/>
          <p:cNvSpPr>
            <a:spLocks noChangeArrowheads="1"/>
          </p:cNvSpPr>
          <p:nvPr/>
        </p:nvSpPr>
        <p:spPr bwMode="auto">
          <a:xfrm>
            <a:off x="4445001" y="5884863"/>
            <a:ext cx="2879725" cy="360362"/>
          </a:xfrm>
          <a:prstGeom prst="flowChartAlternateProcess">
            <a:avLst/>
          </a:prstGeom>
          <a:solidFill>
            <a:srgbClr val="003300"/>
          </a:solidFill>
          <a:ln w="38100">
            <a:solidFill>
              <a:srgbClr val="003300"/>
            </a:solidFill>
            <a:miter lim="800000"/>
            <a:headEnd/>
            <a:tailEnd/>
          </a:ln>
          <a:effectLst/>
        </p:spPr>
        <p:txBody>
          <a:bodyPr wrap="none" anchor="ctr"/>
          <a:lstStyle/>
          <a:p>
            <a:pPr algn="ctr" fontAlgn="base">
              <a:spcBef>
                <a:spcPct val="0"/>
              </a:spcBef>
              <a:spcAft>
                <a:spcPct val="0"/>
              </a:spcAft>
              <a:defRPr/>
            </a:pPr>
            <a:r>
              <a:rPr lang="ja-JP" altLang="en-US" sz="2000">
                <a:solidFill>
                  <a:srgbClr val="FFFFFF"/>
                </a:solidFill>
                <a:latin typeface="HGP創英角ｺﾞｼｯｸUB" pitchFamily="50" charset="-128"/>
                <a:ea typeface="HGP創英角ｺﾞｼｯｸUB" pitchFamily="50" charset="-128"/>
              </a:rPr>
              <a:t>新しい公共</a:t>
            </a:r>
          </a:p>
        </p:txBody>
      </p:sp>
      <p:sp>
        <p:nvSpPr>
          <p:cNvPr id="338980" name="AutoShape 10"/>
          <p:cNvSpPr>
            <a:spLocks noChangeArrowheads="1"/>
          </p:cNvSpPr>
          <p:nvPr/>
        </p:nvSpPr>
        <p:spPr bwMode="auto">
          <a:xfrm>
            <a:off x="7181850" y="5381625"/>
            <a:ext cx="1079500" cy="287338"/>
          </a:xfrm>
          <a:prstGeom prst="flowChartAlternateProcess">
            <a:avLst/>
          </a:prstGeom>
          <a:solidFill>
            <a:schemeClr val="bg1"/>
          </a:solidFill>
          <a:ln w="9525">
            <a:noFill/>
            <a:miter lim="800000"/>
            <a:headEnd/>
            <a:tailEnd/>
          </a:ln>
          <a:effectLst>
            <a:prstShdw prst="shdw18" dist="17961" dir="13500000">
              <a:schemeClr val="bg1">
                <a:gamma/>
                <a:shade val="60000"/>
                <a:invGamma/>
              </a:schemeClr>
            </a:prstShdw>
          </a:effectLst>
        </p:spPr>
        <p:txBody>
          <a:bodyPr wrap="none" anchor="ctr"/>
          <a:lstStyle/>
          <a:p>
            <a:pPr algn="ctr" fontAlgn="base">
              <a:spcBef>
                <a:spcPct val="0"/>
              </a:spcBef>
              <a:spcAft>
                <a:spcPct val="0"/>
              </a:spcAft>
              <a:defRPr/>
            </a:pPr>
            <a:r>
              <a:rPr lang="ja-JP" altLang="en-US" sz="1400">
                <a:solidFill>
                  <a:srgbClr val="000000"/>
                </a:solidFill>
                <a:latin typeface="HGP創英角ｺﾞｼｯｸUB" pitchFamily="50" charset="-128"/>
                <a:ea typeface="HGP創英角ｺﾞｼｯｸUB" pitchFamily="50" charset="-128"/>
              </a:rPr>
              <a:t>障がい者支援</a:t>
            </a:r>
          </a:p>
        </p:txBody>
      </p:sp>
      <p:sp>
        <p:nvSpPr>
          <p:cNvPr id="338981" name="Rectangle 37"/>
          <p:cNvSpPr>
            <a:spLocks noChangeArrowheads="1"/>
          </p:cNvSpPr>
          <p:nvPr/>
        </p:nvSpPr>
        <p:spPr bwMode="auto">
          <a:xfrm>
            <a:off x="8472489" y="3652838"/>
            <a:ext cx="2016125" cy="366712"/>
          </a:xfrm>
          <a:prstGeom prst="rect">
            <a:avLst/>
          </a:prstGeom>
          <a:solidFill>
            <a:srgbClr val="B2B2B2">
              <a:alpha val="64999"/>
            </a:srgbClr>
          </a:solidFill>
          <a:ln w="9525" algn="ctr">
            <a:noFill/>
            <a:miter lim="800000"/>
            <a:headEnd/>
            <a:tailEnd/>
          </a:ln>
          <a:effectLst/>
        </p:spPr>
        <p:txBody>
          <a:bodyPr anchor="ctr">
            <a:spAutoFit/>
          </a:bodyPr>
          <a:lstStyle/>
          <a:p>
            <a:pPr algn="ctr" fontAlgn="base">
              <a:spcBef>
                <a:spcPct val="50000"/>
              </a:spcBef>
              <a:spcAft>
                <a:spcPct val="0"/>
              </a:spcAft>
              <a:defRPr/>
            </a:pPr>
            <a:r>
              <a:rPr lang="ja-JP" altLang="en-US">
                <a:solidFill>
                  <a:srgbClr val="000000"/>
                </a:solidFill>
                <a:effectLst>
                  <a:outerShdw blurRad="38100" dist="38100" dir="2700000" algn="tl">
                    <a:srgbClr val="FFFFFF"/>
                  </a:outerShdw>
                </a:effectLst>
                <a:latin typeface="Arial" charset="0"/>
                <a:ea typeface="HGP創英角ｺﾞｼｯｸUB" pitchFamily="50" charset="-128"/>
              </a:rPr>
              <a:t>災害復興</a:t>
            </a:r>
          </a:p>
        </p:txBody>
      </p:sp>
      <p:sp>
        <p:nvSpPr>
          <p:cNvPr id="338982" name="Line 113"/>
          <p:cNvSpPr>
            <a:spLocks noChangeShapeType="1"/>
          </p:cNvSpPr>
          <p:nvPr/>
        </p:nvSpPr>
        <p:spPr bwMode="auto">
          <a:xfrm flipV="1">
            <a:off x="8543925" y="989013"/>
            <a:ext cx="6350" cy="5543550"/>
          </a:xfrm>
          <a:prstGeom prst="line">
            <a:avLst/>
          </a:prstGeom>
          <a:noFill/>
          <a:ln w="19050">
            <a:solidFill>
              <a:srgbClr val="333333"/>
            </a:solidFill>
            <a:prstDash val="dash"/>
            <a:round/>
            <a:headEnd/>
            <a:tailEnd/>
          </a:ln>
          <a:effectLst/>
        </p:spPr>
        <p:txBody>
          <a:bodyPr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38983" name="Line 113"/>
          <p:cNvSpPr>
            <a:spLocks noChangeShapeType="1"/>
          </p:cNvSpPr>
          <p:nvPr/>
        </p:nvSpPr>
        <p:spPr bwMode="auto">
          <a:xfrm flipV="1">
            <a:off x="3503613" y="989013"/>
            <a:ext cx="0" cy="5543550"/>
          </a:xfrm>
          <a:prstGeom prst="line">
            <a:avLst/>
          </a:prstGeom>
          <a:noFill/>
          <a:ln w="19050">
            <a:solidFill>
              <a:srgbClr val="333333"/>
            </a:solidFill>
            <a:prstDash val="dash"/>
            <a:round/>
            <a:headEnd/>
            <a:tailEnd/>
          </a:ln>
          <a:effectLst/>
        </p:spPr>
        <p:txBody>
          <a:bodyPr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38984" name="Rectangle 40"/>
          <p:cNvSpPr>
            <a:spLocks noChangeArrowheads="1"/>
          </p:cNvSpPr>
          <p:nvPr/>
        </p:nvSpPr>
        <p:spPr bwMode="auto">
          <a:xfrm>
            <a:off x="8620125" y="1052514"/>
            <a:ext cx="1981200" cy="295275"/>
          </a:xfrm>
          <a:prstGeom prst="rect">
            <a:avLst/>
          </a:prstGeom>
          <a:solidFill>
            <a:srgbClr val="333333"/>
          </a:solidFill>
          <a:ln w="9525" algn="ctr">
            <a:noFill/>
            <a:miter lim="800000"/>
            <a:headEnd/>
            <a:tailEnd/>
          </a:ln>
          <a:effectLst>
            <a:prstShdw prst="shdw18" dist="17961" dir="13500000">
              <a:srgbClr val="333333">
                <a:gamma/>
                <a:shade val="60000"/>
                <a:invGamma/>
                <a:alpha val="37999"/>
              </a:srgbClr>
            </a:prstShdw>
          </a:effectLst>
        </p:spPr>
        <p:txBody>
          <a:bodyPr wrap="none" anchor="ctr"/>
          <a:lstStyle/>
          <a:p>
            <a:pPr algn="ctr" fontAlgn="base">
              <a:spcBef>
                <a:spcPct val="50000"/>
              </a:spcBef>
              <a:spcAft>
                <a:spcPct val="0"/>
              </a:spcAft>
              <a:defRPr/>
            </a:pPr>
            <a:r>
              <a:rPr lang="ja-JP" altLang="en-US" sz="1600">
                <a:solidFill>
                  <a:srgbClr val="FFFFFF"/>
                </a:solidFill>
                <a:latin typeface="HGP創英角ｺﾞｼｯｸUB" pitchFamily="50" charset="-128"/>
                <a:ea typeface="HGP創英角ｺﾞｼｯｸUB" pitchFamily="50" charset="-128"/>
              </a:rPr>
              <a:t>行政（自治体）の役割</a:t>
            </a:r>
          </a:p>
        </p:txBody>
      </p:sp>
      <p:sp>
        <p:nvSpPr>
          <p:cNvPr id="338985" name="Rectangle 41"/>
          <p:cNvSpPr>
            <a:spLocks noChangeArrowheads="1"/>
          </p:cNvSpPr>
          <p:nvPr/>
        </p:nvSpPr>
        <p:spPr bwMode="auto">
          <a:xfrm>
            <a:off x="1631951" y="1052514"/>
            <a:ext cx="1800225" cy="288925"/>
          </a:xfrm>
          <a:prstGeom prst="rect">
            <a:avLst/>
          </a:prstGeom>
          <a:solidFill>
            <a:srgbClr val="333333"/>
          </a:solidFill>
          <a:ln w="9525" algn="ctr">
            <a:noFill/>
            <a:miter lim="800000"/>
            <a:headEnd/>
            <a:tailEnd/>
          </a:ln>
          <a:effectLst>
            <a:prstShdw prst="shdw18" dist="17961" dir="13500000">
              <a:srgbClr val="333333">
                <a:gamma/>
                <a:shade val="60000"/>
                <a:invGamma/>
                <a:alpha val="37999"/>
              </a:srgbClr>
            </a:prstShdw>
          </a:effectLst>
        </p:spPr>
        <p:txBody>
          <a:bodyPr wrap="none" anchor="ctr"/>
          <a:lstStyle/>
          <a:p>
            <a:pPr algn="ctr" fontAlgn="base">
              <a:spcBef>
                <a:spcPct val="50000"/>
              </a:spcBef>
              <a:spcAft>
                <a:spcPct val="0"/>
              </a:spcAft>
              <a:defRPr/>
            </a:pPr>
            <a:r>
              <a:rPr lang="ja-JP" altLang="en-US" sz="1600">
                <a:solidFill>
                  <a:srgbClr val="FFFFFF"/>
                </a:solidFill>
                <a:latin typeface="HGP創英角ｺﾞｼｯｸUB" pitchFamily="50" charset="-128"/>
                <a:ea typeface="HGP創英角ｺﾞｼｯｸUB" pitchFamily="50" charset="-128"/>
              </a:rPr>
              <a:t>担うべき課題</a:t>
            </a:r>
          </a:p>
        </p:txBody>
      </p:sp>
      <p:sp>
        <p:nvSpPr>
          <p:cNvPr id="338986" name="Text Box 42"/>
          <p:cNvSpPr txBox="1">
            <a:spLocks noChangeArrowheads="1"/>
          </p:cNvSpPr>
          <p:nvPr/>
        </p:nvSpPr>
        <p:spPr bwMode="auto">
          <a:xfrm>
            <a:off x="3575651" y="2917826"/>
            <a:ext cx="1223963" cy="366713"/>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民間企業</a:t>
            </a:r>
          </a:p>
        </p:txBody>
      </p:sp>
      <p:sp>
        <p:nvSpPr>
          <p:cNvPr id="338987" name="Text Box 43"/>
          <p:cNvSpPr txBox="1">
            <a:spLocks noChangeArrowheads="1"/>
          </p:cNvSpPr>
          <p:nvPr/>
        </p:nvSpPr>
        <p:spPr bwMode="auto">
          <a:xfrm>
            <a:off x="4799820" y="2924176"/>
            <a:ext cx="1223962" cy="366713"/>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行 政</a:t>
            </a:r>
          </a:p>
        </p:txBody>
      </p:sp>
      <p:sp>
        <p:nvSpPr>
          <p:cNvPr id="338988" name="Text Box 44"/>
          <p:cNvSpPr txBox="1">
            <a:spLocks noChangeArrowheads="1"/>
          </p:cNvSpPr>
          <p:nvPr/>
        </p:nvSpPr>
        <p:spPr bwMode="auto">
          <a:xfrm>
            <a:off x="6023991" y="2924176"/>
            <a:ext cx="1223963" cy="366713"/>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住 民</a:t>
            </a:r>
          </a:p>
        </p:txBody>
      </p:sp>
      <p:sp>
        <p:nvSpPr>
          <p:cNvPr id="338989" name="Text Box 45"/>
          <p:cNvSpPr txBox="1">
            <a:spLocks noChangeArrowheads="1"/>
          </p:cNvSpPr>
          <p:nvPr/>
        </p:nvSpPr>
        <p:spPr bwMode="auto">
          <a:xfrm>
            <a:off x="7248161" y="2924176"/>
            <a:ext cx="1223963" cy="366713"/>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生産者</a:t>
            </a:r>
          </a:p>
        </p:txBody>
      </p:sp>
      <p:sp>
        <p:nvSpPr>
          <p:cNvPr id="338990" name="Text Box 46"/>
          <p:cNvSpPr txBox="1">
            <a:spLocks noChangeArrowheads="1"/>
          </p:cNvSpPr>
          <p:nvPr/>
        </p:nvSpPr>
        <p:spPr bwMode="auto">
          <a:xfrm>
            <a:off x="7248160" y="4214813"/>
            <a:ext cx="1223962" cy="36671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ＮＰＯ</a:t>
            </a:r>
          </a:p>
        </p:txBody>
      </p:sp>
      <p:sp>
        <p:nvSpPr>
          <p:cNvPr id="338991" name="Text Box 47"/>
          <p:cNvSpPr txBox="1">
            <a:spLocks noChangeArrowheads="1"/>
          </p:cNvSpPr>
          <p:nvPr/>
        </p:nvSpPr>
        <p:spPr bwMode="auto">
          <a:xfrm>
            <a:off x="3648076" y="4208463"/>
            <a:ext cx="1223963" cy="36671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a:solidFill>
                  <a:srgbClr val="000000"/>
                </a:solidFill>
                <a:latin typeface="Arial" charset="0"/>
                <a:ea typeface="HGPｺﾞｼｯｸE" pitchFamily="50" charset="-128"/>
              </a:rPr>
              <a:t>民間企業</a:t>
            </a:r>
          </a:p>
        </p:txBody>
      </p:sp>
      <p:sp>
        <p:nvSpPr>
          <p:cNvPr id="338992" name="Text Box 48"/>
          <p:cNvSpPr txBox="1">
            <a:spLocks noChangeArrowheads="1"/>
          </p:cNvSpPr>
          <p:nvPr/>
        </p:nvSpPr>
        <p:spPr bwMode="auto">
          <a:xfrm>
            <a:off x="4799820" y="4214813"/>
            <a:ext cx="1223962" cy="36671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行 政</a:t>
            </a:r>
          </a:p>
        </p:txBody>
      </p:sp>
      <p:sp>
        <p:nvSpPr>
          <p:cNvPr id="338993" name="Text Box 49"/>
          <p:cNvSpPr txBox="1">
            <a:spLocks noChangeArrowheads="1"/>
          </p:cNvSpPr>
          <p:nvPr/>
        </p:nvSpPr>
        <p:spPr bwMode="auto">
          <a:xfrm>
            <a:off x="6023991" y="4214813"/>
            <a:ext cx="1223963" cy="366712"/>
          </a:xfrm>
          <a:prstGeom prst="rect">
            <a:avLst/>
          </a:prstGeom>
          <a:noFill/>
          <a:ln w="9525">
            <a:noFill/>
            <a:miter lim="800000"/>
            <a:headEnd/>
            <a:tailEnd/>
          </a:ln>
          <a:effectLst/>
        </p:spPr>
        <p:txBody>
          <a:bodyPr>
            <a:spAutoFit/>
          </a:bodyPr>
          <a:lstStyle/>
          <a:p>
            <a:pPr algn="ctr" fontAlgn="base">
              <a:spcBef>
                <a:spcPct val="50000"/>
              </a:spcBef>
              <a:spcAft>
                <a:spcPct val="0"/>
              </a:spcAft>
              <a:defRPr/>
            </a:pPr>
            <a:r>
              <a:rPr lang="ja-JP" altLang="en-US" dirty="0">
                <a:solidFill>
                  <a:srgbClr val="000000"/>
                </a:solidFill>
                <a:latin typeface="Arial" charset="0"/>
                <a:ea typeface="HGPｺﾞｼｯｸE" pitchFamily="50" charset="-128"/>
              </a:rPr>
              <a:t>住 民</a:t>
            </a:r>
          </a:p>
        </p:txBody>
      </p:sp>
      <p:sp>
        <p:nvSpPr>
          <p:cNvPr id="51" name="Text Box 3"/>
          <p:cNvSpPr txBox="1">
            <a:spLocks noChangeArrowheads="1"/>
          </p:cNvSpPr>
          <p:nvPr/>
        </p:nvSpPr>
        <p:spPr bwMode="auto">
          <a:xfrm>
            <a:off x="1558926" y="-65088"/>
            <a:ext cx="8126413" cy="732508"/>
          </a:xfrm>
          <a:prstGeom prst="rect">
            <a:avLst/>
          </a:prstGeom>
          <a:noFill/>
          <a:ln w="3175">
            <a:noFill/>
            <a:miter lim="800000"/>
            <a:headEnd/>
            <a:tailEnd/>
          </a:ln>
          <a:effectLst/>
        </p:spPr>
        <p:txBody>
          <a:bodyPr>
            <a:spAutoFit/>
          </a:bodyPr>
          <a:lstStyle/>
          <a:p>
            <a:pPr eaLnBrk="0" fontAlgn="base" hangingPunct="0">
              <a:lnSpc>
                <a:spcPct val="130000"/>
              </a:lnSpc>
              <a:spcBef>
                <a:spcPct val="0"/>
              </a:spcBef>
              <a:spcAft>
                <a:spcPct val="0"/>
              </a:spcAft>
              <a:defRPr/>
            </a:pPr>
            <a:r>
              <a:rPr lang="ja-JP" altLang="en-US" sz="3200" dirty="0">
                <a:solidFill>
                  <a:srgbClr val="000000"/>
                </a:solidFill>
                <a:effectLst>
                  <a:outerShdw blurRad="38100" dist="38100" dir="2700000" algn="tl">
                    <a:srgbClr val="C0C0C0"/>
                  </a:outerShdw>
                </a:effectLst>
                <a:latin typeface="Times New Roman" pitchFamily="18" charset="0"/>
                <a:ea typeface="ＭＳ Ｐゴシック" pitchFamily="50" charset="-128"/>
              </a:rPr>
              <a:t>地域社会で目指す姿</a:t>
            </a:r>
          </a:p>
        </p:txBody>
      </p:sp>
      <p:sp>
        <p:nvSpPr>
          <p:cNvPr id="52" name="正方形/長方形 51"/>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53" name="正方形/長方形 52"/>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54" name="正方形/長方形 53"/>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55"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26</a:t>
            </a:r>
            <a:endParaRPr lang="ja-JP" altLang="en-US" dirty="0">
              <a:solidFill>
                <a:prstClr val="black"/>
              </a:solidFill>
            </a:endParaRPr>
          </a:p>
        </p:txBody>
      </p:sp>
    </p:spTree>
    <p:extLst>
      <p:ext uri="{BB962C8B-B14F-4D97-AF65-F5344CB8AC3E}">
        <p14:creationId xmlns:p14="http://schemas.microsoft.com/office/powerpoint/2010/main" val="20751624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1"/>
          <p:cNvGrpSpPr>
            <a:grpSpLocks/>
          </p:cNvGrpSpPr>
          <p:nvPr/>
        </p:nvGrpSpPr>
        <p:grpSpPr bwMode="auto">
          <a:xfrm>
            <a:off x="1524000" y="765175"/>
            <a:ext cx="9144000" cy="0"/>
            <a:chOff x="0" y="765175"/>
            <a:chExt cx="9144000" cy="0"/>
          </a:xfrm>
        </p:grpSpPr>
        <p:sp>
          <p:nvSpPr>
            <p:cNvPr id="24601" name="Line 3"/>
            <p:cNvSpPr>
              <a:spLocks noChangeShapeType="1"/>
            </p:cNvSpPr>
            <p:nvPr/>
          </p:nvSpPr>
          <p:spPr bwMode="auto">
            <a:xfrm>
              <a:off x="1519" y="618"/>
              <a:ext cx="4241" cy="0"/>
            </a:xfrm>
            <a:prstGeom prst="line">
              <a:avLst/>
            </a:prstGeom>
            <a:noFill/>
            <a:ln w="76200">
              <a:solidFill>
                <a:srgbClr val="00CC99"/>
              </a:solidFill>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4602" name="Line 4"/>
            <p:cNvSpPr>
              <a:spLocks noChangeShapeType="1"/>
            </p:cNvSpPr>
            <p:nvPr/>
          </p:nvSpPr>
          <p:spPr bwMode="auto">
            <a:xfrm>
              <a:off x="0" y="618"/>
              <a:ext cx="1519" cy="0"/>
            </a:xfrm>
            <a:prstGeom prst="line">
              <a:avLst/>
            </a:prstGeom>
            <a:noFill/>
            <a:ln w="76200">
              <a:solidFill>
                <a:srgbClr val="FFCC00"/>
              </a:solidFill>
              <a:round/>
              <a:headEnd/>
              <a:tailEnd/>
            </a:ln>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pSp>
      <p:sp>
        <p:nvSpPr>
          <p:cNvPr id="12" name="Text Box 5"/>
          <p:cNvSpPr txBox="1">
            <a:spLocks noChangeArrowheads="1"/>
          </p:cNvSpPr>
          <p:nvPr/>
        </p:nvSpPr>
        <p:spPr bwMode="auto">
          <a:xfrm>
            <a:off x="1595439" y="71415"/>
            <a:ext cx="9037637" cy="584775"/>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eaLnBrk="1" fontAlgn="base" hangingPunct="1">
              <a:lnSpc>
                <a:spcPct val="100000"/>
              </a:lnSpc>
              <a:spcBef>
                <a:spcPct val="50000"/>
              </a:spcBef>
              <a:spcAft>
                <a:spcPct val="0"/>
              </a:spcAft>
              <a:defRPr/>
            </a:pPr>
            <a:r>
              <a:rPr lang="ja-JP" altLang="en-US" sz="3200" dirty="0">
                <a:solidFill>
                  <a:srgbClr val="000000"/>
                </a:solidFill>
                <a:effectLst>
                  <a:outerShdw blurRad="38100" dist="38100" dir="2700000" algn="tl">
                    <a:srgbClr val="C0C0C0"/>
                  </a:outerShdw>
                </a:effectLst>
                <a:latin typeface="ＭＳ Ｐゴシック" pitchFamily="50" charset="-128"/>
              </a:rPr>
              <a:t>プロジェクト</a:t>
            </a:r>
            <a:r>
              <a:rPr lang="en-US" altLang="ja-JP" sz="3200" dirty="0">
                <a:solidFill>
                  <a:srgbClr val="000000"/>
                </a:solidFill>
                <a:effectLst>
                  <a:outerShdw blurRad="38100" dist="38100" dir="2700000" algn="tl">
                    <a:srgbClr val="C0C0C0"/>
                  </a:outerShdw>
                </a:effectLst>
                <a:latin typeface="ＭＳ Ｐゴシック" pitchFamily="50" charset="-128"/>
              </a:rPr>
              <a:t>G</a:t>
            </a:r>
            <a:r>
              <a:rPr lang="ja-JP" altLang="en-US" sz="3200" dirty="0">
                <a:solidFill>
                  <a:srgbClr val="000000"/>
                </a:solidFill>
                <a:effectLst>
                  <a:outerShdw blurRad="38100" dist="38100" dir="2700000" algn="tl">
                    <a:srgbClr val="C0C0C0"/>
                  </a:outerShdw>
                </a:effectLst>
                <a:latin typeface="ＭＳ Ｐゴシック" pitchFamily="50" charset="-128"/>
              </a:rPr>
              <a:t>（</a:t>
            </a:r>
            <a:r>
              <a:rPr lang="en-US" altLang="ja-JP" sz="3200" dirty="0">
                <a:solidFill>
                  <a:srgbClr val="000000"/>
                </a:solidFill>
                <a:effectLst>
                  <a:outerShdw blurRad="38100" dist="38100" dir="2700000" algn="tl">
                    <a:srgbClr val="C0C0C0"/>
                  </a:outerShdw>
                </a:effectLst>
                <a:latin typeface="ＭＳ Ｐゴシック" pitchFamily="50" charset="-128"/>
              </a:rPr>
              <a:t>government</a:t>
            </a:r>
            <a:r>
              <a:rPr lang="ja-JP" altLang="en-US" sz="3200" dirty="0">
                <a:solidFill>
                  <a:srgbClr val="000000"/>
                </a:solidFill>
                <a:effectLst>
                  <a:outerShdw blurRad="38100" dist="38100" dir="2700000" algn="tl">
                    <a:srgbClr val="C0C0C0"/>
                  </a:outerShdw>
                </a:effectLst>
                <a:latin typeface="ＭＳ Ｐゴシック" pitchFamily="50" charset="-128"/>
              </a:rPr>
              <a:t>）</a:t>
            </a:r>
            <a:endParaRPr lang="ja-JP" altLang="en-US" sz="3200" dirty="0">
              <a:solidFill>
                <a:srgbClr val="000000"/>
              </a:solidFill>
              <a:effectLst>
                <a:outerShdw blurRad="38100" dist="38100" dir="2700000" algn="tl">
                  <a:srgbClr val="C0C0C0"/>
                </a:outerShdw>
              </a:effectLst>
              <a:latin typeface="Arial" charset="0"/>
            </a:endParaRPr>
          </a:p>
        </p:txBody>
      </p:sp>
      <p:sp>
        <p:nvSpPr>
          <p:cNvPr id="10" name="Text Box 12"/>
          <p:cNvSpPr txBox="1">
            <a:spLocks noChangeArrowheads="1"/>
          </p:cNvSpPr>
          <p:nvPr/>
        </p:nvSpPr>
        <p:spPr bwMode="auto">
          <a:xfrm>
            <a:off x="1738283" y="785794"/>
            <a:ext cx="3267241" cy="523220"/>
          </a:xfrm>
          <a:prstGeom prst="rect">
            <a:avLst/>
          </a:prstGeom>
          <a:noFill/>
          <a:ln w="9525">
            <a:noFill/>
            <a:miter lim="800000"/>
            <a:headEnd/>
            <a:tailEnd/>
          </a:ln>
          <a:effectLst/>
        </p:spPr>
        <p:txBody>
          <a:bodyPr wrap="none">
            <a:spAutoFit/>
          </a:bodyPr>
          <a:lstStyle/>
          <a:p>
            <a:pPr algn="ctr" fontAlgn="base">
              <a:spcBef>
                <a:spcPct val="0"/>
              </a:spcBef>
              <a:spcAft>
                <a:spcPct val="0"/>
              </a:spcAft>
              <a:defRPr/>
            </a:pPr>
            <a:r>
              <a:rPr lang="ja-JP" altLang="en-US" sz="2800" dirty="0">
                <a:solidFill>
                  <a:srgbClr val="000000"/>
                </a:solidFill>
                <a:latin typeface="ＭＳ Ｐゴシック"/>
                <a:ea typeface="ＭＳ Ｐゴシック"/>
              </a:rPr>
              <a:t>■プロジェクト</a:t>
            </a:r>
            <a:r>
              <a:rPr lang="en-US" altLang="ja-JP" sz="2800" dirty="0">
                <a:solidFill>
                  <a:srgbClr val="000000"/>
                </a:solidFill>
                <a:latin typeface="ＭＳ Ｐゴシック"/>
                <a:ea typeface="ＭＳ Ｐゴシック"/>
              </a:rPr>
              <a:t>G</a:t>
            </a:r>
            <a:r>
              <a:rPr lang="ja-JP" altLang="en-US" sz="2800" dirty="0">
                <a:solidFill>
                  <a:srgbClr val="000000"/>
                </a:solidFill>
                <a:latin typeface="ＭＳ Ｐゴシック"/>
                <a:ea typeface="ＭＳ Ｐゴシック"/>
              </a:rPr>
              <a:t> とは</a:t>
            </a:r>
            <a:endParaRPr lang="en-US" altLang="ja-JP" sz="2800" dirty="0">
              <a:solidFill>
                <a:srgbClr val="000000"/>
              </a:solidFill>
              <a:latin typeface="ＭＳ Ｐゴシック"/>
              <a:ea typeface="ＭＳ Ｐゴシック"/>
            </a:endParaRPr>
          </a:p>
        </p:txBody>
      </p:sp>
      <p:cxnSp>
        <p:nvCxnSpPr>
          <p:cNvPr id="30" name="直線コネクタ 29"/>
          <p:cNvCxnSpPr/>
          <p:nvPr/>
        </p:nvCxnSpPr>
        <p:spPr bwMode="auto">
          <a:xfrm>
            <a:off x="1524000" y="641330"/>
            <a:ext cx="2428860" cy="1588"/>
          </a:xfrm>
          <a:prstGeom prst="line">
            <a:avLst/>
          </a:prstGeom>
          <a:solidFill>
            <a:schemeClr val="accent1"/>
          </a:solidFill>
          <a:ln w="63500" cap="flat" cmpd="sng" algn="ctr">
            <a:solidFill>
              <a:srgbClr val="FFC000"/>
            </a:solidFill>
            <a:prstDash val="solid"/>
            <a:round/>
            <a:headEnd type="none" w="med" len="med"/>
            <a:tailEnd type="none" w="med" len="med"/>
          </a:ln>
          <a:effectLst/>
        </p:spPr>
      </p:cxnSp>
      <p:cxnSp>
        <p:nvCxnSpPr>
          <p:cNvPr id="31" name="直線コネクタ 30"/>
          <p:cNvCxnSpPr/>
          <p:nvPr/>
        </p:nvCxnSpPr>
        <p:spPr bwMode="auto">
          <a:xfrm>
            <a:off x="3881422" y="641330"/>
            <a:ext cx="6786578" cy="1588"/>
          </a:xfrm>
          <a:prstGeom prst="line">
            <a:avLst/>
          </a:prstGeom>
          <a:solidFill>
            <a:schemeClr val="accent1"/>
          </a:solidFill>
          <a:ln w="63500" cap="flat" cmpd="sng" algn="ctr">
            <a:solidFill>
              <a:srgbClr val="00B050"/>
            </a:solidFill>
            <a:prstDash val="solid"/>
            <a:round/>
            <a:headEnd type="none" w="med" len="med"/>
            <a:tailEnd type="none" w="med" len="med"/>
          </a:ln>
          <a:effectLst/>
        </p:spPr>
      </p:cxnSp>
      <p:sp>
        <p:nvSpPr>
          <p:cNvPr id="16" name="正方形/長方形 15"/>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2" name="正方形/長方形 21"/>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3" name="正方形/長方形 22"/>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4"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27</a:t>
            </a:r>
            <a:endParaRPr lang="ja-JP" altLang="en-US" dirty="0">
              <a:solidFill>
                <a:prstClr val="black"/>
              </a:solidFill>
            </a:endParaRPr>
          </a:p>
        </p:txBody>
      </p:sp>
      <p:sp>
        <p:nvSpPr>
          <p:cNvPr id="3" name="テキスト ボックス 2"/>
          <p:cNvSpPr txBox="1"/>
          <p:nvPr/>
        </p:nvSpPr>
        <p:spPr>
          <a:xfrm>
            <a:off x="1738283" y="1634220"/>
            <a:ext cx="7296660" cy="3539430"/>
          </a:xfrm>
          <a:prstGeom prst="rect">
            <a:avLst/>
          </a:prstGeom>
          <a:noFill/>
        </p:spPr>
        <p:txBody>
          <a:bodyPr wrap="square" rtlCol="0">
            <a:spAutoFit/>
          </a:bodyPr>
          <a:lstStyle/>
          <a:p>
            <a:r>
              <a:rPr lang="ja-JP" altLang="en-US" sz="2800" dirty="0"/>
              <a:t>➣現在の日本は少子高齢化や過疎化など</a:t>
            </a:r>
          </a:p>
          <a:p>
            <a:r>
              <a:rPr lang="ja-JP" altLang="en-US" sz="2800" dirty="0"/>
              <a:t>といった大きな課題に直面しているため、 </a:t>
            </a:r>
            <a:endParaRPr lang="en-US" altLang="ja-JP" sz="2800" dirty="0"/>
          </a:p>
          <a:p>
            <a:r>
              <a:rPr lang="ja-JP" altLang="en-US" sz="2800" dirty="0"/>
              <a:t>地方自治体など行政機関と連携して社会</a:t>
            </a:r>
            <a:endParaRPr lang="en-US" altLang="ja-JP" sz="2800" dirty="0"/>
          </a:p>
          <a:p>
            <a:r>
              <a:rPr lang="ja-JP" altLang="en-US" sz="2800" dirty="0"/>
              <a:t> 的課題の解決に貢献していく「プロジェクト</a:t>
            </a:r>
            <a:endParaRPr lang="en-US" altLang="ja-JP" sz="2800" dirty="0"/>
          </a:p>
          <a:p>
            <a:r>
              <a:rPr lang="ja-JP" altLang="en-US" sz="2800" dirty="0"/>
              <a:t> </a:t>
            </a:r>
            <a:r>
              <a:rPr lang="en-US" altLang="ja-JP" sz="2800" dirty="0"/>
              <a:t>G </a:t>
            </a:r>
            <a:r>
              <a:rPr lang="ja-JP" altLang="en-US" sz="2800" dirty="0"/>
              <a:t>（</a:t>
            </a:r>
            <a:r>
              <a:rPr lang="en-US" altLang="ja-JP" sz="2800" dirty="0"/>
              <a:t>Government</a:t>
            </a:r>
            <a:r>
              <a:rPr lang="ja-JP" altLang="en-US" sz="2800" dirty="0"/>
              <a:t>）」に注力しています。</a:t>
            </a:r>
            <a:endParaRPr lang="en-US" altLang="ja-JP" sz="2800" dirty="0"/>
          </a:p>
          <a:p>
            <a:r>
              <a:rPr lang="en-US" altLang="ja-JP" sz="2800" dirty="0"/>
              <a:t>2016 </a:t>
            </a:r>
            <a:r>
              <a:rPr lang="ja-JP" altLang="en-US" sz="2800" dirty="0"/>
              <a:t>年</a:t>
            </a:r>
            <a:r>
              <a:rPr lang="en-US" altLang="ja-JP" sz="2800" dirty="0"/>
              <a:t>6</a:t>
            </a:r>
            <a:r>
              <a:rPr lang="ja-JP" altLang="en-US" sz="2800" dirty="0"/>
              <a:t>月までに</a:t>
            </a:r>
            <a:r>
              <a:rPr lang="en-US" altLang="ja-JP" sz="2800" dirty="0"/>
              <a:t>1,770</a:t>
            </a:r>
            <a:r>
              <a:rPr lang="ja-JP" altLang="en-US" sz="2800" dirty="0"/>
              <a:t>件の案件が検討</a:t>
            </a:r>
            <a:endParaRPr lang="en-US" altLang="ja-JP" sz="2800" dirty="0"/>
          </a:p>
          <a:p>
            <a:r>
              <a:rPr lang="ja-JP" altLang="en-US" sz="2800" dirty="0"/>
              <a:t>され、 そのうち</a:t>
            </a:r>
            <a:r>
              <a:rPr lang="en-US" altLang="ja-JP" sz="2800" dirty="0"/>
              <a:t>529</a:t>
            </a:r>
            <a:r>
              <a:rPr lang="ja-JP" altLang="en-US" sz="2800" dirty="0"/>
              <a:t>件を実際にサービスと</a:t>
            </a:r>
            <a:endParaRPr lang="en-US" altLang="ja-JP" sz="2800" dirty="0"/>
          </a:p>
          <a:p>
            <a:r>
              <a:rPr lang="ja-JP" altLang="en-US" sz="2800" dirty="0"/>
              <a:t>して提供しています。 </a:t>
            </a:r>
            <a:endParaRPr kumimoji="1" lang="ja-JP" altLang="en-US" sz="2800" dirty="0"/>
          </a:p>
        </p:txBody>
      </p:sp>
    </p:spTree>
    <p:extLst>
      <p:ext uri="{BB962C8B-B14F-4D97-AF65-F5344CB8AC3E}">
        <p14:creationId xmlns:p14="http://schemas.microsoft.com/office/powerpoint/2010/main" val="6335452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7" name="テキスト ボックス 53"/>
          <p:cNvSpPr txBox="1">
            <a:spLocks noChangeArrowheads="1"/>
          </p:cNvSpPr>
          <p:nvPr/>
        </p:nvSpPr>
        <p:spPr bwMode="auto">
          <a:xfrm>
            <a:off x="1631950" y="908650"/>
            <a:ext cx="5543550" cy="360362"/>
          </a:xfrm>
          <a:prstGeom prst="rect">
            <a:avLst/>
          </a:prstGeom>
          <a:solidFill>
            <a:srgbClr val="99CC00"/>
          </a:solidFill>
          <a:ln w="9525" algn="ctr">
            <a:solidFill>
              <a:srgbClr val="99CC00"/>
            </a:solidFill>
            <a:miter lim="800000"/>
            <a:headEnd/>
            <a:tailEnd/>
          </a:ln>
          <a:effectLst>
            <a:outerShdw dist="20000" dir="5400000" rotWithShape="0">
              <a:srgbClr val="000000">
                <a:alpha val="37999"/>
              </a:srgbClr>
            </a:outerShdw>
          </a:effectLst>
        </p:spPr>
        <p:txBody>
          <a:bodyPr anchor="ctr"/>
          <a:lstStyle/>
          <a:p>
            <a:pPr algn="ctr" fontAlgn="base">
              <a:spcBef>
                <a:spcPct val="0"/>
              </a:spcBef>
              <a:spcAft>
                <a:spcPct val="0"/>
              </a:spcAft>
              <a:defRPr/>
            </a:pPr>
            <a:endParaRPr lang="ja-JP" altLang="ja-JP" sz="2000">
              <a:solidFill>
                <a:srgbClr val="FFFFFF"/>
              </a:solidFill>
              <a:latin typeface="HGPｺﾞｼｯｸE" pitchFamily="50" charset="-128"/>
              <a:ea typeface="HGP創英角ｺﾞｼｯｸUB" pitchFamily="50" charset="-128"/>
            </a:endParaRPr>
          </a:p>
        </p:txBody>
      </p:sp>
      <p:sp>
        <p:nvSpPr>
          <p:cNvPr id="343048" name="WordArt 8"/>
          <p:cNvSpPr>
            <a:spLocks noChangeArrowheads="1" noChangeShapeType="1" noTextEdit="1"/>
          </p:cNvSpPr>
          <p:nvPr/>
        </p:nvSpPr>
        <p:spPr bwMode="auto">
          <a:xfrm>
            <a:off x="1703388" y="961038"/>
            <a:ext cx="514350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000000"/>
                </a:solidFill>
                <a:latin typeface="HGP創英角ｺﾞｼｯｸUB"/>
                <a:ea typeface="HGP創英角ｺﾞｼｯｸUB"/>
              </a:rPr>
              <a:t>■高知県大豊町でのお買い物配達時の見守りモデル</a:t>
            </a:r>
          </a:p>
        </p:txBody>
      </p:sp>
      <p:pic>
        <p:nvPicPr>
          <p:cNvPr id="343050" name="棚田a006.jpg"/>
          <p:cNvPicPr>
            <a:picLocks noChangeAspect="1" noChangeArrowheads="1"/>
          </p:cNvPicPr>
          <p:nvPr/>
        </p:nvPicPr>
        <p:blipFill>
          <a:blip r:embed="rId3" cstate="email"/>
          <a:srcRect/>
          <a:stretch>
            <a:fillRect/>
          </a:stretch>
        </p:blipFill>
        <p:spPr bwMode="auto">
          <a:xfrm>
            <a:off x="1755775" y="3608987"/>
            <a:ext cx="4268788" cy="2844800"/>
          </a:xfrm>
          <a:prstGeom prst="rect">
            <a:avLst/>
          </a:prstGeom>
          <a:noFill/>
          <a:ln w="12700">
            <a:noFill/>
            <a:miter lim="400000"/>
            <a:headEnd/>
            <a:tailEnd/>
          </a:ln>
        </p:spPr>
      </p:pic>
      <p:pic>
        <p:nvPicPr>
          <p:cNvPr id="343051" name="2宅目005.jpg"/>
          <p:cNvPicPr>
            <a:picLocks noChangeAspect="1" noChangeArrowheads="1"/>
          </p:cNvPicPr>
          <p:nvPr/>
        </p:nvPicPr>
        <p:blipFill>
          <a:blip r:embed="rId4" cstate="email"/>
          <a:srcRect/>
          <a:stretch>
            <a:fillRect/>
          </a:stretch>
        </p:blipFill>
        <p:spPr bwMode="auto">
          <a:xfrm>
            <a:off x="6205539" y="1772251"/>
            <a:ext cx="4283075" cy="3025775"/>
          </a:xfrm>
          <a:prstGeom prst="rect">
            <a:avLst/>
          </a:prstGeom>
          <a:noFill/>
          <a:ln w="12700">
            <a:noFill/>
            <a:miter lim="400000"/>
            <a:headEnd/>
            <a:tailEnd/>
          </a:ln>
        </p:spPr>
      </p:pic>
      <p:sp>
        <p:nvSpPr>
          <p:cNvPr id="343052" name="WordArt 12"/>
          <p:cNvSpPr>
            <a:spLocks noChangeArrowheads="1" noChangeShapeType="1" noTextEdit="1"/>
          </p:cNvSpPr>
          <p:nvPr/>
        </p:nvSpPr>
        <p:spPr bwMode="auto">
          <a:xfrm>
            <a:off x="1774826" y="1556351"/>
            <a:ext cx="3960813" cy="1512887"/>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en-US" altLang="ja-JP" kern="10">
                <a:ln w="9525">
                  <a:noFill/>
                  <a:round/>
                  <a:headEnd/>
                  <a:tailEnd/>
                </a:ln>
                <a:solidFill>
                  <a:srgbClr val="000000"/>
                </a:solidFill>
                <a:latin typeface="HGP創英角ｺﾞｼｯｸUB"/>
                <a:ea typeface="HGP創英角ｺﾞｼｯｸUB"/>
              </a:rPr>
              <a:t>【</a:t>
            </a:r>
            <a:r>
              <a:rPr lang="ja-JP" altLang="en-US" kern="10">
                <a:ln w="9525">
                  <a:noFill/>
                  <a:round/>
                  <a:headEnd/>
                  <a:tailEnd/>
                </a:ln>
                <a:solidFill>
                  <a:srgbClr val="000000"/>
                </a:solidFill>
                <a:latin typeface="HGP創英角ｺﾞｼｯｸUB"/>
                <a:ea typeface="HGP創英角ｺﾞｼｯｸUB"/>
              </a:rPr>
              <a:t>高知県大豊町 概要</a:t>
            </a:r>
            <a:r>
              <a:rPr lang="en-US" altLang="ja-JP" kern="10">
                <a:ln w="9525">
                  <a:noFill/>
                  <a:round/>
                  <a:headEnd/>
                  <a:tailEnd/>
                </a:ln>
                <a:solidFill>
                  <a:srgbClr val="000000"/>
                </a:solidFill>
                <a:latin typeface="HGP創英角ｺﾞｼｯｸUB"/>
                <a:ea typeface="HGP創英角ｺﾞｼｯｸUB"/>
              </a:rPr>
              <a:t>】</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　・人　 口　</a:t>
            </a:r>
            <a:r>
              <a:rPr lang="en-US" altLang="ja-JP" kern="10">
                <a:ln w="9525">
                  <a:noFill/>
                  <a:round/>
                  <a:headEnd/>
                  <a:tailEnd/>
                </a:ln>
                <a:solidFill>
                  <a:srgbClr val="000000"/>
                </a:solidFill>
                <a:latin typeface="HGP創英角ｺﾞｼｯｸUB"/>
                <a:ea typeface="HGP創英角ｺﾞｼｯｸUB"/>
              </a:rPr>
              <a:t>4,355</a:t>
            </a:r>
            <a:r>
              <a:rPr lang="ja-JP" altLang="en-US" kern="10">
                <a:ln w="9525">
                  <a:noFill/>
                  <a:round/>
                  <a:headEnd/>
                  <a:tailEnd/>
                </a:ln>
                <a:solidFill>
                  <a:srgbClr val="000000"/>
                </a:solidFill>
                <a:latin typeface="HGP創英角ｺﾞｼｯｸUB"/>
                <a:ea typeface="HGP創英角ｺﾞｼｯｸUB"/>
              </a:rPr>
              <a:t>　 人　（うち、</a:t>
            </a:r>
            <a:r>
              <a:rPr lang="en-US" altLang="ja-JP" kern="10">
                <a:ln w="9525">
                  <a:noFill/>
                  <a:round/>
                  <a:headEnd/>
                  <a:tailEnd/>
                </a:ln>
                <a:solidFill>
                  <a:srgbClr val="000000"/>
                </a:solidFill>
                <a:latin typeface="HGP創英角ｺﾞｼｯｸUB"/>
                <a:ea typeface="HGP創英角ｺﾞｼｯｸUB"/>
              </a:rPr>
              <a:t>65</a:t>
            </a:r>
            <a:r>
              <a:rPr lang="ja-JP" altLang="en-US" kern="10">
                <a:ln w="9525">
                  <a:noFill/>
                  <a:round/>
                  <a:headEnd/>
                  <a:tailEnd/>
                </a:ln>
                <a:solidFill>
                  <a:srgbClr val="000000"/>
                </a:solidFill>
                <a:latin typeface="HGP創英角ｺﾞｼｯｸUB"/>
                <a:ea typeface="HGP創英角ｺﾞｼｯｸUB"/>
              </a:rPr>
              <a:t>歳以上　</a:t>
            </a:r>
            <a:r>
              <a:rPr lang="en-US" altLang="ja-JP" kern="10">
                <a:ln w="9525">
                  <a:noFill/>
                  <a:round/>
                  <a:headEnd/>
                  <a:tailEnd/>
                </a:ln>
                <a:solidFill>
                  <a:srgbClr val="000000"/>
                </a:solidFill>
                <a:latin typeface="HGP創英角ｺﾞｼｯｸUB"/>
                <a:ea typeface="HGP創英角ｺﾞｼｯｸUB"/>
              </a:rPr>
              <a:t>2,387</a:t>
            </a:r>
            <a:r>
              <a:rPr lang="ja-JP" altLang="en-US" kern="10">
                <a:ln w="9525">
                  <a:noFill/>
                  <a:round/>
                  <a:headEnd/>
                  <a:tailEnd/>
                </a:ln>
                <a:solidFill>
                  <a:srgbClr val="000000"/>
                </a:solidFill>
                <a:latin typeface="HGP創英角ｺﾞｼｯｸUB"/>
                <a:ea typeface="HGP創英角ｺﾞｼｯｸUB"/>
              </a:rPr>
              <a:t>人）</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　　</a:t>
            </a:r>
            <a:r>
              <a:rPr lang="en-US" altLang="ja-JP" kern="10">
                <a:ln w="9525">
                  <a:noFill/>
                  <a:round/>
                  <a:headEnd/>
                  <a:tailEnd/>
                </a:ln>
                <a:solidFill>
                  <a:srgbClr val="000000"/>
                </a:solidFill>
                <a:latin typeface="HGP創英角ｺﾞｼｯｸUB"/>
                <a:ea typeface="HGP創英角ｺﾞｼｯｸUB"/>
              </a:rPr>
              <a:t>※</a:t>
            </a:r>
            <a:r>
              <a:rPr lang="ja-JP" altLang="en-US" kern="10">
                <a:ln w="9525">
                  <a:noFill/>
                  <a:round/>
                  <a:headEnd/>
                  <a:tailEnd/>
                </a:ln>
                <a:solidFill>
                  <a:srgbClr val="000000"/>
                </a:solidFill>
                <a:latin typeface="HGP創英角ｺﾞｼｯｸUB"/>
                <a:ea typeface="HGP創英角ｺﾞｼｯｸUB"/>
              </a:rPr>
              <a:t>高齢化率 </a:t>
            </a:r>
            <a:r>
              <a:rPr lang="en-US" altLang="ja-JP" kern="10">
                <a:ln w="9525">
                  <a:noFill/>
                  <a:round/>
                  <a:headEnd/>
                  <a:tailEnd/>
                </a:ln>
                <a:solidFill>
                  <a:srgbClr val="000000"/>
                </a:solidFill>
                <a:latin typeface="HGP創英角ｺﾞｼｯｸUB"/>
                <a:ea typeface="HGP創英角ｺﾞｼｯｸUB"/>
              </a:rPr>
              <a:t>54.8</a:t>
            </a:r>
            <a:r>
              <a:rPr lang="ja-JP" altLang="en-US" kern="10">
                <a:ln w="9525">
                  <a:noFill/>
                  <a:round/>
                  <a:headEnd/>
                  <a:tailEnd/>
                </a:ln>
                <a:solidFill>
                  <a:srgbClr val="000000"/>
                </a:solidFill>
                <a:latin typeface="HGP創英角ｺﾞｼｯｸUB"/>
                <a:ea typeface="HGP創英角ｺﾞｼｯｸUB"/>
              </a:rPr>
              <a:t>％の限界自治体　</a:t>
            </a:r>
          </a:p>
          <a:p>
            <a:pPr algn="ctr" fontAlgn="base">
              <a:spcBef>
                <a:spcPct val="0"/>
              </a:spcBef>
              <a:spcAft>
                <a:spcPct val="0"/>
              </a:spcAft>
              <a:defRPr/>
            </a:pPr>
            <a:r>
              <a:rPr lang="ja-JP" altLang="en-US" kern="10">
                <a:ln w="9525">
                  <a:noFill/>
                  <a:round/>
                  <a:headEnd/>
                  <a:tailEnd/>
                </a:ln>
                <a:solidFill>
                  <a:srgbClr val="000000"/>
                </a:solidFill>
                <a:latin typeface="HGP創英角ｺﾞｼｯｸUB"/>
                <a:ea typeface="HGP創英角ｺﾞｼｯｸUB"/>
              </a:rPr>
              <a:t>　・世帯数　</a:t>
            </a:r>
            <a:r>
              <a:rPr lang="en-US" altLang="ja-JP" kern="10">
                <a:ln w="9525">
                  <a:noFill/>
                  <a:round/>
                  <a:headEnd/>
                  <a:tailEnd/>
                </a:ln>
                <a:solidFill>
                  <a:srgbClr val="000000"/>
                </a:solidFill>
                <a:latin typeface="HGP創英角ｺﾞｼｯｸUB"/>
                <a:ea typeface="HGP創英角ｺﾞｼｯｸUB"/>
              </a:rPr>
              <a:t>2,456</a:t>
            </a:r>
            <a:r>
              <a:rPr lang="ja-JP" altLang="en-US" kern="10">
                <a:ln w="9525">
                  <a:noFill/>
                  <a:round/>
                  <a:headEnd/>
                  <a:tailEnd/>
                </a:ln>
                <a:solidFill>
                  <a:srgbClr val="000000"/>
                </a:solidFill>
                <a:latin typeface="HGP創英角ｺﾞｼｯｸUB"/>
                <a:ea typeface="HGP創英角ｺﾞｼｯｸUB"/>
              </a:rPr>
              <a:t>世帯  （うち、</a:t>
            </a:r>
            <a:r>
              <a:rPr lang="en-US" altLang="ja-JP" kern="10">
                <a:ln w="9525">
                  <a:noFill/>
                  <a:round/>
                  <a:headEnd/>
                  <a:tailEnd/>
                </a:ln>
                <a:solidFill>
                  <a:srgbClr val="000000"/>
                </a:solidFill>
                <a:latin typeface="HGP創英角ｺﾞｼｯｸUB"/>
                <a:ea typeface="HGP創英角ｺﾞｼｯｸUB"/>
              </a:rPr>
              <a:t>65</a:t>
            </a:r>
            <a:r>
              <a:rPr lang="ja-JP" altLang="en-US" kern="10">
                <a:ln w="9525">
                  <a:noFill/>
                  <a:round/>
                  <a:headEnd/>
                  <a:tailEnd/>
                </a:ln>
                <a:solidFill>
                  <a:srgbClr val="000000"/>
                </a:solidFill>
                <a:latin typeface="HGP創英角ｺﾞｼｯｸUB"/>
                <a:ea typeface="HGP創英角ｺﾞｼｯｸUB"/>
              </a:rPr>
              <a:t>歳以上独居　</a:t>
            </a:r>
            <a:r>
              <a:rPr lang="en-US" altLang="ja-JP" kern="10">
                <a:ln w="9525">
                  <a:noFill/>
                  <a:round/>
                  <a:headEnd/>
                  <a:tailEnd/>
                </a:ln>
                <a:solidFill>
                  <a:srgbClr val="000000"/>
                </a:solidFill>
                <a:latin typeface="HGP創英角ｺﾞｼｯｸUB"/>
                <a:ea typeface="HGP創英角ｺﾞｼｯｸUB"/>
              </a:rPr>
              <a:t>633</a:t>
            </a:r>
            <a:r>
              <a:rPr lang="ja-JP" altLang="en-US" kern="10">
                <a:ln w="9525">
                  <a:noFill/>
                  <a:round/>
                  <a:headEnd/>
                  <a:tailEnd/>
                </a:ln>
                <a:solidFill>
                  <a:srgbClr val="000000"/>
                </a:solidFill>
                <a:latin typeface="HGP創英角ｺﾞｼｯｸUB"/>
                <a:ea typeface="HGP創英角ｺﾞｼｯｸUB"/>
              </a:rPr>
              <a:t>世帯）</a:t>
            </a:r>
          </a:p>
        </p:txBody>
      </p:sp>
      <p:sp>
        <p:nvSpPr>
          <p:cNvPr id="8" name="Text Box 5"/>
          <p:cNvSpPr txBox="1">
            <a:spLocks noChangeArrowheads="1"/>
          </p:cNvSpPr>
          <p:nvPr/>
        </p:nvSpPr>
        <p:spPr bwMode="auto">
          <a:xfrm>
            <a:off x="1487361"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fontAlgn="base">
              <a:spcAft>
                <a:spcPct val="0"/>
              </a:spcAft>
              <a:defRPr/>
            </a:pP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ＭＳ Ｐゴシック"/>
              </a:rPr>
              <a:t>事例紹介</a:t>
            </a: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MS UI Gothic"/>
                <a:ea typeface="MS UI Gothic"/>
              </a:rPr>
              <a:t>お買い物便配達時の見守り支援</a:t>
            </a:r>
            <a:endParaRPr lang="ja-JP" altLang="en-US" sz="3000" kern="10" dirty="0">
              <a:ln w="9525">
                <a:noFill/>
                <a:round/>
                <a:headEnd/>
                <a:tailEnd/>
              </a:ln>
              <a:solidFill>
                <a:srgbClr val="000000"/>
              </a:solidFill>
              <a:latin typeface="ＭＳ Ｐゴシック"/>
            </a:endParaRPr>
          </a:p>
        </p:txBody>
      </p:sp>
      <p:sp>
        <p:nvSpPr>
          <p:cNvPr id="9" name="正方形/長方形 8"/>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0" name="正方形/長方形 9"/>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1" name="正方形/長方形 10"/>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12" name="スライド番号プレースホルダー 3"/>
          <p:cNvSpPr txBox="1">
            <a:spLocks/>
          </p:cNvSpPr>
          <p:nvPr/>
        </p:nvSpPr>
        <p:spPr>
          <a:xfrm>
            <a:off x="8610600" y="6309321"/>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28</a:t>
            </a:r>
            <a:endParaRPr lang="ja-JP" altLang="en-US" dirty="0">
              <a:solidFill>
                <a:prstClr val="black"/>
              </a:solidFill>
            </a:endParaRPr>
          </a:p>
        </p:txBody>
      </p:sp>
    </p:spTree>
    <p:extLst>
      <p:ext uri="{BB962C8B-B14F-4D97-AF65-F5344CB8AC3E}">
        <p14:creationId xmlns:p14="http://schemas.microsoft.com/office/powerpoint/2010/main" val="2378621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8" name="Rectangle 8"/>
          <p:cNvSpPr>
            <a:spLocks noChangeArrowheads="1"/>
          </p:cNvSpPr>
          <p:nvPr/>
        </p:nvSpPr>
        <p:spPr bwMode="auto">
          <a:xfrm>
            <a:off x="1774825" y="1341465"/>
            <a:ext cx="3600450" cy="2735262"/>
          </a:xfrm>
          <a:prstGeom prst="rect">
            <a:avLst/>
          </a:prstGeom>
          <a:solidFill>
            <a:schemeClr val="accent1">
              <a:alpha val="13000"/>
            </a:schemeClr>
          </a:solidFill>
          <a:ln w="76200">
            <a:solidFill>
              <a:srgbClr val="006600"/>
            </a:solidFill>
            <a:miter lim="800000"/>
            <a:headEnd/>
            <a:tailEnd/>
          </a:ln>
          <a:effectLst/>
        </p:spPr>
        <p:txBody>
          <a:bodyPr wrap="none" anchor="ctr"/>
          <a:lstStyle/>
          <a:p>
            <a:pPr algn="ctr" fontAlgn="base">
              <a:spcBef>
                <a:spcPct val="0"/>
              </a:spcBef>
              <a:spcAft>
                <a:spcPct val="0"/>
              </a:spcAft>
              <a:defRPr/>
            </a:pPr>
            <a:endParaRPr lang="ja-JP" altLang="en-US" sz="1400">
              <a:solidFill>
                <a:srgbClr val="000000"/>
              </a:solidFill>
              <a:latin typeface="Arial" charset="0"/>
              <a:ea typeface="MS UI Gothic" charset="0"/>
              <a:cs typeface="MS UI Gothic" charset="0"/>
            </a:endParaRPr>
          </a:p>
        </p:txBody>
      </p:sp>
      <p:sp>
        <p:nvSpPr>
          <p:cNvPr id="2" name="Rectangle 8"/>
          <p:cNvSpPr>
            <a:spLocks noChangeArrowheads="1"/>
          </p:cNvSpPr>
          <p:nvPr/>
        </p:nvSpPr>
        <p:spPr bwMode="auto">
          <a:xfrm>
            <a:off x="7608889" y="1268441"/>
            <a:ext cx="2879725" cy="1633537"/>
          </a:xfrm>
          <a:prstGeom prst="rect">
            <a:avLst/>
          </a:prstGeom>
          <a:solidFill>
            <a:schemeClr val="accent1">
              <a:alpha val="13000"/>
            </a:schemeClr>
          </a:solidFill>
          <a:ln w="19050">
            <a:solidFill>
              <a:srgbClr val="80808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ja-JP" altLang="en-US" sz="1400">
              <a:solidFill>
                <a:srgbClr val="000000"/>
              </a:solidFill>
              <a:latin typeface="Arial" charset="0"/>
              <a:ea typeface="MS UI Gothic" charset="0"/>
              <a:cs typeface="MS UI Gothic" charset="0"/>
            </a:endParaRPr>
          </a:p>
        </p:txBody>
      </p:sp>
      <p:pic>
        <p:nvPicPr>
          <p:cNvPr id="208039" name="Picture 167"/>
          <p:cNvPicPr>
            <a:picLocks noChangeAspect="1" noChangeArrowheads="1"/>
          </p:cNvPicPr>
          <p:nvPr/>
        </p:nvPicPr>
        <p:blipFill>
          <a:blip r:embed="rId4" cstate="email"/>
          <a:srcRect/>
          <a:stretch>
            <a:fillRect/>
          </a:stretch>
        </p:blipFill>
        <p:spPr bwMode="auto">
          <a:xfrm>
            <a:off x="1774825" y="4268815"/>
            <a:ext cx="3168650" cy="2214562"/>
          </a:xfrm>
          <a:prstGeom prst="rect">
            <a:avLst/>
          </a:prstGeom>
          <a:noFill/>
          <a:ln w="9525">
            <a:noFill/>
            <a:miter lim="800000"/>
            <a:headEnd/>
            <a:tailEnd/>
          </a:ln>
          <a:effectLst>
            <a:outerShdw dist="35921" dir="2700000" algn="ctr" rotWithShape="0">
              <a:schemeClr val="bg2"/>
            </a:outerShdw>
          </a:effectLst>
        </p:spPr>
      </p:pic>
      <p:pic>
        <p:nvPicPr>
          <p:cNvPr id="208040" name="Picture 168" descr="index2"/>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063751" y="2133628"/>
            <a:ext cx="1425575" cy="1655763"/>
          </a:xfrm>
          <a:prstGeom prst="rect">
            <a:avLst/>
          </a:prstGeom>
          <a:noFill/>
        </p:spPr>
      </p:pic>
      <p:sp>
        <p:nvSpPr>
          <p:cNvPr id="208041" name="テキスト ボックス 53"/>
          <p:cNvSpPr txBox="1">
            <a:spLocks noChangeArrowheads="1"/>
          </p:cNvSpPr>
          <p:nvPr/>
        </p:nvSpPr>
        <p:spPr bwMode="auto">
          <a:xfrm>
            <a:off x="1631950" y="836640"/>
            <a:ext cx="5543550" cy="360362"/>
          </a:xfrm>
          <a:prstGeom prst="rect">
            <a:avLst/>
          </a:prstGeom>
          <a:solidFill>
            <a:srgbClr val="99CC00"/>
          </a:solidFill>
          <a:ln w="9525" algn="ctr">
            <a:solidFill>
              <a:srgbClr val="99CC00"/>
            </a:solidFill>
            <a:miter lim="800000"/>
            <a:headEnd/>
            <a:tailEnd/>
          </a:ln>
          <a:effectLst>
            <a:outerShdw dist="20000" dir="5400000" rotWithShape="0">
              <a:srgbClr val="000000">
                <a:alpha val="37999"/>
              </a:srgbClr>
            </a:outerShdw>
          </a:effectLst>
        </p:spPr>
        <p:txBody>
          <a:bodyPr anchor="ctr"/>
          <a:lstStyle/>
          <a:p>
            <a:pPr algn="ctr" fontAlgn="base">
              <a:spcBef>
                <a:spcPct val="0"/>
              </a:spcBef>
              <a:spcAft>
                <a:spcPct val="0"/>
              </a:spcAft>
              <a:defRPr/>
            </a:pPr>
            <a:endParaRPr lang="ja-JP" altLang="ja-JP" sz="2000">
              <a:solidFill>
                <a:srgbClr val="FFFFFF"/>
              </a:solidFill>
              <a:latin typeface="HGPｺﾞｼｯｸE" pitchFamily="50" charset="-128"/>
              <a:ea typeface="HGP創英角ｺﾞｼｯｸUB" pitchFamily="50" charset="-128"/>
            </a:endParaRPr>
          </a:p>
        </p:txBody>
      </p:sp>
      <p:sp>
        <p:nvSpPr>
          <p:cNvPr id="15370" name="Text Box 10"/>
          <p:cNvSpPr txBox="1">
            <a:spLocks noChangeArrowheads="1"/>
          </p:cNvSpPr>
          <p:nvPr/>
        </p:nvSpPr>
        <p:spPr bwMode="auto">
          <a:xfrm>
            <a:off x="1992313" y="1412903"/>
            <a:ext cx="1873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dist" fontAlgn="base">
              <a:spcBef>
                <a:spcPct val="50000"/>
              </a:spcBef>
              <a:spcAft>
                <a:spcPct val="0"/>
              </a:spcAft>
              <a:defRPr/>
            </a:pPr>
            <a:r>
              <a:rPr lang="ja-JP" altLang="en-US" sz="2800" b="1">
                <a:solidFill>
                  <a:srgbClr val="000000"/>
                </a:solidFill>
                <a:latin typeface="Arial" charset="0"/>
                <a:ea typeface="HGPｺﾞｼｯｸE" pitchFamily="50" charset="-128"/>
              </a:rPr>
              <a:t>利用者宅　</a:t>
            </a:r>
          </a:p>
        </p:txBody>
      </p:sp>
      <p:sp>
        <p:nvSpPr>
          <p:cNvPr id="208043" name="Line 171"/>
          <p:cNvSpPr>
            <a:spLocks noChangeShapeType="1"/>
          </p:cNvSpPr>
          <p:nvPr/>
        </p:nvSpPr>
        <p:spPr bwMode="auto">
          <a:xfrm flipV="1">
            <a:off x="5087939" y="5000652"/>
            <a:ext cx="2447925" cy="12700"/>
          </a:xfrm>
          <a:prstGeom prst="line">
            <a:avLst/>
          </a:prstGeom>
          <a:noFill/>
          <a:ln w="76200">
            <a:solidFill>
              <a:schemeClr val="accent2"/>
            </a:solidFill>
            <a:prstDash val="sysDot"/>
            <a:round/>
            <a:headEnd/>
            <a:tailEnd type="triangle" w="med" len="med"/>
          </a:ln>
          <a:effectLst/>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15481" name="Line 121"/>
          <p:cNvSpPr>
            <a:spLocks noChangeShapeType="1"/>
          </p:cNvSpPr>
          <p:nvPr/>
        </p:nvSpPr>
        <p:spPr bwMode="auto">
          <a:xfrm rot="10800000">
            <a:off x="5375276" y="3429027"/>
            <a:ext cx="3457575" cy="0"/>
          </a:xfrm>
          <a:prstGeom prst="line">
            <a:avLst/>
          </a:prstGeom>
          <a:noFill/>
          <a:ln w="123825">
            <a:solidFill>
              <a:schemeClr val="accent2"/>
            </a:solidFill>
            <a:round/>
            <a:headEnd/>
            <a:tailEnd type="triangle" w="med" len="med"/>
          </a:ln>
          <a:effectLst/>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 name="Rectangle 8"/>
          <p:cNvSpPr>
            <a:spLocks noChangeArrowheads="1"/>
          </p:cNvSpPr>
          <p:nvPr/>
        </p:nvSpPr>
        <p:spPr bwMode="auto">
          <a:xfrm>
            <a:off x="7535864" y="4748241"/>
            <a:ext cx="2879725" cy="1633537"/>
          </a:xfrm>
          <a:prstGeom prst="rect">
            <a:avLst/>
          </a:prstGeom>
          <a:solidFill>
            <a:schemeClr val="accent1">
              <a:alpha val="13000"/>
            </a:schemeClr>
          </a:solidFill>
          <a:ln w="19050">
            <a:solidFill>
              <a:srgbClr val="80808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fontAlgn="base">
              <a:spcBef>
                <a:spcPct val="0"/>
              </a:spcBef>
              <a:spcAft>
                <a:spcPct val="0"/>
              </a:spcAft>
              <a:defRPr/>
            </a:pPr>
            <a:endParaRPr lang="ja-JP" altLang="en-US" sz="1400">
              <a:solidFill>
                <a:srgbClr val="000000"/>
              </a:solidFill>
              <a:latin typeface="Arial" charset="0"/>
              <a:ea typeface="MS UI Gothic" charset="0"/>
              <a:cs typeface="MS UI Gothic" charset="0"/>
            </a:endParaRPr>
          </a:p>
        </p:txBody>
      </p:sp>
      <p:sp>
        <p:nvSpPr>
          <p:cNvPr id="208046" name="Line 174"/>
          <p:cNvSpPr>
            <a:spLocks noChangeShapeType="1"/>
          </p:cNvSpPr>
          <p:nvPr/>
        </p:nvSpPr>
        <p:spPr bwMode="auto">
          <a:xfrm>
            <a:off x="5087939" y="4076727"/>
            <a:ext cx="1587" cy="863600"/>
          </a:xfrm>
          <a:prstGeom prst="line">
            <a:avLst/>
          </a:prstGeom>
          <a:noFill/>
          <a:ln w="76200">
            <a:solidFill>
              <a:schemeClr val="accent2"/>
            </a:solidFill>
            <a:prstDash val="sysDot"/>
            <a:round/>
            <a:headEnd/>
            <a:tailEnd/>
          </a:ln>
          <a:effectLst/>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graphicFrame>
        <p:nvGraphicFramePr>
          <p:cNvPr id="208047" name="Object 175"/>
          <p:cNvGraphicFramePr>
            <a:graphicFrameLocks noChangeAspect="1"/>
          </p:cNvGraphicFramePr>
          <p:nvPr/>
        </p:nvGraphicFramePr>
        <p:xfrm>
          <a:off x="8975726" y="4868890"/>
          <a:ext cx="1370013" cy="830262"/>
        </p:xfrm>
        <a:graphic>
          <a:graphicData uri="http://schemas.openxmlformats.org/presentationml/2006/ole">
            <mc:AlternateContent xmlns:mc="http://schemas.openxmlformats.org/markup-compatibility/2006">
              <mc:Choice xmlns:v="urn:schemas-microsoft-com:vml" Requires="v">
                <p:oleObj spid="_x0000_s2164" name="ｸﾘｯﾌﾟ" r:id="rId6" imgW="1764720" imgH="1491120" progId="">
                  <p:embed/>
                </p:oleObj>
              </mc:Choice>
              <mc:Fallback>
                <p:oleObj name="ｸﾘｯﾌﾟ" r:id="rId6" imgW="1764720" imgH="1491120" progId="">
                  <p:embed/>
                  <p:pic>
                    <p:nvPicPr>
                      <p:cNvPr id="208047" name="Object 1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75726" y="4868890"/>
                        <a:ext cx="1370013" cy="830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8048" name="Object 176"/>
          <p:cNvGraphicFramePr>
            <a:graphicFrameLocks noChangeAspect="1"/>
          </p:cNvGraphicFramePr>
          <p:nvPr/>
        </p:nvGraphicFramePr>
        <p:xfrm>
          <a:off x="7680325" y="4868891"/>
          <a:ext cx="1066800" cy="898525"/>
        </p:xfrm>
        <a:graphic>
          <a:graphicData uri="http://schemas.openxmlformats.org/presentationml/2006/ole">
            <mc:AlternateContent xmlns:mc="http://schemas.openxmlformats.org/markup-compatibility/2006">
              <mc:Choice xmlns:v="urn:schemas-microsoft-com:vml" Requires="v">
                <p:oleObj spid="_x0000_s2165" name="ｸﾘｯﾌﾟ" r:id="rId8" imgW="1673640" imgH="1409760" progId="">
                  <p:embed/>
                </p:oleObj>
              </mc:Choice>
              <mc:Fallback>
                <p:oleObj name="ｸﾘｯﾌﾟ" r:id="rId8" imgW="1673640" imgH="1409760" progId="">
                  <p:embed/>
                  <p:pic>
                    <p:nvPicPr>
                      <p:cNvPr id="208048" name="Object 17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0325" y="4868891"/>
                        <a:ext cx="1066800" cy="898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 Box 10"/>
          <p:cNvSpPr txBox="1">
            <a:spLocks noChangeArrowheads="1"/>
          </p:cNvSpPr>
          <p:nvPr/>
        </p:nvSpPr>
        <p:spPr bwMode="auto">
          <a:xfrm>
            <a:off x="7608889" y="5984903"/>
            <a:ext cx="26638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dist" fontAlgn="base">
              <a:spcBef>
                <a:spcPct val="50000"/>
              </a:spcBef>
              <a:spcAft>
                <a:spcPct val="0"/>
              </a:spcAft>
              <a:defRPr/>
            </a:pPr>
            <a:r>
              <a:rPr lang="ja-JP" altLang="en-US" sz="2000" b="1">
                <a:solidFill>
                  <a:srgbClr val="000000"/>
                </a:solidFill>
                <a:latin typeface="Arial" charset="0"/>
                <a:ea typeface="HGPｺﾞｼｯｸE" pitchFamily="50" charset="-128"/>
              </a:rPr>
              <a:t>加入店舗（１０店）　　</a:t>
            </a:r>
          </a:p>
        </p:txBody>
      </p:sp>
      <p:sp>
        <p:nvSpPr>
          <p:cNvPr id="5" name="Line 121"/>
          <p:cNvSpPr>
            <a:spLocks noChangeShapeType="1"/>
          </p:cNvSpPr>
          <p:nvPr/>
        </p:nvSpPr>
        <p:spPr bwMode="auto">
          <a:xfrm rot="10800000">
            <a:off x="8759825" y="3429027"/>
            <a:ext cx="0" cy="1296988"/>
          </a:xfrm>
          <a:prstGeom prst="line">
            <a:avLst/>
          </a:prstGeom>
          <a:noFill/>
          <a:ln w="123825">
            <a:solidFill>
              <a:schemeClr val="accent2"/>
            </a:solidFill>
            <a:round/>
            <a:headEnd/>
            <a:tailEnd/>
          </a:ln>
          <a:effectLst/>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pic>
        <p:nvPicPr>
          <p:cNvPr id="208051" name="Picture 179"/>
          <p:cNvPicPr>
            <a:picLocks noChangeAspect="1" noChangeArrowheads="1"/>
          </p:cNvPicPr>
          <p:nvPr/>
        </p:nvPicPr>
        <p:blipFill>
          <a:blip r:embed="rId10" cstate="email">
            <a:clrChange>
              <a:clrFrom>
                <a:srgbClr val="FFFFFF"/>
              </a:clrFrom>
              <a:clrTo>
                <a:srgbClr val="FFFFFF">
                  <a:alpha val="0"/>
                </a:srgbClr>
              </a:clrTo>
            </a:clrChange>
          </a:blip>
          <a:srcRect/>
          <a:stretch>
            <a:fillRect/>
          </a:stretch>
        </p:blipFill>
        <p:spPr bwMode="auto">
          <a:xfrm>
            <a:off x="7475538" y="3171852"/>
            <a:ext cx="1644650" cy="833438"/>
          </a:xfrm>
          <a:prstGeom prst="rect">
            <a:avLst/>
          </a:prstGeom>
          <a:noFill/>
        </p:spPr>
      </p:pic>
      <p:pic>
        <p:nvPicPr>
          <p:cNvPr id="208052" name="Picture 180"/>
          <p:cNvPicPr>
            <a:picLocks noChangeAspect="1" noChangeArrowheads="1"/>
          </p:cNvPicPr>
          <p:nvPr/>
        </p:nvPicPr>
        <p:blipFill>
          <a:blip r:embed="rId11" cstate="email"/>
          <a:srcRect/>
          <a:stretch>
            <a:fillRect/>
          </a:stretch>
        </p:blipFill>
        <p:spPr bwMode="auto">
          <a:xfrm>
            <a:off x="9429750" y="1358927"/>
            <a:ext cx="914400" cy="1206500"/>
          </a:xfrm>
          <a:prstGeom prst="rect">
            <a:avLst/>
          </a:prstGeom>
          <a:noFill/>
        </p:spPr>
      </p:pic>
      <p:pic>
        <p:nvPicPr>
          <p:cNvPr id="208053" name="Picture 181"/>
          <p:cNvPicPr>
            <a:picLocks noChangeAspect="1" noChangeArrowheads="1"/>
          </p:cNvPicPr>
          <p:nvPr/>
        </p:nvPicPr>
        <p:blipFill>
          <a:blip r:embed="rId12" cstate="email"/>
          <a:srcRect/>
          <a:stretch>
            <a:fillRect/>
          </a:stretch>
        </p:blipFill>
        <p:spPr bwMode="auto">
          <a:xfrm>
            <a:off x="8040688" y="1557366"/>
            <a:ext cx="1008062" cy="960437"/>
          </a:xfrm>
          <a:prstGeom prst="rect">
            <a:avLst/>
          </a:prstGeom>
          <a:noFill/>
        </p:spPr>
      </p:pic>
      <p:sp>
        <p:nvSpPr>
          <p:cNvPr id="6" name="Text Box 10"/>
          <p:cNvSpPr txBox="1">
            <a:spLocks noChangeArrowheads="1"/>
          </p:cNvSpPr>
          <p:nvPr/>
        </p:nvSpPr>
        <p:spPr bwMode="auto">
          <a:xfrm>
            <a:off x="7608888" y="2528916"/>
            <a:ext cx="18732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dist" fontAlgn="base">
              <a:spcBef>
                <a:spcPct val="50000"/>
              </a:spcBef>
              <a:spcAft>
                <a:spcPct val="0"/>
              </a:spcAft>
              <a:defRPr/>
            </a:pPr>
            <a:r>
              <a:rPr lang="ja-JP" altLang="en-US" sz="2000" b="1">
                <a:solidFill>
                  <a:srgbClr val="000000"/>
                </a:solidFill>
                <a:latin typeface="Arial" charset="0"/>
                <a:ea typeface="HGPｺﾞｼｯｸE" pitchFamily="50" charset="-128"/>
              </a:rPr>
              <a:t>自治体様　</a:t>
            </a:r>
          </a:p>
        </p:txBody>
      </p:sp>
      <p:sp>
        <p:nvSpPr>
          <p:cNvPr id="208055" name="Line 183"/>
          <p:cNvSpPr>
            <a:spLocks noChangeShapeType="1"/>
          </p:cNvSpPr>
          <p:nvPr/>
        </p:nvSpPr>
        <p:spPr bwMode="auto">
          <a:xfrm flipV="1">
            <a:off x="5375276" y="2565427"/>
            <a:ext cx="2303463" cy="431800"/>
          </a:xfrm>
          <a:prstGeom prst="line">
            <a:avLst/>
          </a:prstGeom>
          <a:noFill/>
          <a:ln w="76200">
            <a:solidFill>
              <a:schemeClr val="accent2"/>
            </a:solidFill>
            <a:prstDash val="sysDot"/>
            <a:round/>
            <a:headEnd/>
            <a:tailEnd type="triangle" w="med" len="med"/>
          </a:ln>
          <a:effectLst/>
        </p:spPr>
        <p:txBody>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pic>
        <p:nvPicPr>
          <p:cNvPr id="208056" name="Picture 184"/>
          <p:cNvPicPr>
            <a:picLocks noChangeAspect="1" noChangeArrowheads="1"/>
          </p:cNvPicPr>
          <p:nvPr/>
        </p:nvPicPr>
        <p:blipFill>
          <a:blip r:embed="rId13" cstate="email">
            <a:clrChange>
              <a:clrFrom>
                <a:srgbClr val="FFFFFF"/>
              </a:clrFrom>
              <a:clrTo>
                <a:srgbClr val="FFFFFF">
                  <a:alpha val="0"/>
                </a:srgbClr>
              </a:clrTo>
            </a:clrChange>
          </a:blip>
          <a:srcRect/>
          <a:stretch>
            <a:fillRect/>
          </a:stretch>
        </p:blipFill>
        <p:spPr bwMode="auto">
          <a:xfrm>
            <a:off x="5880100" y="2565428"/>
            <a:ext cx="661988" cy="1019175"/>
          </a:xfrm>
          <a:prstGeom prst="rect">
            <a:avLst/>
          </a:prstGeom>
          <a:noFill/>
        </p:spPr>
      </p:pic>
      <p:pic>
        <p:nvPicPr>
          <p:cNvPr id="208057" name="Picture 185" descr="ANd9GcQuTZhAaKUUUpWRGKrDl0ujINjMThNuHqfsxPSPsOjhk6aae-yfLAejs4o">
            <a:hlinkClick r:id="rId14"/>
          </p:cNvPr>
          <p:cNvPicPr>
            <a:picLocks noChangeAspect="1" noChangeArrowheads="1"/>
          </p:cNvPicPr>
          <p:nvPr/>
        </p:nvPicPr>
        <p:blipFill>
          <a:blip r:embed="rId15" cstate="email"/>
          <a:srcRect/>
          <a:stretch>
            <a:fillRect/>
          </a:stretch>
        </p:blipFill>
        <p:spPr bwMode="auto">
          <a:xfrm>
            <a:off x="3863975" y="2781327"/>
            <a:ext cx="1339850" cy="1066800"/>
          </a:xfrm>
          <a:prstGeom prst="rect">
            <a:avLst/>
          </a:prstGeom>
          <a:noFill/>
        </p:spPr>
      </p:pic>
      <p:sp>
        <p:nvSpPr>
          <p:cNvPr id="208058" name="WordArt 186"/>
          <p:cNvSpPr>
            <a:spLocks noChangeArrowheads="1" noChangeShapeType="1" noTextEdit="1"/>
          </p:cNvSpPr>
          <p:nvPr/>
        </p:nvSpPr>
        <p:spPr bwMode="auto">
          <a:xfrm>
            <a:off x="5319713" y="4581552"/>
            <a:ext cx="2000250" cy="3619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400" kern="10">
                <a:ln w="9525">
                  <a:noFill/>
                  <a:round/>
                  <a:headEnd/>
                  <a:tailEnd/>
                </a:ln>
                <a:solidFill>
                  <a:srgbClr val="000000"/>
                </a:solidFill>
                <a:latin typeface="HGP創英角ｺﾞｼｯｸUB"/>
                <a:ea typeface="HGP創英角ｺﾞｼｯｸUB"/>
              </a:rPr>
              <a:t>①お客様が必要なモノを</a:t>
            </a:r>
          </a:p>
          <a:p>
            <a:pPr algn="ctr" fontAlgn="base">
              <a:spcBef>
                <a:spcPct val="0"/>
              </a:spcBef>
              <a:spcAft>
                <a:spcPct val="0"/>
              </a:spcAft>
              <a:defRPr/>
            </a:pPr>
            <a:r>
              <a:rPr lang="ja-JP" altLang="en-US" sz="1400" kern="10">
                <a:ln w="9525">
                  <a:noFill/>
                  <a:round/>
                  <a:headEnd/>
                  <a:tailEnd/>
                </a:ln>
                <a:solidFill>
                  <a:srgbClr val="000000"/>
                </a:solidFill>
                <a:latin typeface="HGP創英角ｺﾞｼｯｸUB"/>
                <a:ea typeface="HGP創英角ｺﾞｼｯｸUB"/>
              </a:rPr>
              <a:t>　 店舗へ電話・</a:t>
            </a:r>
            <a:r>
              <a:rPr lang="en-US" altLang="ja-JP" sz="1400" kern="10">
                <a:ln w="9525">
                  <a:noFill/>
                  <a:round/>
                  <a:headEnd/>
                  <a:tailEnd/>
                </a:ln>
                <a:solidFill>
                  <a:srgbClr val="000000"/>
                </a:solidFill>
                <a:latin typeface="HGP創英角ｺﾞｼｯｸUB"/>
                <a:ea typeface="HGP創英角ｺﾞｼｯｸUB"/>
              </a:rPr>
              <a:t>FAX</a:t>
            </a:r>
            <a:r>
              <a:rPr lang="ja-JP" altLang="en-US" sz="1400" kern="10">
                <a:ln w="9525">
                  <a:noFill/>
                  <a:round/>
                  <a:headEnd/>
                  <a:tailEnd/>
                </a:ln>
                <a:solidFill>
                  <a:srgbClr val="000000"/>
                </a:solidFill>
                <a:latin typeface="HGP創英角ｺﾞｼｯｸUB"/>
                <a:ea typeface="HGP創英角ｺﾞｼｯｸUB"/>
              </a:rPr>
              <a:t>で注文</a:t>
            </a:r>
          </a:p>
        </p:txBody>
      </p:sp>
      <p:sp>
        <p:nvSpPr>
          <p:cNvPr id="208059" name="WordArt 187"/>
          <p:cNvSpPr>
            <a:spLocks noChangeArrowheads="1" noChangeShapeType="1" noTextEdit="1"/>
          </p:cNvSpPr>
          <p:nvPr/>
        </p:nvSpPr>
        <p:spPr bwMode="auto">
          <a:xfrm>
            <a:off x="8904289" y="4256116"/>
            <a:ext cx="1438275" cy="1809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400" kern="10">
                <a:ln w="9525">
                  <a:noFill/>
                  <a:round/>
                  <a:headEnd/>
                  <a:tailEnd/>
                </a:ln>
                <a:solidFill>
                  <a:srgbClr val="000000"/>
                </a:solidFill>
                <a:latin typeface="HGP創英角ｺﾞｼｯｸUB"/>
                <a:ea typeface="HGP創英角ｺﾞｼｯｸUB"/>
              </a:rPr>
              <a:t>②加入店舗に集荷</a:t>
            </a:r>
          </a:p>
        </p:txBody>
      </p:sp>
      <p:sp>
        <p:nvSpPr>
          <p:cNvPr id="208060" name="WordArt 188"/>
          <p:cNvSpPr>
            <a:spLocks noChangeArrowheads="1" noChangeShapeType="1" noTextEdit="1"/>
          </p:cNvSpPr>
          <p:nvPr/>
        </p:nvSpPr>
        <p:spPr bwMode="auto">
          <a:xfrm>
            <a:off x="5591176" y="3643340"/>
            <a:ext cx="1571625" cy="3619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400" kern="10">
                <a:ln w="9525">
                  <a:noFill/>
                  <a:round/>
                  <a:headEnd/>
                  <a:tailEnd/>
                </a:ln>
                <a:solidFill>
                  <a:srgbClr val="000000"/>
                </a:solidFill>
                <a:latin typeface="HGP創英角ｺﾞｼｯｸUB"/>
                <a:ea typeface="HGP創英角ｺﾞｼｯｸUB"/>
              </a:rPr>
              <a:t>③お客様のご自宅に</a:t>
            </a:r>
          </a:p>
          <a:p>
            <a:pPr algn="ctr" fontAlgn="base">
              <a:spcBef>
                <a:spcPct val="0"/>
              </a:spcBef>
              <a:spcAft>
                <a:spcPct val="0"/>
              </a:spcAft>
              <a:defRPr/>
            </a:pPr>
            <a:r>
              <a:rPr lang="ja-JP" altLang="en-US" sz="1400" kern="10">
                <a:ln w="9525">
                  <a:noFill/>
                  <a:round/>
                  <a:headEnd/>
                  <a:tailEnd/>
                </a:ln>
                <a:solidFill>
                  <a:srgbClr val="000000"/>
                </a:solidFill>
                <a:latin typeface="HGP創英角ｺﾞｼｯｸUB"/>
                <a:ea typeface="HGP創英角ｺﾞｼｯｸUB"/>
              </a:rPr>
              <a:t>　 お届け</a:t>
            </a:r>
          </a:p>
        </p:txBody>
      </p:sp>
      <p:sp>
        <p:nvSpPr>
          <p:cNvPr id="208061" name="WordArt 189"/>
          <p:cNvSpPr>
            <a:spLocks noChangeArrowheads="1" noChangeShapeType="1" noTextEdit="1"/>
          </p:cNvSpPr>
          <p:nvPr/>
        </p:nvSpPr>
        <p:spPr bwMode="auto">
          <a:xfrm>
            <a:off x="5448301" y="1917728"/>
            <a:ext cx="2105025" cy="54292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400" kern="10">
                <a:ln w="9525">
                  <a:noFill/>
                  <a:round/>
                  <a:headEnd/>
                  <a:tailEnd/>
                </a:ln>
                <a:solidFill>
                  <a:srgbClr val="FF3300"/>
                </a:solidFill>
                <a:latin typeface="HGP創英角ｺﾞｼｯｸUB"/>
                <a:ea typeface="HGP創英角ｺﾞｼｯｸUB"/>
              </a:rPr>
              <a:t>④配達時にお客様の体調を</a:t>
            </a:r>
          </a:p>
          <a:p>
            <a:pPr algn="ctr" fontAlgn="base">
              <a:spcBef>
                <a:spcPct val="0"/>
              </a:spcBef>
              <a:spcAft>
                <a:spcPct val="0"/>
              </a:spcAft>
              <a:defRPr/>
            </a:pPr>
            <a:r>
              <a:rPr lang="ja-JP" altLang="en-US" sz="1400" kern="10">
                <a:ln w="9525">
                  <a:noFill/>
                  <a:round/>
                  <a:headEnd/>
                  <a:tailEnd/>
                </a:ln>
                <a:solidFill>
                  <a:srgbClr val="FF3300"/>
                </a:solidFill>
                <a:latin typeface="HGP創英角ｺﾞｼｯｸUB"/>
                <a:ea typeface="HGP創英角ｺﾞｼｯｸUB"/>
              </a:rPr>
              <a:t>　 確認し、変調があれば</a:t>
            </a:r>
          </a:p>
          <a:p>
            <a:pPr algn="ctr" fontAlgn="base">
              <a:spcBef>
                <a:spcPct val="0"/>
              </a:spcBef>
              <a:spcAft>
                <a:spcPct val="0"/>
              </a:spcAft>
              <a:defRPr/>
            </a:pPr>
            <a:r>
              <a:rPr lang="ja-JP" altLang="en-US" sz="1400" kern="10">
                <a:ln w="9525">
                  <a:noFill/>
                  <a:round/>
                  <a:headEnd/>
                  <a:tailEnd/>
                </a:ln>
                <a:solidFill>
                  <a:srgbClr val="FF3300"/>
                </a:solidFill>
                <a:latin typeface="HGP創英角ｺﾞｼｯｸUB"/>
                <a:ea typeface="HGP創英角ｺﾞｼｯｸUB"/>
              </a:rPr>
              <a:t>　 役場または消防署へ連絡</a:t>
            </a:r>
          </a:p>
        </p:txBody>
      </p:sp>
      <p:sp>
        <p:nvSpPr>
          <p:cNvPr id="208064" name="WordArt 192"/>
          <p:cNvSpPr>
            <a:spLocks noChangeArrowheads="1" noChangeShapeType="1" noTextEdit="1"/>
          </p:cNvSpPr>
          <p:nvPr/>
        </p:nvSpPr>
        <p:spPr bwMode="auto">
          <a:xfrm>
            <a:off x="1703388" y="889028"/>
            <a:ext cx="514350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000000"/>
                </a:solidFill>
                <a:latin typeface="HGP創英角ｺﾞｼｯｸUB"/>
                <a:ea typeface="HGP創英角ｺﾞｼｯｸUB"/>
              </a:rPr>
              <a:t>■高知県大豊町でのお買い物配達時の見守りモデル</a:t>
            </a:r>
          </a:p>
        </p:txBody>
      </p:sp>
      <p:sp>
        <p:nvSpPr>
          <p:cNvPr id="29" name="Text Box 5"/>
          <p:cNvSpPr txBox="1">
            <a:spLocks noChangeArrowheads="1"/>
          </p:cNvSpPr>
          <p:nvPr/>
        </p:nvSpPr>
        <p:spPr bwMode="auto">
          <a:xfrm>
            <a:off x="1450974"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fontAlgn="base">
              <a:spcAft>
                <a:spcPct val="0"/>
              </a:spcAft>
              <a:defRPr/>
            </a:pP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ＭＳ Ｐゴシック"/>
              </a:rPr>
              <a:t>事例紹介</a:t>
            </a: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MS UI Gothic"/>
                <a:ea typeface="MS UI Gothic"/>
              </a:rPr>
              <a:t>お買い物便配達時の見守り支援</a:t>
            </a:r>
            <a:endParaRPr lang="ja-JP" altLang="en-US" sz="3000" kern="10" dirty="0">
              <a:ln w="9525">
                <a:noFill/>
                <a:round/>
                <a:headEnd/>
                <a:tailEnd/>
              </a:ln>
              <a:solidFill>
                <a:srgbClr val="000000"/>
              </a:solidFill>
              <a:latin typeface="ＭＳ Ｐゴシック"/>
            </a:endParaRPr>
          </a:p>
        </p:txBody>
      </p:sp>
      <p:sp>
        <p:nvSpPr>
          <p:cNvPr id="30" name="正方形/長方形 29"/>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31" name="正方形/長方形 30"/>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32" name="正方形/長方形 31"/>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33"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29</a:t>
            </a:r>
            <a:endParaRPr lang="ja-JP" altLang="en-US" dirty="0">
              <a:solidFill>
                <a:prstClr val="black"/>
              </a:solidFill>
            </a:endParaRPr>
          </a:p>
        </p:txBody>
      </p:sp>
    </p:spTree>
    <p:extLst>
      <p:ext uri="{BB962C8B-B14F-4D97-AF65-F5344CB8AC3E}">
        <p14:creationId xmlns:p14="http://schemas.microsoft.com/office/powerpoint/2010/main" val="2112206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788" name="Picture 4" descr="yjimage?q=xYgFqxcXyLEwFy0qdUCFIPg1WKOlT3i0qj"/>
          <p:cNvPicPr>
            <a:picLocks noChangeAspect="1" noChangeArrowheads="1"/>
          </p:cNvPicPr>
          <p:nvPr/>
        </p:nvPicPr>
        <p:blipFill>
          <a:blip r:embed="rId3" cstate="email"/>
          <a:srcRect/>
          <a:stretch>
            <a:fillRect/>
          </a:stretch>
        </p:blipFill>
        <p:spPr bwMode="auto">
          <a:xfrm>
            <a:off x="7991476" y="4151341"/>
            <a:ext cx="804863" cy="788987"/>
          </a:xfrm>
          <a:prstGeom prst="rect">
            <a:avLst/>
          </a:prstGeom>
          <a:noFill/>
        </p:spPr>
      </p:pic>
      <p:sp>
        <p:nvSpPr>
          <p:cNvPr id="374789" name="Rectangle 5"/>
          <p:cNvSpPr>
            <a:spLocks noChangeArrowheads="1"/>
          </p:cNvSpPr>
          <p:nvPr/>
        </p:nvSpPr>
        <p:spPr bwMode="auto">
          <a:xfrm>
            <a:off x="2063750" y="1412903"/>
            <a:ext cx="3803650" cy="2474913"/>
          </a:xfrm>
          <a:prstGeom prst="rect">
            <a:avLst/>
          </a:prstGeom>
          <a:solidFill>
            <a:srgbClr val="FFCC00"/>
          </a:solidFill>
          <a:ln w="12700">
            <a:solidFill>
              <a:srgbClr val="FFCC00"/>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0" name="Rectangle 6"/>
          <p:cNvSpPr>
            <a:spLocks noChangeArrowheads="1"/>
          </p:cNvSpPr>
          <p:nvPr/>
        </p:nvSpPr>
        <p:spPr bwMode="auto">
          <a:xfrm>
            <a:off x="2063750" y="1782791"/>
            <a:ext cx="3803650" cy="2105025"/>
          </a:xfrm>
          <a:prstGeom prst="rect">
            <a:avLst/>
          </a:prstGeom>
          <a:solidFill>
            <a:srgbClr val="F8F8F8"/>
          </a:solidFill>
          <a:ln w="12700">
            <a:solidFill>
              <a:srgbClr val="FFCC00"/>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1" name="WordArt 7"/>
          <p:cNvSpPr>
            <a:spLocks noChangeArrowheads="1" noChangeShapeType="1" noTextEdit="1"/>
          </p:cNvSpPr>
          <p:nvPr/>
        </p:nvSpPr>
        <p:spPr bwMode="auto">
          <a:xfrm>
            <a:off x="2105026" y="1495453"/>
            <a:ext cx="1287463" cy="182563"/>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000000"/>
                </a:solidFill>
                <a:latin typeface="HGP創英角ｺﾞｼｯｸUB"/>
                <a:ea typeface="HGP創英角ｺﾞｼｯｸUB"/>
              </a:rPr>
              <a:t>利用者の声</a:t>
            </a:r>
          </a:p>
        </p:txBody>
      </p:sp>
      <p:sp>
        <p:nvSpPr>
          <p:cNvPr id="374792" name="Rectangle 8"/>
          <p:cNvSpPr>
            <a:spLocks noChangeArrowheads="1"/>
          </p:cNvSpPr>
          <p:nvPr/>
        </p:nvSpPr>
        <p:spPr bwMode="auto">
          <a:xfrm>
            <a:off x="6181725" y="3978303"/>
            <a:ext cx="3848100" cy="2474913"/>
          </a:xfrm>
          <a:prstGeom prst="rect">
            <a:avLst/>
          </a:prstGeom>
          <a:solidFill>
            <a:srgbClr val="33CC33"/>
          </a:solidFill>
          <a:ln w="12700">
            <a:solidFill>
              <a:srgbClr val="33CC33"/>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3" name="Rectangle 9"/>
          <p:cNvSpPr>
            <a:spLocks noChangeArrowheads="1"/>
          </p:cNvSpPr>
          <p:nvPr/>
        </p:nvSpPr>
        <p:spPr bwMode="auto">
          <a:xfrm>
            <a:off x="6181725" y="4348191"/>
            <a:ext cx="3848100" cy="2105025"/>
          </a:xfrm>
          <a:prstGeom prst="rect">
            <a:avLst/>
          </a:prstGeom>
          <a:solidFill>
            <a:srgbClr val="F8F8F8"/>
          </a:solidFill>
          <a:ln w="12700">
            <a:solidFill>
              <a:srgbClr val="33CC33"/>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4" name="WordArt 10"/>
          <p:cNvSpPr>
            <a:spLocks noChangeArrowheads="1" noChangeShapeType="1" noTextEdit="1"/>
          </p:cNvSpPr>
          <p:nvPr/>
        </p:nvSpPr>
        <p:spPr bwMode="auto">
          <a:xfrm>
            <a:off x="6276976" y="4060853"/>
            <a:ext cx="1393825" cy="182563"/>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F8F8F8"/>
                </a:solidFill>
                <a:latin typeface="HGP創英角ｺﾞｼｯｸUB"/>
                <a:ea typeface="HGP創英角ｺﾞｼｯｸUB"/>
              </a:rPr>
              <a:t>ヤマト側（</a:t>
            </a:r>
            <a:r>
              <a:rPr lang="en-US" altLang="ja-JP" sz="1600" kern="10">
                <a:ln w="9525">
                  <a:noFill/>
                  <a:round/>
                  <a:headEnd/>
                  <a:tailEnd/>
                </a:ln>
                <a:solidFill>
                  <a:srgbClr val="F8F8F8"/>
                </a:solidFill>
                <a:latin typeface="HGP創英角ｺﾞｼｯｸUB"/>
                <a:ea typeface="HGP創英角ｺﾞｼｯｸUB"/>
              </a:rPr>
              <a:t>SD</a:t>
            </a:r>
            <a:r>
              <a:rPr lang="ja-JP" altLang="en-US" sz="1600" kern="10">
                <a:ln w="9525">
                  <a:noFill/>
                  <a:round/>
                  <a:headEnd/>
                  <a:tailEnd/>
                </a:ln>
                <a:solidFill>
                  <a:srgbClr val="F8F8F8"/>
                </a:solidFill>
                <a:latin typeface="HGP創英角ｺﾞｼｯｸUB"/>
                <a:ea typeface="HGP創英角ｺﾞｼｯｸUB"/>
              </a:rPr>
              <a:t>）の声</a:t>
            </a:r>
          </a:p>
        </p:txBody>
      </p:sp>
      <p:sp>
        <p:nvSpPr>
          <p:cNvPr id="374795" name="Oval 11"/>
          <p:cNvSpPr>
            <a:spLocks noChangeArrowheads="1"/>
          </p:cNvSpPr>
          <p:nvPr/>
        </p:nvSpPr>
        <p:spPr bwMode="auto">
          <a:xfrm>
            <a:off x="3311526" y="1873278"/>
            <a:ext cx="1992313" cy="993775"/>
          </a:xfrm>
          <a:prstGeom prst="ellipse">
            <a:avLst/>
          </a:prstGeom>
          <a:solidFill>
            <a:srgbClr val="FFCC00"/>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6" name="AutoShape 12"/>
          <p:cNvSpPr>
            <a:spLocks noChangeArrowheads="1"/>
          </p:cNvSpPr>
          <p:nvPr/>
        </p:nvSpPr>
        <p:spPr bwMode="auto">
          <a:xfrm rot="13985439">
            <a:off x="3313907" y="2323334"/>
            <a:ext cx="223837" cy="850900"/>
          </a:xfrm>
          <a:prstGeom prst="triangle">
            <a:avLst>
              <a:gd name="adj" fmla="val 50000"/>
            </a:avLst>
          </a:prstGeom>
          <a:solidFill>
            <a:srgbClr val="FFCC00"/>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7" name="Text Box 13"/>
          <p:cNvSpPr txBox="1">
            <a:spLocks noChangeArrowheads="1"/>
          </p:cNvSpPr>
          <p:nvPr/>
        </p:nvSpPr>
        <p:spPr bwMode="auto">
          <a:xfrm>
            <a:off x="3466581" y="1988800"/>
            <a:ext cx="1781555" cy="805478"/>
          </a:xfrm>
          <a:prstGeom prst="rect">
            <a:avLst/>
          </a:prstGeom>
          <a:noFill/>
          <a:ln w="38100" cmpd="dbl">
            <a:noFill/>
            <a:miter lim="800000"/>
            <a:headEnd/>
            <a:tailEnd/>
          </a:ln>
          <a:effectLst/>
        </p:spPr>
        <p:txBody>
          <a:bodyPr wrap="none" lIns="90000" tIns="46800" rIns="90000" bIns="46800">
            <a:spAutoFit/>
          </a:bodyPr>
          <a:lstStyle/>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タクシーを使わないと</a:t>
            </a:r>
          </a:p>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行けなかった買物が</a:t>
            </a:r>
          </a:p>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とても楽になった。</a:t>
            </a:r>
            <a:endParaRPr lang="ja-JP" altLang="en-US" sz="1600" b="1">
              <a:solidFill>
                <a:srgbClr val="000000"/>
              </a:solidFill>
              <a:latin typeface="ＭＳ Ｐゴシック" charset="-128"/>
              <a:ea typeface="ＭＳ Ｐゴシック" pitchFamily="50" charset="-128"/>
            </a:endParaRPr>
          </a:p>
        </p:txBody>
      </p:sp>
      <p:sp>
        <p:nvSpPr>
          <p:cNvPr id="374798" name="Oval 14"/>
          <p:cNvSpPr>
            <a:spLocks noChangeArrowheads="1"/>
          </p:cNvSpPr>
          <p:nvPr/>
        </p:nvSpPr>
        <p:spPr bwMode="auto">
          <a:xfrm>
            <a:off x="6248400" y="4438678"/>
            <a:ext cx="2871788" cy="1052513"/>
          </a:xfrm>
          <a:prstGeom prst="ellipse">
            <a:avLst/>
          </a:prstGeom>
          <a:solidFill>
            <a:srgbClr val="99FF99"/>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799" name="AutoShape 15"/>
          <p:cNvSpPr>
            <a:spLocks noChangeArrowheads="1"/>
          </p:cNvSpPr>
          <p:nvPr/>
        </p:nvSpPr>
        <p:spPr bwMode="auto">
          <a:xfrm rot="29107068">
            <a:off x="8709820" y="4980810"/>
            <a:ext cx="225425" cy="852487"/>
          </a:xfrm>
          <a:prstGeom prst="triangle">
            <a:avLst>
              <a:gd name="adj" fmla="val 50000"/>
            </a:avLst>
          </a:prstGeom>
          <a:solidFill>
            <a:srgbClr val="99FF99"/>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00" name="Text Box 16"/>
          <p:cNvSpPr txBox="1">
            <a:spLocks noChangeArrowheads="1"/>
          </p:cNvSpPr>
          <p:nvPr/>
        </p:nvSpPr>
        <p:spPr bwMode="auto">
          <a:xfrm>
            <a:off x="6448086" y="4581107"/>
            <a:ext cx="2600325" cy="805478"/>
          </a:xfrm>
          <a:prstGeom prst="rect">
            <a:avLst/>
          </a:prstGeom>
          <a:noFill/>
          <a:ln w="38100" cmpd="dbl">
            <a:noFill/>
            <a:miter lim="800000"/>
            <a:headEnd/>
            <a:tailEnd/>
          </a:ln>
          <a:effectLst/>
        </p:spPr>
        <p:txBody>
          <a:bodyPr lIns="90000" tIns="46800" rIns="90000" bIns="46800">
            <a:spAutoFit/>
          </a:bodyPr>
          <a:lstStyle/>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「夕食に使う食材も多いので、</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当日中に必ず届けなくては」と</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いう責任感が更に強くなりました</a:t>
            </a:r>
          </a:p>
        </p:txBody>
      </p:sp>
      <p:pic>
        <p:nvPicPr>
          <p:cNvPr id="374801" name="Picture 17" descr="index2"/>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2155825" y="2730528"/>
            <a:ext cx="922338" cy="1050925"/>
          </a:xfrm>
          <a:prstGeom prst="rect">
            <a:avLst/>
          </a:prstGeom>
          <a:noFill/>
        </p:spPr>
      </p:pic>
      <p:pic>
        <p:nvPicPr>
          <p:cNvPr id="374802" name="Picture 18" descr="yjimage?q=xYgFqxcXyLEwFy0qdUCFIPg1WKOlT3i0qj"/>
          <p:cNvPicPr>
            <a:picLocks noChangeAspect="1" noChangeArrowheads="1"/>
          </p:cNvPicPr>
          <p:nvPr/>
        </p:nvPicPr>
        <p:blipFill>
          <a:blip r:embed="rId5" cstate="email"/>
          <a:srcRect/>
          <a:stretch>
            <a:fillRect/>
          </a:stretch>
        </p:blipFill>
        <p:spPr bwMode="auto">
          <a:xfrm>
            <a:off x="8018463" y="1585941"/>
            <a:ext cx="804862" cy="788987"/>
          </a:xfrm>
          <a:prstGeom prst="rect">
            <a:avLst/>
          </a:prstGeom>
          <a:noFill/>
        </p:spPr>
      </p:pic>
      <p:sp>
        <p:nvSpPr>
          <p:cNvPr id="374803" name="Rectangle 19"/>
          <p:cNvSpPr>
            <a:spLocks noChangeArrowheads="1"/>
          </p:cNvSpPr>
          <p:nvPr/>
        </p:nvSpPr>
        <p:spPr bwMode="auto">
          <a:xfrm>
            <a:off x="2089150" y="3978303"/>
            <a:ext cx="3803650" cy="2474913"/>
          </a:xfrm>
          <a:prstGeom prst="rect">
            <a:avLst/>
          </a:prstGeom>
          <a:solidFill>
            <a:srgbClr val="FFFF00"/>
          </a:solidFill>
          <a:ln w="12700">
            <a:solidFill>
              <a:srgbClr val="FFFF00"/>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04" name="Rectangle 20"/>
          <p:cNvSpPr>
            <a:spLocks noChangeArrowheads="1"/>
          </p:cNvSpPr>
          <p:nvPr/>
        </p:nvSpPr>
        <p:spPr bwMode="auto">
          <a:xfrm>
            <a:off x="2089150" y="4348191"/>
            <a:ext cx="3803650" cy="2105025"/>
          </a:xfrm>
          <a:prstGeom prst="rect">
            <a:avLst/>
          </a:prstGeom>
          <a:solidFill>
            <a:srgbClr val="F8F8F8"/>
          </a:solidFill>
          <a:ln w="12700">
            <a:solidFill>
              <a:srgbClr val="FFFF00"/>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05" name="WordArt 21"/>
          <p:cNvSpPr>
            <a:spLocks noChangeArrowheads="1" noChangeShapeType="1" noTextEdit="1"/>
          </p:cNvSpPr>
          <p:nvPr/>
        </p:nvSpPr>
        <p:spPr bwMode="auto">
          <a:xfrm>
            <a:off x="2130426" y="4060853"/>
            <a:ext cx="1287463" cy="182563"/>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000000"/>
                </a:solidFill>
                <a:latin typeface="HGP創英角ｺﾞｼｯｸUB"/>
                <a:ea typeface="HGP創英角ｺﾞｼｯｸUB"/>
              </a:rPr>
              <a:t>地域商店の声</a:t>
            </a:r>
          </a:p>
        </p:txBody>
      </p:sp>
      <p:sp>
        <p:nvSpPr>
          <p:cNvPr id="374806" name="Rectangle 22"/>
          <p:cNvSpPr>
            <a:spLocks noChangeArrowheads="1"/>
          </p:cNvSpPr>
          <p:nvPr/>
        </p:nvSpPr>
        <p:spPr bwMode="auto">
          <a:xfrm>
            <a:off x="6208713" y="1412903"/>
            <a:ext cx="3848100" cy="2474913"/>
          </a:xfrm>
          <a:prstGeom prst="rect">
            <a:avLst/>
          </a:prstGeom>
          <a:solidFill>
            <a:srgbClr val="99CCFF"/>
          </a:solidFill>
          <a:ln w="12700">
            <a:solidFill>
              <a:srgbClr val="33CC33"/>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07" name="Rectangle 23"/>
          <p:cNvSpPr>
            <a:spLocks noChangeArrowheads="1"/>
          </p:cNvSpPr>
          <p:nvPr/>
        </p:nvSpPr>
        <p:spPr bwMode="auto">
          <a:xfrm>
            <a:off x="6208713" y="1782791"/>
            <a:ext cx="3848100" cy="2105025"/>
          </a:xfrm>
          <a:prstGeom prst="rect">
            <a:avLst/>
          </a:prstGeom>
          <a:solidFill>
            <a:srgbClr val="F8F8F8"/>
          </a:solidFill>
          <a:ln w="12700">
            <a:solidFill>
              <a:srgbClr val="99CCFF"/>
            </a:solid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08" name="WordArt 24"/>
          <p:cNvSpPr>
            <a:spLocks noChangeArrowheads="1" noChangeShapeType="1" noTextEdit="1"/>
          </p:cNvSpPr>
          <p:nvPr/>
        </p:nvSpPr>
        <p:spPr bwMode="auto">
          <a:xfrm>
            <a:off x="6315075" y="1477990"/>
            <a:ext cx="1143000" cy="196850"/>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1600" kern="10">
                <a:ln w="9525">
                  <a:noFill/>
                  <a:round/>
                  <a:headEnd/>
                  <a:tailEnd/>
                </a:ln>
                <a:solidFill>
                  <a:srgbClr val="F8F8F8"/>
                </a:solidFill>
                <a:latin typeface="HGP創英角ｺﾞｼｯｸUB"/>
                <a:ea typeface="HGP創英角ｺﾞｼｯｸUB"/>
              </a:rPr>
              <a:t>自治体・商工会の声</a:t>
            </a:r>
          </a:p>
        </p:txBody>
      </p:sp>
      <p:sp>
        <p:nvSpPr>
          <p:cNvPr id="374809" name="Oval 25"/>
          <p:cNvSpPr>
            <a:spLocks noChangeArrowheads="1"/>
          </p:cNvSpPr>
          <p:nvPr/>
        </p:nvSpPr>
        <p:spPr bwMode="auto">
          <a:xfrm>
            <a:off x="3268663" y="4759352"/>
            <a:ext cx="2216150" cy="1150938"/>
          </a:xfrm>
          <a:prstGeom prst="ellipse">
            <a:avLst/>
          </a:prstGeom>
          <a:solidFill>
            <a:srgbClr val="FFFF00"/>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10" name="AutoShape 26"/>
          <p:cNvSpPr>
            <a:spLocks noChangeArrowheads="1"/>
          </p:cNvSpPr>
          <p:nvPr/>
        </p:nvSpPr>
        <p:spPr bwMode="auto">
          <a:xfrm rot="13985439">
            <a:off x="3240882" y="5177659"/>
            <a:ext cx="225425" cy="852488"/>
          </a:xfrm>
          <a:prstGeom prst="triangle">
            <a:avLst>
              <a:gd name="adj" fmla="val 50000"/>
            </a:avLst>
          </a:prstGeom>
          <a:solidFill>
            <a:srgbClr val="FFFF00"/>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11" name="Text Box 27"/>
          <p:cNvSpPr txBox="1">
            <a:spLocks noChangeArrowheads="1"/>
          </p:cNvSpPr>
          <p:nvPr/>
        </p:nvSpPr>
        <p:spPr bwMode="auto">
          <a:xfrm>
            <a:off x="3509963" y="4941915"/>
            <a:ext cx="1882544" cy="805478"/>
          </a:xfrm>
          <a:prstGeom prst="rect">
            <a:avLst/>
          </a:prstGeom>
          <a:noFill/>
          <a:ln w="38100" cmpd="dbl">
            <a:noFill/>
            <a:miter lim="800000"/>
            <a:headEnd/>
            <a:tailEnd/>
          </a:ln>
          <a:effectLst/>
        </p:spPr>
        <p:txBody>
          <a:bodyPr wrap="none" lIns="90000" tIns="46800" rIns="90000" bIns="46800">
            <a:spAutoFit/>
          </a:bodyPr>
          <a:lstStyle/>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売上げも上がり地域に</a:t>
            </a:r>
          </a:p>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貢献できていることが</a:t>
            </a:r>
          </a:p>
          <a:p>
            <a:pPr fontAlgn="base">
              <a:lnSpc>
                <a:spcPct val="110000"/>
              </a:lnSpc>
              <a:spcBef>
                <a:spcPct val="0"/>
              </a:spcBef>
              <a:spcAft>
                <a:spcPct val="0"/>
              </a:spcAft>
              <a:defRPr/>
            </a:pPr>
            <a:r>
              <a:rPr lang="ja-JP" altLang="en-US" sz="1400">
                <a:solidFill>
                  <a:srgbClr val="000000"/>
                </a:solidFill>
                <a:latin typeface="ＭＳ Ｐゴシック" charset="-128"/>
                <a:ea typeface="ＭＳ Ｐゴシック" pitchFamily="50" charset="-128"/>
              </a:rPr>
              <a:t>実感できています。</a:t>
            </a:r>
            <a:endParaRPr lang="ja-JP" altLang="en-US" sz="1600" b="1">
              <a:solidFill>
                <a:srgbClr val="000000"/>
              </a:solidFill>
              <a:latin typeface="ＭＳ Ｐゴシック" charset="-128"/>
              <a:ea typeface="ＭＳ Ｐゴシック" pitchFamily="50" charset="-128"/>
            </a:endParaRPr>
          </a:p>
        </p:txBody>
      </p:sp>
      <p:sp>
        <p:nvSpPr>
          <p:cNvPr id="374812" name="Oval 28"/>
          <p:cNvSpPr>
            <a:spLocks noChangeArrowheads="1"/>
          </p:cNvSpPr>
          <p:nvPr/>
        </p:nvSpPr>
        <p:spPr bwMode="auto">
          <a:xfrm>
            <a:off x="6743701" y="1854227"/>
            <a:ext cx="2232025" cy="1004888"/>
          </a:xfrm>
          <a:prstGeom prst="ellipse">
            <a:avLst/>
          </a:prstGeom>
          <a:solidFill>
            <a:srgbClr val="99CCFF"/>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13" name="AutoShape 29"/>
          <p:cNvSpPr>
            <a:spLocks noChangeArrowheads="1"/>
          </p:cNvSpPr>
          <p:nvPr/>
        </p:nvSpPr>
        <p:spPr bwMode="auto">
          <a:xfrm rot="29107068">
            <a:off x="8535194" y="2283646"/>
            <a:ext cx="223838" cy="850900"/>
          </a:xfrm>
          <a:prstGeom prst="triangle">
            <a:avLst>
              <a:gd name="adj" fmla="val 50000"/>
            </a:avLst>
          </a:prstGeom>
          <a:solidFill>
            <a:srgbClr val="99CCFF"/>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14" name="Text Box 30"/>
          <p:cNvSpPr txBox="1">
            <a:spLocks noChangeArrowheads="1"/>
          </p:cNvSpPr>
          <p:nvPr/>
        </p:nvSpPr>
        <p:spPr bwMode="auto">
          <a:xfrm>
            <a:off x="6970714" y="1985990"/>
            <a:ext cx="2054225" cy="805478"/>
          </a:xfrm>
          <a:prstGeom prst="rect">
            <a:avLst/>
          </a:prstGeom>
          <a:noFill/>
          <a:ln w="38100" cmpd="dbl">
            <a:noFill/>
            <a:miter lim="800000"/>
            <a:headEnd/>
            <a:tailEnd/>
          </a:ln>
          <a:effectLst/>
        </p:spPr>
        <p:txBody>
          <a:bodyPr lIns="90000" tIns="46800" rIns="90000" bIns="46800">
            <a:spAutoFit/>
          </a:bodyPr>
          <a:lstStyle/>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訪問時、異変があった</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情報をタイムリーに報告</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頂けるのでありがたい　</a:t>
            </a:r>
            <a:endParaRPr lang="ja-JP" altLang="en-US" sz="1600" b="1" dirty="0">
              <a:solidFill>
                <a:srgbClr val="000000"/>
              </a:solidFill>
              <a:latin typeface="ＭＳ Ｐゴシック" charset="-128"/>
              <a:ea typeface="ＭＳ Ｐゴシック" pitchFamily="50" charset="-128"/>
            </a:endParaRPr>
          </a:p>
        </p:txBody>
      </p:sp>
      <p:pic>
        <p:nvPicPr>
          <p:cNvPr id="374815" name="Picture 31"/>
          <p:cNvPicPr>
            <a:picLocks noChangeAspect="1" noChangeArrowheads="1"/>
          </p:cNvPicPr>
          <p:nvPr/>
        </p:nvPicPr>
        <p:blipFill>
          <a:blip r:embed="rId6" cstate="email"/>
          <a:srcRect/>
          <a:stretch>
            <a:fillRect/>
          </a:stretch>
        </p:blipFill>
        <p:spPr bwMode="auto">
          <a:xfrm>
            <a:off x="9024938" y="2903566"/>
            <a:ext cx="939800" cy="877887"/>
          </a:xfrm>
          <a:prstGeom prst="rect">
            <a:avLst/>
          </a:prstGeom>
          <a:noFill/>
        </p:spPr>
      </p:pic>
      <p:pic>
        <p:nvPicPr>
          <p:cNvPr id="374816" name="Picture 32"/>
          <p:cNvPicPr>
            <a:picLocks noChangeAspect="1" noChangeArrowheads="1"/>
          </p:cNvPicPr>
          <p:nvPr/>
        </p:nvPicPr>
        <p:blipFill>
          <a:blip r:embed="rId7" cstate="email"/>
          <a:srcRect r="52519"/>
          <a:stretch>
            <a:fillRect/>
          </a:stretch>
        </p:blipFill>
        <p:spPr bwMode="auto">
          <a:xfrm>
            <a:off x="9267826" y="5424515"/>
            <a:ext cx="595313" cy="920750"/>
          </a:xfrm>
          <a:prstGeom prst="rect">
            <a:avLst/>
          </a:prstGeom>
          <a:noFill/>
          <a:ln w="9525">
            <a:noFill/>
            <a:miter lim="800000"/>
            <a:headEnd/>
            <a:tailEnd/>
          </a:ln>
          <a:effectLst/>
        </p:spPr>
      </p:pic>
      <p:pic>
        <p:nvPicPr>
          <p:cNvPr id="374817" name="Picture 33" descr="yjimage?q=GJLBGY8XyLGju2XZrFJNvHw8183tPulnk5hHtU5lXaoZNbM4Tyi3VK376h1I6Bk9Pc4ALWOSh9Gayf92ty"/>
          <p:cNvPicPr>
            <a:picLocks noChangeAspect="1" noChangeArrowheads="1"/>
          </p:cNvPicPr>
          <p:nvPr/>
        </p:nvPicPr>
        <p:blipFill>
          <a:blip r:embed="rId8" cstate="email"/>
          <a:srcRect/>
          <a:stretch>
            <a:fillRect/>
          </a:stretch>
        </p:blipFill>
        <p:spPr bwMode="auto">
          <a:xfrm>
            <a:off x="2290763" y="4999065"/>
            <a:ext cx="671512" cy="1346200"/>
          </a:xfrm>
          <a:prstGeom prst="rect">
            <a:avLst/>
          </a:prstGeom>
          <a:noFill/>
        </p:spPr>
      </p:pic>
      <p:sp>
        <p:nvSpPr>
          <p:cNvPr id="374818" name="AutoShape 34"/>
          <p:cNvSpPr>
            <a:spLocks noChangeArrowheads="1"/>
          </p:cNvSpPr>
          <p:nvPr/>
        </p:nvSpPr>
        <p:spPr bwMode="auto">
          <a:xfrm rot="18180000">
            <a:off x="3490913" y="2859115"/>
            <a:ext cx="195263" cy="852488"/>
          </a:xfrm>
          <a:prstGeom prst="triangle">
            <a:avLst>
              <a:gd name="adj" fmla="val 0"/>
            </a:avLst>
          </a:prstGeom>
          <a:solidFill>
            <a:srgbClr val="FFCC00"/>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19" name="Oval 35"/>
          <p:cNvSpPr>
            <a:spLocks noChangeArrowheads="1"/>
          </p:cNvSpPr>
          <p:nvPr/>
        </p:nvSpPr>
        <p:spPr bwMode="auto">
          <a:xfrm>
            <a:off x="3579813" y="2859115"/>
            <a:ext cx="2011362" cy="995362"/>
          </a:xfrm>
          <a:prstGeom prst="ellipse">
            <a:avLst/>
          </a:prstGeom>
          <a:solidFill>
            <a:srgbClr val="FFCC00"/>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20" name="Text Box 36"/>
          <p:cNvSpPr txBox="1">
            <a:spLocks noChangeArrowheads="1"/>
          </p:cNvSpPr>
          <p:nvPr/>
        </p:nvSpPr>
        <p:spPr bwMode="auto">
          <a:xfrm>
            <a:off x="3740906" y="2996887"/>
            <a:ext cx="1868117" cy="805478"/>
          </a:xfrm>
          <a:prstGeom prst="rect">
            <a:avLst/>
          </a:prstGeom>
          <a:noFill/>
          <a:ln w="38100" cmpd="dbl">
            <a:noFill/>
            <a:miter lim="800000"/>
            <a:headEnd/>
            <a:tailEnd/>
          </a:ln>
          <a:effectLst/>
        </p:spPr>
        <p:txBody>
          <a:bodyPr wrap="none" lIns="90000" tIns="46800" rIns="90000" bIns="46800">
            <a:spAutoFit/>
          </a:bodyPr>
          <a:lstStyle/>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顔なじみのＳＤさんが</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見守りも兼ねて配達に</a:t>
            </a:r>
          </a:p>
          <a:p>
            <a:pP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来るので安心できる</a:t>
            </a:r>
          </a:p>
        </p:txBody>
      </p:sp>
      <p:sp>
        <p:nvSpPr>
          <p:cNvPr id="374821" name="AutoShape 37"/>
          <p:cNvSpPr>
            <a:spLocks noChangeArrowheads="1"/>
          </p:cNvSpPr>
          <p:nvPr/>
        </p:nvSpPr>
        <p:spPr bwMode="auto">
          <a:xfrm rot="4500000">
            <a:off x="8462170" y="2809110"/>
            <a:ext cx="225425" cy="852487"/>
          </a:xfrm>
          <a:prstGeom prst="triangle">
            <a:avLst>
              <a:gd name="adj" fmla="val 50000"/>
            </a:avLst>
          </a:prstGeom>
          <a:solidFill>
            <a:srgbClr val="99CCFF"/>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22" name="Oval 38"/>
          <p:cNvSpPr>
            <a:spLocks noChangeArrowheads="1"/>
          </p:cNvSpPr>
          <p:nvPr/>
        </p:nvSpPr>
        <p:spPr bwMode="auto">
          <a:xfrm>
            <a:off x="6516689" y="2990878"/>
            <a:ext cx="1946275" cy="798513"/>
          </a:xfrm>
          <a:prstGeom prst="ellipse">
            <a:avLst/>
          </a:prstGeom>
          <a:solidFill>
            <a:srgbClr val="99CCFF"/>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23" name="Text Box 39"/>
          <p:cNvSpPr txBox="1">
            <a:spLocks noChangeArrowheads="1"/>
          </p:cNvSpPr>
          <p:nvPr/>
        </p:nvSpPr>
        <p:spPr bwMode="auto">
          <a:xfrm>
            <a:off x="6450014" y="3086127"/>
            <a:ext cx="2054225" cy="568490"/>
          </a:xfrm>
          <a:prstGeom prst="rect">
            <a:avLst/>
          </a:prstGeom>
          <a:noFill/>
          <a:ln w="38100" cmpd="dbl">
            <a:noFill/>
            <a:miter lim="800000"/>
            <a:headEnd/>
            <a:tailEnd/>
          </a:ln>
          <a:effectLst/>
        </p:spPr>
        <p:txBody>
          <a:bodyPr lIns="90000" tIns="46800" rIns="90000" bIns="46800">
            <a:spAutoFit/>
          </a:bodyPr>
          <a:lstStyle/>
          <a:p>
            <a:pPr algn="ct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地域商店のやりがい</a:t>
            </a:r>
          </a:p>
          <a:p>
            <a:pPr algn="ct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創出にもつながってます　</a:t>
            </a:r>
            <a:endParaRPr lang="ja-JP" altLang="en-US" sz="1600" b="1" dirty="0">
              <a:solidFill>
                <a:srgbClr val="000000"/>
              </a:solidFill>
              <a:latin typeface="ＭＳ Ｐゴシック" charset="-128"/>
              <a:ea typeface="ＭＳ Ｐゴシック" pitchFamily="50" charset="-128"/>
            </a:endParaRPr>
          </a:p>
        </p:txBody>
      </p:sp>
      <p:sp>
        <p:nvSpPr>
          <p:cNvPr id="374824" name="AutoShape 40"/>
          <p:cNvSpPr>
            <a:spLocks noChangeArrowheads="1"/>
          </p:cNvSpPr>
          <p:nvPr/>
        </p:nvSpPr>
        <p:spPr bwMode="auto">
          <a:xfrm rot="4500000">
            <a:off x="8643144" y="5611046"/>
            <a:ext cx="223838" cy="850900"/>
          </a:xfrm>
          <a:prstGeom prst="triangle">
            <a:avLst>
              <a:gd name="adj" fmla="val 50000"/>
            </a:avLst>
          </a:prstGeom>
          <a:solidFill>
            <a:srgbClr val="99FF99"/>
          </a:solidFill>
          <a:ln w="38100" cmpd="dbl">
            <a:noFill/>
            <a:miter lim="800000"/>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25" name="Oval 41"/>
          <p:cNvSpPr>
            <a:spLocks noChangeArrowheads="1"/>
          </p:cNvSpPr>
          <p:nvPr/>
        </p:nvSpPr>
        <p:spPr bwMode="auto">
          <a:xfrm>
            <a:off x="6523038" y="5734078"/>
            <a:ext cx="2309812" cy="677863"/>
          </a:xfrm>
          <a:prstGeom prst="ellipse">
            <a:avLst/>
          </a:prstGeom>
          <a:solidFill>
            <a:srgbClr val="99FF99"/>
          </a:solidFill>
          <a:ln w="38100" cmpd="dbl">
            <a:noFill/>
            <a:round/>
            <a:headEnd/>
            <a:tailEnd/>
          </a:ln>
          <a:effectLst/>
        </p:spPr>
        <p:txBody>
          <a:bodyPr wrap="none" lIns="90000" tIns="46800" rIns="90000" bIns="46800"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74826" name="Text Box 42"/>
          <p:cNvSpPr txBox="1">
            <a:spLocks noChangeArrowheads="1"/>
          </p:cNvSpPr>
          <p:nvPr/>
        </p:nvSpPr>
        <p:spPr bwMode="auto">
          <a:xfrm>
            <a:off x="6584951" y="5821390"/>
            <a:ext cx="2054225" cy="568490"/>
          </a:xfrm>
          <a:prstGeom prst="rect">
            <a:avLst/>
          </a:prstGeom>
          <a:noFill/>
          <a:ln w="38100" cmpd="dbl">
            <a:noFill/>
            <a:miter lim="800000"/>
            <a:headEnd/>
            <a:tailEnd/>
          </a:ln>
          <a:effectLst/>
        </p:spPr>
        <p:txBody>
          <a:bodyPr lIns="90000" tIns="46800" rIns="90000" bIns="46800">
            <a:spAutoFit/>
          </a:bodyPr>
          <a:lstStyle/>
          <a:p>
            <a:pPr algn="ctr" fontAlgn="base">
              <a:lnSpc>
                <a:spcPct val="110000"/>
              </a:lnSpc>
              <a:spcBef>
                <a:spcPct val="0"/>
              </a:spcBef>
              <a:spcAft>
                <a:spcPct val="0"/>
              </a:spcAft>
              <a:defRPr/>
            </a:pPr>
            <a:r>
              <a:rPr lang="ja-JP" altLang="en-US" sz="1400" dirty="0">
                <a:solidFill>
                  <a:srgbClr val="000000"/>
                </a:solidFill>
                <a:latin typeface="ＭＳ Ｐゴシック" charset="-128"/>
                <a:ea typeface="ＭＳ Ｐゴシック" pitchFamily="50" charset="-128"/>
              </a:rPr>
              <a:t>地域に貢献できている事が実感できています　</a:t>
            </a:r>
            <a:endParaRPr lang="ja-JP" altLang="en-US" sz="1600" b="1" dirty="0">
              <a:solidFill>
                <a:srgbClr val="000000"/>
              </a:solidFill>
              <a:latin typeface="ＭＳ Ｐゴシック" charset="-128"/>
              <a:ea typeface="ＭＳ Ｐゴシック" pitchFamily="50" charset="-128"/>
            </a:endParaRPr>
          </a:p>
        </p:txBody>
      </p:sp>
      <p:sp>
        <p:nvSpPr>
          <p:cNvPr id="374829" name="テキスト ボックス 53"/>
          <p:cNvSpPr txBox="1">
            <a:spLocks noChangeArrowheads="1"/>
          </p:cNvSpPr>
          <p:nvPr/>
        </p:nvSpPr>
        <p:spPr bwMode="auto">
          <a:xfrm>
            <a:off x="1631950" y="836640"/>
            <a:ext cx="5543550" cy="360362"/>
          </a:xfrm>
          <a:prstGeom prst="rect">
            <a:avLst/>
          </a:prstGeom>
          <a:solidFill>
            <a:srgbClr val="99CC00"/>
          </a:solidFill>
          <a:ln w="9525" algn="ctr">
            <a:solidFill>
              <a:srgbClr val="99CC00"/>
            </a:solidFill>
            <a:miter lim="800000"/>
            <a:headEnd/>
            <a:tailEnd/>
          </a:ln>
          <a:effectLst>
            <a:outerShdw dist="20000" dir="5400000" rotWithShape="0">
              <a:srgbClr val="000000">
                <a:alpha val="37999"/>
              </a:srgbClr>
            </a:outerShdw>
          </a:effectLst>
        </p:spPr>
        <p:txBody>
          <a:bodyPr anchor="ctr"/>
          <a:lstStyle/>
          <a:p>
            <a:pPr algn="ctr" fontAlgn="base">
              <a:spcBef>
                <a:spcPct val="0"/>
              </a:spcBef>
              <a:spcAft>
                <a:spcPct val="0"/>
              </a:spcAft>
              <a:defRPr/>
            </a:pPr>
            <a:endParaRPr lang="ja-JP" altLang="ja-JP" sz="2000">
              <a:solidFill>
                <a:srgbClr val="FFFFFF"/>
              </a:solidFill>
              <a:latin typeface="HGPｺﾞｼｯｸE" pitchFamily="50" charset="-128"/>
              <a:ea typeface="HGP創英角ｺﾞｼｯｸUB" pitchFamily="50" charset="-128"/>
            </a:endParaRPr>
          </a:p>
        </p:txBody>
      </p:sp>
      <p:sp>
        <p:nvSpPr>
          <p:cNvPr id="374830" name="WordArt 46"/>
          <p:cNvSpPr>
            <a:spLocks noChangeArrowheads="1" noChangeShapeType="1" noTextEdit="1"/>
          </p:cNvSpPr>
          <p:nvPr/>
        </p:nvSpPr>
        <p:spPr bwMode="auto">
          <a:xfrm>
            <a:off x="1703388" y="889028"/>
            <a:ext cx="5143500" cy="257175"/>
          </a:xfrm>
          <a:prstGeom prst="rect">
            <a:avLst/>
          </a:prstGeom>
        </p:spPr>
        <p:txBody>
          <a:bodyPr wrap="none" fromWordArt="1">
            <a:prstTxWarp prst="textPlain">
              <a:avLst>
                <a:gd name="adj" fmla="val 50000"/>
              </a:avLst>
            </a:prstTxWarp>
          </a:bodyPr>
          <a:lstStyle/>
          <a:p>
            <a:pPr algn="ctr" fontAlgn="base">
              <a:spcBef>
                <a:spcPct val="0"/>
              </a:spcBef>
              <a:spcAft>
                <a:spcPct val="0"/>
              </a:spcAft>
              <a:defRPr/>
            </a:pPr>
            <a:r>
              <a:rPr lang="ja-JP" altLang="en-US" sz="2000" kern="10">
                <a:ln w="9525">
                  <a:noFill/>
                  <a:round/>
                  <a:headEnd/>
                  <a:tailEnd/>
                </a:ln>
                <a:solidFill>
                  <a:srgbClr val="000000"/>
                </a:solidFill>
                <a:latin typeface="HGP創英角ｺﾞｼｯｸUB"/>
                <a:ea typeface="HGP創英角ｺﾞｼｯｸUB"/>
              </a:rPr>
              <a:t>■高知県大豊町でのお買い物配達時の見守りモデル</a:t>
            </a:r>
          </a:p>
        </p:txBody>
      </p:sp>
      <p:sp>
        <p:nvSpPr>
          <p:cNvPr id="44" name="Text Box 5"/>
          <p:cNvSpPr txBox="1">
            <a:spLocks noChangeArrowheads="1"/>
          </p:cNvSpPr>
          <p:nvPr/>
        </p:nvSpPr>
        <p:spPr bwMode="auto">
          <a:xfrm>
            <a:off x="1450974"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fontAlgn="base">
              <a:spcAft>
                <a:spcPct val="0"/>
              </a:spcAft>
              <a:defRPr/>
            </a:pP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ＭＳ Ｐゴシック"/>
              </a:rPr>
              <a:t>事例紹介</a:t>
            </a: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MS UI Gothic"/>
                <a:ea typeface="MS UI Gothic"/>
              </a:rPr>
              <a:t>お買い物便配達時の見守り支援</a:t>
            </a:r>
            <a:endParaRPr lang="ja-JP" altLang="en-US" sz="3000" kern="10" dirty="0">
              <a:ln w="9525">
                <a:noFill/>
                <a:round/>
                <a:headEnd/>
                <a:tailEnd/>
              </a:ln>
              <a:solidFill>
                <a:srgbClr val="000000"/>
              </a:solidFill>
              <a:latin typeface="ＭＳ Ｐゴシック"/>
            </a:endParaRPr>
          </a:p>
        </p:txBody>
      </p:sp>
      <p:sp>
        <p:nvSpPr>
          <p:cNvPr id="45" name="正方形/長方形 44"/>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46" name="正方形/長方形 45"/>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47" name="正方形/長方形 46"/>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48"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30</a:t>
            </a:r>
            <a:endParaRPr lang="ja-JP" altLang="en-US" dirty="0">
              <a:solidFill>
                <a:prstClr val="black"/>
              </a:solidFill>
            </a:endParaRPr>
          </a:p>
        </p:txBody>
      </p:sp>
    </p:spTree>
    <p:extLst>
      <p:ext uri="{BB962C8B-B14F-4D97-AF65-F5344CB8AC3E}">
        <p14:creationId xmlns:p14="http://schemas.microsoft.com/office/powerpoint/2010/main" val="32119255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5092" name="Picture 4"/>
          <p:cNvPicPr>
            <a:picLocks noChangeAspect="1" noChangeArrowheads="1"/>
          </p:cNvPicPr>
          <p:nvPr/>
        </p:nvPicPr>
        <p:blipFill>
          <a:blip r:embed="rId3" cstate="email"/>
          <a:srcRect/>
          <a:stretch>
            <a:fillRect/>
          </a:stretch>
        </p:blipFill>
        <p:spPr bwMode="auto">
          <a:xfrm>
            <a:off x="1712913" y="908650"/>
            <a:ext cx="8343900" cy="5594350"/>
          </a:xfrm>
          <a:prstGeom prst="rect">
            <a:avLst/>
          </a:prstGeom>
          <a:noFill/>
          <a:ln w="9525">
            <a:noFill/>
            <a:miter lim="800000"/>
            <a:headEnd/>
            <a:tailEnd/>
          </a:ln>
          <a:effectLst/>
        </p:spPr>
      </p:pic>
      <p:sp>
        <p:nvSpPr>
          <p:cNvPr id="4" name="Text Box 5"/>
          <p:cNvSpPr txBox="1">
            <a:spLocks noChangeArrowheads="1"/>
          </p:cNvSpPr>
          <p:nvPr/>
        </p:nvSpPr>
        <p:spPr bwMode="auto">
          <a:xfrm>
            <a:off x="1487361"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fontAlgn="base">
              <a:spcAft>
                <a:spcPct val="0"/>
              </a:spcAft>
              <a:defRPr/>
            </a:pP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ＭＳ Ｐゴシック"/>
              </a:rPr>
              <a:t>事例紹介</a:t>
            </a:r>
            <a:r>
              <a:rPr lang="en-US" altLang="ja-JP" sz="3000" kern="10" dirty="0">
                <a:ln w="9525">
                  <a:noFill/>
                  <a:round/>
                  <a:headEnd/>
                  <a:tailEnd/>
                </a:ln>
                <a:solidFill>
                  <a:srgbClr val="000000"/>
                </a:solidFill>
                <a:latin typeface="ＭＳ Ｐゴシック"/>
              </a:rPr>
              <a:t>】</a:t>
            </a:r>
            <a:r>
              <a:rPr lang="ja-JP" altLang="en-US" sz="3000" kern="10" dirty="0">
                <a:ln w="9525">
                  <a:noFill/>
                  <a:round/>
                  <a:headEnd/>
                  <a:tailEnd/>
                </a:ln>
                <a:solidFill>
                  <a:srgbClr val="000000"/>
                </a:solidFill>
                <a:latin typeface="MS UI Gothic"/>
                <a:ea typeface="MS UI Gothic"/>
              </a:rPr>
              <a:t>お買い物便配達時の見守り支援</a:t>
            </a:r>
            <a:endParaRPr lang="ja-JP" altLang="en-US" sz="3000" kern="10" dirty="0">
              <a:ln w="9525">
                <a:noFill/>
                <a:round/>
                <a:headEnd/>
                <a:tailEnd/>
              </a:ln>
              <a:solidFill>
                <a:srgbClr val="000000"/>
              </a:solidFill>
              <a:latin typeface="ＭＳ Ｐゴシック"/>
            </a:endParaRPr>
          </a:p>
        </p:txBody>
      </p:sp>
      <p:sp>
        <p:nvSpPr>
          <p:cNvPr id="5" name="正方形/長方形 4"/>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6" name="正方形/長方形 5"/>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7" name="正方形/長方形 6"/>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8" name="スライド番号プレースホルダー 3"/>
          <p:cNvSpPr txBox="1">
            <a:spLocks/>
          </p:cNvSpPr>
          <p:nvPr/>
        </p:nvSpPr>
        <p:spPr>
          <a:xfrm>
            <a:off x="8610600" y="6309321"/>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31</a:t>
            </a:r>
            <a:endParaRPr lang="ja-JP" altLang="en-US" dirty="0">
              <a:solidFill>
                <a:prstClr val="black"/>
              </a:solidFill>
            </a:endParaRPr>
          </a:p>
        </p:txBody>
      </p:sp>
    </p:spTree>
    <p:extLst>
      <p:ext uri="{BB962C8B-B14F-4D97-AF65-F5344CB8AC3E}">
        <p14:creationId xmlns:p14="http://schemas.microsoft.com/office/powerpoint/2010/main" val="8965945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487361"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marL="0" marR="0" lvl="0" indent="0" defTabSz="914400" eaLnBrk="0" fontAlgn="base" latinLnBrk="0" hangingPunct="0">
              <a:lnSpc>
                <a:spcPct val="130000"/>
              </a:lnSpc>
              <a:spcBef>
                <a:spcPct val="0"/>
              </a:spcBef>
              <a:spcAft>
                <a:spcPct val="0"/>
              </a:spcAft>
              <a:buClrTx/>
              <a:buSzTx/>
              <a:buFontTx/>
              <a:buNone/>
              <a:tabLst/>
              <a:defRPr/>
            </a:pPr>
            <a:r>
              <a:rPr kumimoji="1" lang="en-US" altLang="ja-JP"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a:t>
            </a:r>
            <a:r>
              <a:rPr kumimoji="1" lang="ja-JP" altLang="en-US"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事例紹介</a:t>
            </a:r>
            <a:r>
              <a:rPr kumimoji="1" lang="en-US" altLang="ja-JP"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a:t>
            </a:r>
            <a:r>
              <a:rPr lang="ja-JP" altLang="en-US" sz="3000" kern="10" dirty="0">
                <a:ln w="9525">
                  <a:noFill/>
                  <a:round/>
                  <a:headEnd/>
                  <a:tailEnd/>
                </a:ln>
                <a:solidFill>
                  <a:srgbClr val="000000"/>
                </a:solidFill>
                <a:latin typeface="MS UI Gothic"/>
                <a:ea typeface="MS UI Gothic"/>
              </a:rPr>
              <a:t>見守り支援（兵庫県西脇市）</a:t>
            </a:r>
            <a:endParaRPr kumimoji="1" lang="ja-JP" altLang="en-US"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endParaRPr>
          </a:p>
        </p:txBody>
      </p:sp>
      <p:sp>
        <p:nvSpPr>
          <p:cNvPr id="5" name="正方形/長方形 4"/>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6" name="正方形/長方形 5"/>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7" name="正方形/長方形 6"/>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8" name="スライド番号プレースホルダー 3"/>
          <p:cNvSpPr txBox="1">
            <a:spLocks/>
          </p:cNvSpPr>
          <p:nvPr/>
        </p:nvSpPr>
        <p:spPr>
          <a:xfrm>
            <a:off x="8610600" y="6309321"/>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31</a:t>
            </a:r>
            <a:endPar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2381250" y="-243974"/>
            <a:ext cx="5143500" cy="6858000"/>
          </a:xfrm>
          <a:prstGeom prst="rect">
            <a:avLst/>
          </a:prstGeom>
        </p:spPr>
      </p:pic>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2001" y="3538807"/>
            <a:ext cx="3809999" cy="2853531"/>
          </a:xfrm>
          <a:prstGeom prst="rect">
            <a:avLst/>
          </a:prstGeom>
        </p:spPr>
      </p:pic>
    </p:spTree>
    <p:extLst>
      <p:ext uri="{BB962C8B-B14F-4D97-AF65-F5344CB8AC3E}">
        <p14:creationId xmlns:p14="http://schemas.microsoft.com/office/powerpoint/2010/main" val="27332162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487361" y="-27480"/>
            <a:ext cx="9037637" cy="692497"/>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marL="0" marR="0" lvl="0" indent="0" defTabSz="914400" eaLnBrk="0" fontAlgn="base" latinLnBrk="0" hangingPunct="0">
              <a:lnSpc>
                <a:spcPct val="130000"/>
              </a:lnSpc>
              <a:spcBef>
                <a:spcPct val="0"/>
              </a:spcBef>
              <a:spcAft>
                <a:spcPct val="0"/>
              </a:spcAft>
              <a:buClrTx/>
              <a:buSzTx/>
              <a:buFontTx/>
              <a:buNone/>
              <a:tabLst/>
              <a:defRPr/>
            </a:pPr>
            <a:r>
              <a:rPr kumimoji="1" lang="en-US" altLang="ja-JP"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a:t>
            </a:r>
            <a:r>
              <a:rPr kumimoji="1" lang="ja-JP" altLang="en-US"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事例紹介</a:t>
            </a:r>
            <a:r>
              <a:rPr kumimoji="1" lang="en-US" altLang="ja-JP"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rPr>
              <a:t>】</a:t>
            </a:r>
            <a:r>
              <a:rPr lang="ja-JP" altLang="en-US" sz="3000" kern="10" dirty="0">
                <a:ln w="9525">
                  <a:noFill/>
                  <a:round/>
                  <a:headEnd/>
                  <a:tailEnd/>
                </a:ln>
                <a:solidFill>
                  <a:srgbClr val="000000"/>
                </a:solidFill>
                <a:latin typeface="MS UI Gothic"/>
                <a:ea typeface="MS UI Gothic"/>
              </a:rPr>
              <a:t>免税・荷物一時預かり（広島県尾道市）</a:t>
            </a:r>
            <a:endParaRPr kumimoji="1" lang="ja-JP" altLang="en-US" sz="3000" b="0" i="0" u="none" strike="noStrike" kern="10" cap="none" spc="0" normalizeH="0" baseline="0" noProof="0" dirty="0">
              <a:ln w="9525">
                <a:noFill/>
                <a:round/>
                <a:headEnd/>
                <a:tailEnd/>
              </a:ln>
              <a:solidFill>
                <a:srgbClr val="000000"/>
              </a:solidFill>
              <a:effectLst/>
              <a:uLnTx/>
              <a:uFillTx/>
              <a:latin typeface="ＭＳ Ｐゴシック"/>
              <a:ea typeface="ＭＳ Ｐゴシック" pitchFamily="50" charset="-128"/>
            </a:endParaRPr>
          </a:p>
        </p:txBody>
      </p:sp>
      <p:sp>
        <p:nvSpPr>
          <p:cNvPr id="5" name="正方形/長方形 4"/>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6" name="正方形/長方形 5"/>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7" name="正方形/長方形 6"/>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latin typeface="Arial" charset="0"/>
              <a:ea typeface="ＭＳ Ｐゴシック" pitchFamily="50" charset="-128"/>
            </a:endParaRPr>
          </a:p>
        </p:txBody>
      </p:sp>
      <p:sp>
        <p:nvSpPr>
          <p:cNvPr id="8" name="スライド番号プレースホルダー 3"/>
          <p:cNvSpPr txBox="1">
            <a:spLocks/>
          </p:cNvSpPr>
          <p:nvPr/>
        </p:nvSpPr>
        <p:spPr>
          <a:xfrm>
            <a:off x="8610600" y="6309321"/>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31</a:t>
            </a:r>
            <a:endParaRPr kumimoji="1" lang="ja-JP" altLang="en-US" sz="11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4473" y="3694109"/>
            <a:ext cx="3718258" cy="2784820"/>
          </a:xfrm>
          <a:prstGeom prst="rect">
            <a:avLst/>
          </a:prstGeom>
        </p:spPr>
      </p:pic>
      <p:pic>
        <p:nvPicPr>
          <p:cNvPr id="3" name="図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1247" y="677872"/>
            <a:ext cx="7133226" cy="5342489"/>
          </a:xfrm>
          <a:prstGeom prst="rect">
            <a:avLst/>
          </a:prstGeom>
        </p:spPr>
      </p:pic>
    </p:spTree>
    <p:extLst>
      <p:ext uri="{BB962C8B-B14F-4D97-AF65-F5344CB8AC3E}">
        <p14:creationId xmlns:p14="http://schemas.microsoft.com/office/powerpoint/2010/main" val="13366513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テキスト ボックス 53"/>
          <p:cNvSpPr txBox="1">
            <a:spLocks noChangeArrowheads="1"/>
          </p:cNvSpPr>
          <p:nvPr/>
        </p:nvSpPr>
        <p:spPr bwMode="auto">
          <a:xfrm>
            <a:off x="1709739" y="5570539"/>
            <a:ext cx="8778875" cy="928687"/>
          </a:xfrm>
          <a:prstGeom prst="rect">
            <a:avLst/>
          </a:prstGeom>
          <a:gradFill rotWithShape="1">
            <a:gsLst>
              <a:gs pos="0">
                <a:srgbClr val="FFFFCC"/>
              </a:gs>
              <a:gs pos="100000">
                <a:srgbClr val="FFCC00"/>
              </a:gs>
            </a:gsLst>
            <a:lin ang="5400000" scaled="1"/>
          </a:gradFill>
          <a:ln w="9525" algn="ctr">
            <a:solidFill>
              <a:srgbClr val="FF6600"/>
            </a:solidFill>
            <a:miter lim="800000"/>
            <a:headEnd/>
            <a:tailEnd/>
          </a:ln>
          <a:effectLst>
            <a:outerShdw dist="20000" dir="5400000" rotWithShape="0">
              <a:srgbClr val="000000">
                <a:alpha val="37999"/>
              </a:srgbClr>
            </a:outerShdw>
          </a:effectLst>
        </p:spPr>
        <p:txBody>
          <a:bodyPr wrap="none" anchor="ctr"/>
          <a:lstStyle/>
          <a:p>
            <a:pPr algn="ctr" fontAlgn="base">
              <a:spcBef>
                <a:spcPct val="0"/>
              </a:spcBef>
              <a:spcAft>
                <a:spcPct val="0"/>
              </a:spcAft>
              <a:defRPr/>
            </a:pPr>
            <a:endParaRPr lang="ja-JP" altLang="en-US" sz="3600">
              <a:solidFill>
                <a:srgbClr val="000066"/>
              </a:solidFill>
              <a:latin typeface="HG創英角ｺﾞｼｯｸUB" pitchFamily="49" charset="-128"/>
              <a:ea typeface="HG創英角ｺﾞｼｯｸUB" pitchFamily="49" charset="-128"/>
            </a:endParaRPr>
          </a:p>
        </p:txBody>
      </p:sp>
      <p:sp>
        <p:nvSpPr>
          <p:cNvPr id="23555" name="AutoShape 5"/>
          <p:cNvSpPr>
            <a:spLocks noChangeArrowheads="1"/>
          </p:cNvSpPr>
          <p:nvPr/>
        </p:nvSpPr>
        <p:spPr bwMode="auto">
          <a:xfrm>
            <a:off x="1630778" y="1135508"/>
            <a:ext cx="2389186" cy="1617649"/>
          </a:xfrm>
          <a:prstGeom prst="flowChartAlternateProcess">
            <a:avLst/>
          </a:prstGeom>
          <a:solidFill>
            <a:srgbClr val="FFFF99"/>
          </a:solidFill>
          <a:ln w="38100" cmpd="dbl">
            <a:solidFill>
              <a:schemeClr val="tx1"/>
            </a:solidFill>
            <a:miter lim="800000"/>
            <a:headEnd/>
            <a:tailEnd/>
          </a:ln>
        </p:spPr>
        <p:txBody>
          <a:bodyPr wrap="square" anchor="ct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56" name="AutoShape 6"/>
          <p:cNvSpPr>
            <a:spLocks noChangeArrowheads="1"/>
          </p:cNvSpPr>
          <p:nvPr/>
        </p:nvSpPr>
        <p:spPr bwMode="auto">
          <a:xfrm>
            <a:off x="3087421" y="3862044"/>
            <a:ext cx="2456127" cy="1671211"/>
          </a:xfrm>
          <a:prstGeom prst="flowChartAlternateProcess">
            <a:avLst/>
          </a:prstGeom>
          <a:solidFill>
            <a:srgbClr val="FFFF99"/>
          </a:solidFill>
          <a:ln w="38100" cmpd="dbl">
            <a:solidFill>
              <a:schemeClr val="tx1"/>
            </a:solidFill>
            <a:miter lim="800000"/>
            <a:headEnd/>
            <a:tailEnd/>
          </a:ln>
        </p:spPr>
        <p:txBody>
          <a:bodyPr wrap="square" anchor="ct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57" name="AutoShape 7"/>
          <p:cNvSpPr>
            <a:spLocks noChangeArrowheads="1"/>
          </p:cNvSpPr>
          <p:nvPr/>
        </p:nvSpPr>
        <p:spPr bwMode="auto">
          <a:xfrm>
            <a:off x="6421439" y="3868738"/>
            <a:ext cx="2746375" cy="1617662"/>
          </a:xfrm>
          <a:prstGeom prst="flowChartAlternateProcess">
            <a:avLst/>
          </a:prstGeom>
          <a:solidFill>
            <a:srgbClr val="FFFF99"/>
          </a:solidFill>
          <a:ln w="38100" cmpd="dbl">
            <a:solidFill>
              <a:schemeClr val="tx1"/>
            </a:solidFill>
            <a:miter lim="800000"/>
            <a:headEnd/>
            <a:tailEnd/>
          </a:ln>
        </p:spPr>
        <p:txBody>
          <a:bodyPr anchor="ct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58" name="AutoShape 8"/>
          <p:cNvSpPr>
            <a:spLocks noChangeArrowheads="1"/>
          </p:cNvSpPr>
          <p:nvPr/>
        </p:nvSpPr>
        <p:spPr bwMode="auto">
          <a:xfrm>
            <a:off x="8250462" y="1191238"/>
            <a:ext cx="2238152" cy="1567030"/>
          </a:xfrm>
          <a:prstGeom prst="flowChartAlternateProcess">
            <a:avLst/>
          </a:prstGeom>
          <a:solidFill>
            <a:srgbClr val="FFFF99"/>
          </a:solidFill>
          <a:ln w="38100" cmpd="dbl">
            <a:solidFill>
              <a:schemeClr val="tx1"/>
            </a:solidFill>
            <a:miter lim="800000"/>
            <a:headEnd/>
            <a:tailEnd/>
          </a:ln>
        </p:spPr>
        <p:txBody>
          <a:bodyPr wrap="square" anchor="ct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59" name="AutoShape 9"/>
          <p:cNvSpPr>
            <a:spLocks noChangeArrowheads="1"/>
          </p:cNvSpPr>
          <p:nvPr/>
        </p:nvSpPr>
        <p:spPr bwMode="auto">
          <a:xfrm>
            <a:off x="4953153" y="1106885"/>
            <a:ext cx="2222124" cy="1614099"/>
          </a:xfrm>
          <a:prstGeom prst="flowChartAlternateProcess">
            <a:avLst/>
          </a:prstGeom>
          <a:solidFill>
            <a:srgbClr val="FFFF99"/>
          </a:solidFill>
          <a:ln w="38100" cmpd="dbl">
            <a:solidFill>
              <a:schemeClr val="tx1"/>
            </a:solidFill>
            <a:miter lim="800000"/>
            <a:headEnd/>
            <a:tailEnd/>
          </a:ln>
        </p:spPr>
        <p:txBody>
          <a:bodyPr wrap="square" anchor="ct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0" name="Line 10"/>
          <p:cNvSpPr>
            <a:spLocks noChangeShapeType="1"/>
          </p:cNvSpPr>
          <p:nvPr/>
        </p:nvSpPr>
        <p:spPr bwMode="auto">
          <a:xfrm>
            <a:off x="9831388" y="2832101"/>
            <a:ext cx="0" cy="1935163"/>
          </a:xfrm>
          <a:prstGeom prst="line">
            <a:avLst/>
          </a:prstGeom>
          <a:noFill/>
          <a:ln w="152400">
            <a:solidFill>
              <a:srgbClr val="00FF00"/>
            </a:solidFill>
            <a:round/>
            <a:headEnd/>
            <a:tailEn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1" name="Line 11"/>
          <p:cNvSpPr>
            <a:spLocks noChangeShapeType="1"/>
          </p:cNvSpPr>
          <p:nvPr/>
        </p:nvSpPr>
        <p:spPr bwMode="auto">
          <a:xfrm>
            <a:off x="2360614" y="4724400"/>
            <a:ext cx="630237" cy="0"/>
          </a:xfrm>
          <a:prstGeom prst="line">
            <a:avLst/>
          </a:prstGeom>
          <a:noFill/>
          <a:ln w="152400">
            <a:solidFill>
              <a:srgbClr val="00FF00"/>
            </a:solidFill>
            <a:round/>
            <a:headEnd/>
            <a:tailEn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342028" name="AutoShape 12"/>
          <p:cNvSpPr>
            <a:spLocks noChangeArrowheads="1"/>
          </p:cNvSpPr>
          <p:nvPr/>
        </p:nvSpPr>
        <p:spPr bwMode="auto">
          <a:xfrm>
            <a:off x="1820864" y="5643564"/>
            <a:ext cx="8555037" cy="854075"/>
          </a:xfrm>
          <a:prstGeom prst="roundRect">
            <a:avLst>
              <a:gd name="adj" fmla="val 26773"/>
            </a:avLst>
          </a:prstGeom>
          <a:noFill/>
          <a:ln w="9525">
            <a:solidFill>
              <a:schemeClr val="bg1"/>
            </a:solidFill>
            <a:round/>
            <a:headEnd/>
            <a:tailEnd/>
          </a:ln>
          <a:effectLst/>
        </p:spPr>
        <p:txBody>
          <a:bodyPr wrap="none" anchor="ctr"/>
          <a:lstStyle/>
          <a:p>
            <a:pPr algn="ctr" fontAlgn="base">
              <a:spcBef>
                <a:spcPct val="0"/>
              </a:spcBef>
              <a:spcAft>
                <a:spcPct val="0"/>
              </a:spcAft>
              <a:defRPr/>
            </a:pPr>
            <a:r>
              <a:rPr lang="ja-JP" altLang="en-US" sz="2200" dirty="0">
                <a:solidFill>
                  <a:srgbClr val="000000"/>
                </a:solidFill>
                <a:latin typeface="HGP創英角ｺﾞｼｯｸUB" pitchFamily="50" charset="-128"/>
                <a:ea typeface="HGP創英角ｺﾞｼｯｸUB" pitchFamily="50" charset="-128"/>
              </a:rPr>
              <a:t>　「社会的インフラ企業」として、地域課題の解決に自治体と連携して　</a:t>
            </a:r>
          </a:p>
          <a:p>
            <a:pPr algn="ctr" fontAlgn="base">
              <a:spcBef>
                <a:spcPct val="0"/>
              </a:spcBef>
              <a:spcAft>
                <a:spcPct val="0"/>
              </a:spcAft>
              <a:defRPr/>
            </a:pPr>
            <a:r>
              <a:rPr lang="ja-JP" altLang="en-US" sz="2200" dirty="0">
                <a:solidFill>
                  <a:srgbClr val="000000"/>
                </a:solidFill>
                <a:latin typeface="HGP創英角ｺﾞｼｯｸUB" pitchFamily="50" charset="-128"/>
                <a:ea typeface="HGP創英角ｺﾞｼｯｸUB" pitchFamily="50" charset="-128"/>
              </a:rPr>
              <a:t>取り組む事で、目指すべき姿に近づく好循環が得られる</a:t>
            </a:r>
          </a:p>
        </p:txBody>
      </p:sp>
      <p:sp>
        <p:nvSpPr>
          <p:cNvPr id="23563" name="Line 13"/>
          <p:cNvSpPr>
            <a:spLocks noChangeShapeType="1"/>
          </p:cNvSpPr>
          <p:nvPr/>
        </p:nvSpPr>
        <p:spPr bwMode="auto">
          <a:xfrm>
            <a:off x="4146703" y="2111375"/>
            <a:ext cx="806450" cy="0"/>
          </a:xfrm>
          <a:prstGeom prst="line">
            <a:avLst/>
          </a:prstGeom>
          <a:noFill/>
          <a:ln w="152400">
            <a:solidFill>
              <a:srgbClr val="00FF00"/>
            </a:solidFill>
            <a:round/>
            <a:headEnd/>
            <a:tailEnd type="triangle" w="med" len="me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4" name="Line 14"/>
          <p:cNvSpPr>
            <a:spLocks noChangeShapeType="1"/>
          </p:cNvSpPr>
          <p:nvPr/>
        </p:nvSpPr>
        <p:spPr bwMode="auto">
          <a:xfrm flipV="1">
            <a:off x="7237413" y="2111375"/>
            <a:ext cx="838200" cy="6350"/>
          </a:xfrm>
          <a:prstGeom prst="line">
            <a:avLst/>
          </a:prstGeom>
          <a:noFill/>
          <a:ln w="152400">
            <a:solidFill>
              <a:srgbClr val="00FF00"/>
            </a:solidFill>
            <a:round/>
            <a:headEnd/>
            <a:tailEnd type="triangle" w="med" len="me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5" name="Line 15"/>
          <p:cNvSpPr>
            <a:spLocks noChangeShapeType="1"/>
          </p:cNvSpPr>
          <p:nvPr/>
        </p:nvSpPr>
        <p:spPr bwMode="auto">
          <a:xfrm>
            <a:off x="5554663" y="4678363"/>
            <a:ext cx="855662" cy="0"/>
          </a:xfrm>
          <a:prstGeom prst="line">
            <a:avLst/>
          </a:prstGeom>
          <a:noFill/>
          <a:ln w="152400">
            <a:solidFill>
              <a:srgbClr val="00FF00"/>
            </a:solidFill>
            <a:round/>
            <a:headEnd type="triangle" w="med" len="med"/>
            <a:tailEn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6" name="Line 16"/>
          <p:cNvSpPr>
            <a:spLocks noChangeShapeType="1"/>
          </p:cNvSpPr>
          <p:nvPr/>
        </p:nvSpPr>
        <p:spPr bwMode="auto">
          <a:xfrm>
            <a:off x="9064626" y="4724400"/>
            <a:ext cx="766763" cy="0"/>
          </a:xfrm>
          <a:prstGeom prst="line">
            <a:avLst/>
          </a:prstGeom>
          <a:noFill/>
          <a:ln w="152400">
            <a:solidFill>
              <a:srgbClr val="00FF00"/>
            </a:solidFill>
            <a:round/>
            <a:headEnd type="triangle" w="med" len="med"/>
            <a:tailEn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7" name="Line 17"/>
          <p:cNvSpPr>
            <a:spLocks noChangeShapeType="1"/>
          </p:cNvSpPr>
          <p:nvPr/>
        </p:nvSpPr>
        <p:spPr bwMode="auto">
          <a:xfrm>
            <a:off x="2422525" y="2832100"/>
            <a:ext cx="0" cy="1892300"/>
          </a:xfrm>
          <a:prstGeom prst="line">
            <a:avLst/>
          </a:prstGeom>
          <a:noFill/>
          <a:ln w="152400">
            <a:solidFill>
              <a:srgbClr val="00FF00"/>
            </a:solidFill>
            <a:round/>
            <a:headEnd type="triangle" w="med" len="med"/>
            <a:tailEnd/>
          </a:ln>
        </p:spPr>
        <p:txBody>
          <a:bodyPr>
            <a:spAutoFit/>
          </a:bodyPr>
          <a:lstStyle/>
          <a:p>
            <a:pPr algn="ctr" fontAlgn="base">
              <a:spcBef>
                <a:spcPct val="0"/>
              </a:spcBef>
              <a:spcAft>
                <a:spcPct val="0"/>
              </a:spcAft>
              <a:defRPr/>
            </a:pPr>
            <a:endParaRPr lang="ja-JP" altLang="en-US">
              <a:solidFill>
                <a:srgbClr val="000000"/>
              </a:solidFill>
              <a:latin typeface="Arial" charset="0"/>
              <a:ea typeface="ＭＳ Ｐゴシック" pitchFamily="50" charset="-128"/>
            </a:endParaRPr>
          </a:p>
        </p:txBody>
      </p:sp>
      <p:sp>
        <p:nvSpPr>
          <p:cNvPr id="23568" name="Text Box 18"/>
          <p:cNvSpPr txBox="1">
            <a:spLocks noChangeArrowheads="1"/>
          </p:cNvSpPr>
          <p:nvPr/>
        </p:nvSpPr>
        <p:spPr bwMode="auto">
          <a:xfrm>
            <a:off x="3595670" y="3067050"/>
            <a:ext cx="4934364" cy="498598"/>
          </a:xfrm>
          <a:prstGeom prst="rect">
            <a:avLst/>
          </a:prstGeom>
          <a:solidFill>
            <a:srgbClr val="00FF00"/>
          </a:solidFill>
          <a:ln w="38100">
            <a:solidFill>
              <a:srgbClr val="FF0000"/>
            </a:solidFill>
            <a:miter lim="800000"/>
            <a:headEnd/>
            <a:tailEnd/>
          </a:ln>
        </p:spPr>
        <p:txBody>
          <a:bodyPr wrap="none">
            <a:spAutoFit/>
          </a:bodyPr>
          <a:lstStyle/>
          <a:p>
            <a:pPr algn="ctr" fontAlgn="base">
              <a:lnSpc>
                <a:spcPct val="110000"/>
              </a:lnSpc>
              <a:spcBef>
                <a:spcPct val="0"/>
              </a:spcBef>
              <a:spcAft>
                <a:spcPct val="0"/>
              </a:spcAft>
              <a:defRPr/>
            </a:pPr>
            <a:r>
              <a:rPr lang="ja-JP" altLang="en-US" sz="2400" dirty="0">
                <a:solidFill>
                  <a:srgbClr val="000000"/>
                </a:solidFill>
                <a:latin typeface="HGP創英角ｺﾞｼｯｸUB" pitchFamily="50" charset="-128"/>
                <a:ea typeface="HGP創英角ｺﾞｼｯｸUB" pitchFamily="50" charset="-128"/>
              </a:rPr>
              <a:t>　「ヤマトグループの</a:t>
            </a:r>
            <a:r>
              <a:rPr lang="en-US" altLang="ja-JP" sz="2400" dirty="0">
                <a:solidFill>
                  <a:srgbClr val="000000"/>
                </a:solidFill>
                <a:latin typeface="HGP創英角ｺﾞｼｯｸUB" pitchFamily="50" charset="-128"/>
                <a:ea typeface="HGP創英角ｺﾞｼｯｸUB" pitchFamily="50" charset="-128"/>
              </a:rPr>
              <a:t>CSV</a:t>
            </a:r>
            <a:r>
              <a:rPr lang="ja-JP" altLang="en-US" sz="2400" dirty="0">
                <a:solidFill>
                  <a:srgbClr val="000000"/>
                </a:solidFill>
                <a:latin typeface="HGP創英角ｺﾞｼｯｸUB" pitchFamily="50" charset="-128"/>
                <a:ea typeface="HGP創英角ｺﾞｼｯｸUB" pitchFamily="50" charset="-128"/>
              </a:rPr>
              <a:t>運用フロー」　</a:t>
            </a:r>
          </a:p>
        </p:txBody>
      </p:sp>
      <p:sp>
        <p:nvSpPr>
          <p:cNvPr id="342036" name="Text Box 20"/>
          <p:cNvSpPr txBox="1">
            <a:spLocks noChangeArrowheads="1"/>
          </p:cNvSpPr>
          <p:nvPr/>
        </p:nvSpPr>
        <p:spPr bwMode="auto">
          <a:xfrm>
            <a:off x="1677763" y="1444723"/>
            <a:ext cx="2465387" cy="1006475"/>
          </a:xfrm>
          <a:prstGeom prst="rect">
            <a:avLst/>
          </a:prstGeom>
          <a:noFill/>
          <a:ln w="38100" cmpd="dbl">
            <a:noFill/>
            <a:miter lim="800000"/>
            <a:headEnd/>
            <a:tailEnd/>
          </a:ln>
          <a:effectLst/>
        </p:spPr>
        <p:txBody>
          <a:bodyPr wrap="none">
            <a:spAutoFit/>
          </a:bodyPr>
          <a:lstStyle/>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ヤマトグループの</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目指すべき姿</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2200" u="sng" dirty="0">
                <a:solidFill>
                  <a:srgbClr val="000000"/>
                </a:solidFill>
                <a:latin typeface="HGP創英角ｺﾞｼｯｸUB" pitchFamily="50" charset="-128"/>
                <a:ea typeface="HGP創英角ｺﾞｼｯｸUB" pitchFamily="50" charset="-128"/>
              </a:rPr>
              <a:t>「社会的インフラ」</a:t>
            </a:r>
            <a:r>
              <a:rPr lang="ja-JP" altLang="en-US" sz="2200" dirty="0">
                <a:solidFill>
                  <a:srgbClr val="000000"/>
                </a:solidFill>
                <a:latin typeface="HGP創英角ｺﾞｼｯｸUB" pitchFamily="50" charset="-128"/>
                <a:ea typeface="HGP創英角ｺﾞｼｯｸUB" pitchFamily="50" charset="-128"/>
              </a:rPr>
              <a:t>　</a:t>
            </a:r>
          </a:p>
        </p:txBody>
      </p:sp>
      <p:sp>
        <p:nvSpPr>
          <p:cNvPr id="342037" name="Text Box 21"/>
          <p:cNvSpPr txBox="1">
            <a:spLocks noChangeArrowheads="1"/>
          </p:cNvSpPr>
          <p:nvPr/>
        </p:nvSpPr>
        <p:spPr bwMode="auto">
          <a:xfrm>
            <a:off x="5016500" y="1281878"/>
            <a:ext cx="2360612" cy="1379538"/>
          </a:xfrm>
          <a:prstGeom prst="rect">
            <a:avLst/>
          </a:prstGeom>
          <a:noFill/>
          <a:ln w="38100" cmpd="dbl">
            <a:noFill/>
            <a:miter lim="800000"/>
            <a:headEnd/>
            <a:tailEnd/>
          </a:ln>
          <a:effectLst/>
        </p:spPr>
        <p:txBody>
          <a:bodyPr wrap="none">
            <a:spAutoFit/>
          </a:bodyPr>
          <a:lstStyle/>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「社会的インフラ」と</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なるためには</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2200" u="sng" dirty="0">
                <a:solidFill>
                  <a:srgbClr val="000000"/>
                </a:solidFill>
                <a:latin typeface="HGP創英角ｺﾞｼｯｸUB" pitchFamily="50" charset="-128"/>
                <a:ea typeface="HGP創英角ｺﾞｼｯｸUB" pitchFamily="50" charset="-128"/>
              </a:rPr>
              <a:t>「地域課題解決」</a:t>
            </a:r>
            <a:r>
              <a:rPr lang="ja-JP" altLang="en-US" sz="2200" dirty="0">
                <a:solidFill>
                  <a:srgbClr val="000000"/>
                </a:solidFill>
                <a:latin typeface="HGP創英角ｺﾞｼｯｸUB" pitchFamily="50" charset="-128"/>
                <a:ea typeface="HGP創英角ｺﾞｼｯｸUB" pitchFamily="50" charset="-128"/>
              </a:rPr>
              <a:t>　</a:t>
            </a:r>
            <a:r>
              <a:rPr lang="en-US" altLang="ja-JP" sz="2200" dirty="0">
                <a:solidFill>
                  <a:srgbClr val="000000"/>
                </a:solidFill>
                <a:latin typeface="HGP創英角ｺﾞｼｯｸUB" pitchFamily="50" charset="-128"/>
                <a:ea typeface="HGP創英角ｺﾞｼｯｸUB" pitchFamily="50" charset="-128"/>
              </a:rPr>
              <a:t/>
            </a:r>
            <a:br>
              <a:rPr lang="en-US" altLang="ja-JP" sz="22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が使命となる</a:t>
            </a:r>
            <a:r>
              <a:rPr lang="ja-JP" altLang="en-US" sz="2200" dirty="0">
                <a:solidFill>
                  <a:srgbClr val="000000"/>
                </a:solidFill>
                <a:latin typeface="HGP創英角ｺﾞｼｯｸUB" pitchFamily="50" charset="-128"/>
                <a:ea typeface="HGP創英角ｺﾞｼｯｸUB" pitchFamily="50" charset="-128"/>
              </a:rPr>
              <a:t>　</a:t>
            </a:r>
          </a:p>
        </p:txBody>
      </p:sp>
      <p:sp>
        <p:nvSpPr>
          <p:cNvPr id="342038" name="Text Box 22"/>
          <p:cNvSpPr txBox="1">
            <a:spLocks noChangeArrowheads="1"/>
          </p:cNvSpPr>
          <p:nvPr/>
        </p:nvSpPr>
        <p:spPr bwMode="auto">
          <a:xfrm>
            <a:off x="8137749" y="1328394"/>
            <a:ext cx="2552700" cy="1379538"/>
          </a:xfrm>
          <a:prstGeom prst="rect">
            <a:avLst/>
          </a:prstGeom>
          <a:noFill/>
          <a:ln w="38100" cmpd="dbl">
            <a:noFill/>
            <a:miter lim="800000"/>
            <a:headEnd/>
            <a:tailEnd/>
          </a:ln>
          <a:effectLst/>
        </p:spPr>
        <p:txBody>
          <a:bodyPr wrap="none">
            <a:spAutoFit/>
          </a:bodyPr>
          <a:lstStyle/>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　地域課題解決には地域を</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熟知している自治体から</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2200" u="sng" dirty="0">
                <a:solidFill>
                  <a:srgbClr val="000000"/>
                </a:solidFill>
                <a:latin typeface="HGP創英角ｺﾞｼｯｸUB" pitchFamily="50" charset="-128"/>
                <a:ea typeface="HGP創英角ｺﾞｼｯｸUB" pitchFamily="50" charset="-128"/>
              </a:rPr>
              <a:t>「情報収集」</a:t>
            </a:r>
            <a:r>
              <a:rPr lang="ja-JP" altLang="en-US" sz="2200" dirty="0">
                <a:solidFill>
                  <a:srgbClr val="000000"/>
                </a:solidFill>
                <a:latin typeface="HGP創英角ｺﾞｼｯｸUB" pitchFamily="50" charset="-128"/>
                <a:ea typeface="HGP創英角ｺﾞｼｯｸUB" pitchFamily="50" charset="-128"/>
              </a:rPr>
              <a:t>　</a:t>
            </a:r>
            <a:r>
              <a:rPr lang="en-US" altLang="ja-JP" sz="2200" dirty="0">
                <a:solidFill>
                  <a:srgbClr val="000000"/>
                </a:solidFill>
                <a:latin typeface="HGP創英角ｺﾞｼｯｸUB" pitchFamily="50" charset="-128"/>
                <a:ea typeface="HGP創英角ｺﾞｼｯｸUB" pitchFamily="50" charset="-128"/>
              </a:rPr>
              <a:t/>
            </a:r>
            <a:br>
              <a:rPr lang="en-US" altLang="ja-JP" sz="22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する事が不可欠である</a:t>
            </a:r>
            <a:r>
              <a:rPr lang="ja-JP" altLang="en-US" sz="2200" dirty="0">
                <a:solidFill>
                  <a:srgbClr val="000000"/>
                </a:solidFill>
                <a:latin typeface="HGP創英角ｺﾞｼｯｸUB" pitchFamily="50" charset="-128"/>
                <a:ea typeface="HGP創英角ｺﾞｼｯｸUB" pitchFamily="50" charset="-128"/>
              </a:rPr>
              <a:t>　</a:t>
            </a:r>
          </a:p>
        </p:txBody>
      </p:sp>
      <p:sp>
        <p:nvSpPr>
          <p:cNvPr id="342039" name="Text Box 23"/>
          <p:cNvSpPr txBox="1">
            <a:spLocks noChangeArrowheads="1"/>
          </p:cNvSpPr>
          <p:nvPr/>
        </p:nvSpPr>
        <p:spPr bwMode="auto">
          <a:xfrm>
            <a:off x="6463910" y="3924766"/>
            <a:ext cx="2702984" cy="1649682"/>
          </a:xfrm>
          <a:prstGeom prst="rect">
            <a:avLst/>
          </a:prstGeom>
          <a:noFill/>
          <a:ln w="38100" cmpd="dbl">
            <a:noFill/>
            <a:miter lim="800000"/>
            <a:headEnd/>
            <a:tailEnd/>
          </a:ln>
          <a:effectLst/>
        </p:spPr>
        <p:txBody>
          <a:bodyPr wrap="none">
            <a:spAutoFit/>
          </a:bodyPr>
          <a:lstStyle/>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自治体と取り組むことで</a:t>
            </a:r>
            <a:endParaRPr lang="en-US" altLang="ja-JP" sz="1600" dirty="0">
              <a:solidFill>
                <a:srgbClr val="000000"/>
              </a:solidFill>
              <a:latin typeface="HGP創英角ｺﾞｼｯｸUB" pitchFamily="50" charset="-128"/>
              <a:ea typeface="HGP創英角ｺﾞｼｯｸUB" pitchFamily="50" charset="-128"/>
            </a:endParaRPr>
          </a:p>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地域課題解決はもとより、</a:t>
            </a:r>
            <a:endParaRPr lang="en-US" altLang="ja-JP" sz="1600" dirty="0">
              <a:solidFill>
                <a:srgbClr val="000000"/>
              </a:solidFill>
              <a:latin typeface="HGP創英角ｺﾞｼｯｸUB" pitchFamily="50" charset="-128"/>
              <a:ea typeface="HGP創英角ｺﾞｼｯｸUB" pitchFamily="50" charset="-128"/>
            </a:endParaRPr>
          </a:p>
          <a:p>
            <a:pPr algn="ctr" fontAlgn="base">
              <a:lnSpc>
                <a:spcPct val="110000"/>
              </a:lnSpc>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ヤマトグループの</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2200" u="sng" dirty="0">
                <a:solidFill>
                  <a:srgbClr val="000000"/>
                </a:solidFill>
                <a:latin typeface="HGP創英角ｺﾞｼｯｸUB" pitchFamily="50" charset="-128"/>
                <a:ea typeface="HGP創英角ｺﾞｼｯｸUB" pitchFamily="50" charset="-128"/>
              </a:rPr>
              <a:t>「経営上の課題解決」</a:t>
            </a:r>
            <a:r>
              <a:rPr lang="en-US" altLang="ja-JP" sz="2200" u="sng" dirty="0">
                <a:solidFill>
                  <a:srgbClr val="000000"/>
                </a:solidFill>
                <a:latin typeface="HGP創英角ｺﾞｼｯｸUB" pitchFamily="50" charset="-128"/>
                <a:ea typeface="HGP創英角ｺﾞｼｯｸUB" pitchFamily="50" charset="-128"/>
              </a:rPr>
              <a:t/>
            </a:r>
            <a:br>
              <a:rPr lang="en-US" altLang="ja-JP" sz="2200" u="sng" dirty="0">
                <a:solidFill>
                  <a:srgbClr val="000000"/>
                </a:solidFill>
                <a:latin typeface="HGP創英角ｺﾞｼｯｸUB" pitchFamily="50" charset="-128"/>
                <a:ea typeface="HGP創英角ｺﾞｼｯｸUB" pitchFamily="50" charset="-128"/>
              </a:rPr>
            </a:br>
            <a:r>
              <a:rPr lang="ja-JP" altLang="en-US" sz="1600" dirty="0" err="1">
                <a:solidFill>
                  <a:srgbClr val="000000"/>
                </a:solidFill>
                <a:latin typeface="HGP創英角ｺﾞｼｯｸUB" pitchFamily="50" charset="-128"/>
                <a:ea typeface="HGP創英角ｺﾞｼｯｸUB" pitchFamily="50" charset="-128"/>
              </a:rPr>
              <a:t>にも</a:t>
            </a:r>
            <a:r>
              <a:rPr lang="ja-JP" altLang="en-US" sz="1600" dirty="0">
                <a:solidFill>
                  <a:srgbClr val="000000"/>
                </a:solidFill>
                <a:latin typeface="HGP創英角ｺﾞｼｯｸUB" pitchFamily="50" charset="-128"/>
                <a:ea typeface="HGP創英角ｺﾞｼｯｸUB" pitchFamily="50" charset="-128"/>
              </a:rPr>
              <a:t>つながる可能性がある</a:t>
            </a:r>
            <a:r>
              <a:rPr lang="ja-JP" altLang="en-US" sz="2200" dirty="0">
                <a:solidFill>
                  <a:srgbClr val="000000"/>
                </a:solidFill>
                <a:latin typeface="HGP創英角ｺﾞｼｯｸUB" pitchFamily="50" charset="-128"/>
                <a:ea typeface="HGP創英角ｺﾞｼｯｸUB" pitchFamily="50" charset="-128"/>
              </a:rPr>
              <a:t>　</a:t>
            </a:r>
          </a:p>
        </p:txBody>
      </p:sp>
      <p:sp>
        <p:nvSpPr>
          <p:cNvPr id="342040" name="Text Box 24"/>
          <p:cNvSpPr txBox="1">
            <a:spLocks noChangeArrowheads="1"/>
          </p:cNvSpPr>
          <p:nvPr/>
        </p:nvSpPr>
        <p:spPr bwMode="auto">
          <a:xfrm>
            <a:off x="2989614" y="4116267"/>
            <a:ext cx="2855912" cy="1262062"/>
          </a:xfrm>
          <a:prstGeom prst="rect">
            <a:avLst/>
          </a:prstGeom>
          <a:noFill/>
          <a:ln w="38100" cmpd="dbl">
            <a:noFill/>
            <a:miter lim="800000"/>
            <a:headEnd/>
            <a:tailEnd/>
          </a:ln>
          <a:effectLst/>
        </p:spPr>
        <p:txBody>
          <a:bodyPr wrap="none">
            <a:spAutoFit/>
          </a:bodyPr>
          <a:lstStyle/>
          <a:p>
            <a:pPr algn="ctr" fontAlgn="base">
              <a:spcBef>
                <a:spcPct val="0"/>
              </a:spcBef>
              <a:spcAft>
                <a:spcPct val="0"/>
              </a:spcAft>
              <a:defRPr/>
            </a:pPr>
            <a:r>
              <a:rPr lang="ja-JP" altLang="en-US" sz="1600" dirty="0">
                <a:solidFill>
                  <a:srgbClr val="000000"/>
                </a:solidFill>
                <a:latin typeface="HGP創英角ｺﾞｼｯｸUB" pitchFamily="50" charset="-128"/>
                <a:ea typeface="HGP創英角ｺﾞｼｯｸUB" pitchFamily="50" charset="-128"/>
              </a:rPr>
              <a:t>　経営上の課題解決に</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つながる可能性がある事から　</a:t>
            </a:r>
            <a:r>
              <a:rPr lang="en-US" altLang="ja-JP" sz="1600" dirty="0">
                <a:solidFill>
                  <a:srgbClr val="000000"/>
                </a:solidFill>
                <a:latin typeface="HGP創英角ｺﾞｼｯｸUB" pitchFamily="50" charset="-128"/>
                <a:ea typeface="HGP創英角ｺﾞｼｯｸUB" pitchFamily="50" charset="-128"/>
              </a:rPr>
              <a:t/>
            </a:r>
            <a:br>
              <a:rPr lang="en-US" altLang="ja-JP" sz="1600" dirty="0">
                <a:solidFill>
                  <a:srgbClr val="000000"/>
                </a:solidFill>
                <a:latin typeface="HGP創英角ｺﾞｼｯｸUB" pitchFamily="50" charset="-128"/>
                <a:ea typeface="HGP創英角ｺﾞｼｯｸUB" pitchFamily="50" charset="-128"/>
              </a:rPr>
            </a:br>
            <a:r>
              <a:rPr lang="ja-JP" altLang="en-US" sz="2200" u="sng" dirty="0">
                <a:solidFill>
                  <a:srgbClr val="000000"/>
                </a:solidFill>
                <a:latin typeface="HGP創英角ｺﾞｼｯｸUB" pitchFamily="50" charset="-128"/>
                <a:ea typeface="HGP創英角ｺﾞｼｯｸUB" pitchFamily="50" charset="-128"/>
              </a:rPr>
              <a:t>「継続した取組み」</a:t>
            </a:r>
            <a:r>
              <a:rPr lang="ja-JP" altLang="en-US" sz="2200" dirty="0">
                <a:solidFill>
                  <a:srgbClr val="000000"/>
                </a:solidFill>
                <a:latin typeface="HGP創英角ｺﾞｼｯｸUB" pitchFamily="50" charset="-128"/>
                <a:ea typeface="HGP創英角ｺﾞｼｯｸUB" pitchFamily="50" charset="-128"/>
              </a:rPr>
              <a:t>　</a:t>
            </a:r>
            <a:r>
              <a:rPr lang="en-US" altLang="ja-JP" sz="2200" dirty="0">
                <a:solidFill>
                  <a:srgbClr val="000000"/>
                </a:solidFill>
                <a:latin typeface="HGP創英角ｺﾞｼｯｸUB" pitchFamily="50" charset="-128"/>
                <a:ea typeface="HGP創英角ｺﾞｼｯｸUB" pitchFamily="50" charset="-128"/>
              </a:rPr>
              <a:t/>
            </a:r>
            <a:br>
              <a:rPr lang="en-US" altLang="ja-JP" sz="2200" dirty="0">
                <a:solidFill>
                  <a:srgbClr val="000000"/>
                </a:solidFill>
                <a:latin typeface="HGP創英角ｺﾞｼｯｸUB" pitchFamily="50" charset="-128"/>
                <a:ea typeface="HGP創英角ｺﾞｼｯｸUB" pitchFamily="50" charset="-128"/>
              </a:rPr>
            </a:br>
            <a:r>
              <a:rPr lang="ja-JP" altLang="en-US" sz="1600" dirty="0">
                <a:solidFill>
                  <a:srgbClr val="000000"/>
                </a:solidFill>
                <a:latin typeface="HGP創英角ｺﾞｼｯｸUB" pitchFamily="50" charset="-128"/>
                <a:ea typeface="HGP創英角ｺﾞｼｯｸUB" pitchFamily="50" charset="-128"/>
              </a:rPr>
              <a:t>として根付く</a:t>
            </a:r>
            <a:r>
              <a:rPr lang="ja-JP" altLang="en-US" sz="2200" dirty="0">
                <a:solidFill>
                  <a:srgbClr val="000000"/>
                </a:solidFill>
                <a:latin typeface="HGP創英角ｺﾞｼｯｸUB" pitchFamily="50" charset="-128"/>
                <a:ea typeface="HGP創英角ｺﾞｼｯｸUB" pitchFamily="50" charset="-128"/>
              </a:rPr>
              <a:t>　</a:t>
            </a:r>
          </a:p>
        </p:txBody>
      </p:sp>
      <p:sp>
        <p:nvSpPr>
          <p:cNvPr id="30" name="Text Box 5"/>
          <p:cNvSpPr txBox="1">
            <a:spLocks noChangeArrowheads="1"/>
          </p:cNvSpPr>
          <p:nvPr/>
        </p:nvSpPr>
        <p:spPr bwMode="auto">
          <a:xfrm>
            <a:off x="1522984" y="41172"/>
            <a:ext cx="9037637" cy="579438"/>
          </a:xfrm>
          <a:prstGeom prst="rect">
            <a:avLst/>
          </a:prstGeom>
          <a:noFill/>
          <a:ln>
            <a:noFill/>
          </a:ln>
          <a:effectLst/>
          <a:extLst/>
        </p:spPr>
        <p:txBody>
          <a:bodyPr>
            <a:spAutoFit/>
          </a:bodyPr>
          <a:lstStyle>
            <a:lvl1pPr eaLnBrk="0" hangingPunct="0">
              <a:lnSpc>
                <a:spcPct val="130000"/>
              </a:lnSpc>
              <a:spcBef>
                <a:spcPct val="0"/>
              </a:spcBef>
              <a:defRPr kumimoji="1" sz="3600">
                <a:solidFill>
                  <a:schemeClr val="tx1"/>
                </a:solidFill>
                <a:latin typeface="Times New Roman" pitchFamily="18" charset="0"/>
                <a:ea typeface="ＭＳ Ｐゴシック" pitchFamily="50" charset="-128"/>
              </a:defRPr>
            </a:lvl1pPr>
            <a:lvl2pPr marL="742950" indent="-285750" eaLnBrk="0" hangingPunct="0">
              <a:lnSpc>
                <a:spcPct val="130000"/>
              </a:lnSpc>
              <a:spcBef>
                <a:spcPct val="0"/>
              </a:spcBef>
              <a:defRPr kumimoji="1" sz="3600">
                <a:solidFill>
                  <a:schemeClr val="tx1"/>
                </a:solidFill>
                <a:latin typeface="Times New Roman" pitchFamily="18" charset="0"/>
                <a:ea typeface="ＭＳ Ｐゴシック" pitchFamily="50" charset="-128"/>
              </a:defRPr>
            </a:lvl2pPr>
            <a:lvl3pPr marL="11430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3pPr>
            <a:lvl4pPr marL="16002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4pPr>
            <a:lvl5pPr marL="2057400" indent="-228600" eaLnBrk="0" hangingPunct="0">
              <a:lnSpc>
                <a:spcPct val="130000"/>
              </a:lnSpc>
              <a:spcBef>
                <a:spcPct val="0"/>
              </a:spcBef>
              <a:defRPr kumimoji="1" sz="3600">
                <a:solidFill>
                  <a:schemeClr val="tx1"/>
                </a:solidFill>
                <a:latin typeface="Times New Roman" pitchFamily="18" charset="0"/>
                <a:ea typeface="ＭＳ Ｐゴシック" pitchFamily="50" charset="-128"/>
              </a:defRPr>
            </a:lvl5pPr>
            <a:lvl6pPr marL="25146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6pPr>
            <a:lvl7pPr marL="29718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7pPr>
            <a:lvl8pPr marL="34290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8pPr>
            <a:lvl9pPr marL="3886200" indent="-228600" eaLnBrk="0" fontAlgn="base" hangingPunct="0">
              <a:lnSpc>
                <a:spcPct val="130000"/>
              </a:lnSpc>
              <a:spcBef>
                <a:spcPct val="0"/>
              </a:spcBef>
              <a:spcAft>
                <a:spcPct val="0"/>
              </a:spcAft>
              <a:defRPr kumimoji="1" sz="3600">
                <a:solidFill>
                  <a:schemeClr val="tx1"/>
                </a:solidFill>
                <a:latin typeface="Times New Roman" pitchFamily="18" charset="0"/>
                <a:ea typeface="ＭＳ Ｐゴシック" pitchFamily="50" charset="-128"/>
              </a:defRPr>
            </a:lvl9pPr>
          </a:lstStyle>
          <a:p>
            <a:pPr eaLnBrk="1" fontAlgn="base" hangingPunct="1">
              <a:lnSpc>
                <a:spcPct val="100000"/>
              </a:lnSpc>
              <a:spcBef>
                <a:spcPct val="50000"/>
              </a:spcBef>
              <a:spcAft>
                <a:spcPct val="0"/>
              </a:spcAft>
              <a:defRPr/>
            </a:pPr>
            <a:r>
              <a:rPr lang="ja-JP" altLang="en-US" sz="3200" dirty="0">
                <a:solidFill>
                  <a:srgbClr val="000000"/>
                </a:solidFill>
                <a:latin typeface="ＭＳ Ｐゴシック"/>
                <a:ea typeface="ＭＳ Ｐゴシック"/>
              </a:rPr>
              <a:t>「ヤマトグループの</a:t>
            </a:r>
            <a:r>
              <a:rPr lang="en-US" altLang="ja-JP" sz="3200" dirty="0">
                <a:solidFill>
                  <a:srgbClr val="000000"/>
                </a:solidFill>
                <a:latin typeface="ＭＳ Ｐゴシック"/>
                <a:ea typeface="ＭＳ Ｐゴシック"/>
              </a:rPr>
              <a:t>CSV</a:t>
            </a:r>
            <a:r>
              <a:rPr lang="ja-JP" altLang="en-US" sz="3200" dirty="0">
                <a:solidFill>
                  <a:srgbClr val="000000"/>
                </a:solidFill>
                <a:latin typeface="ＭＳ Ｐゴシック"/>
                <a:ea typeface="ＭＳ Ｐゴシック"/>
              </a:rPr>
              <a:t>運用フロー」　</a:t>
            </a:r>
            <a:endParaRPr lang="ja-JP" altLang="en-US" sz="3200" dirty="0">
              <a:solidFill>
                <a:srgbClr val="000000"/>
              </a:solidFill>
              <a:effectLst>
                <a:outerShdw blurRad="38100" dist="38100" dir="2700000" algn="tl">
                  <a:srgbClr val="C0C0C0"/>
                </a:outerShdw>
              </a:effectLst>
              <a:latin typeface="ＭＳ Ｐゴシック"/>
              <a:ea typeface="ＭＳ Ｐゴシック"/>
            </a:endParaRPr>
          </a:p>
        </p:txBody>
      </p:sp>
      <p:cxnSp>
        <p:nvCxnSpPr>
          <p:cNvPr id="24" name="直線コネクタ 23"/>
          <p:cNvCxnSpPr/>
          <p:nvPr/>
        </p:nvCxnSpPr>
        <p:spPr bwMode="auto">
          <a:xfrm>
            <a:off x="1524000" y="641330"/>
            <a:ext cx="2428860" cy="1588"/>
          </a:xfrm>
          <a:prstGeom prst="line">
            <a:avLst/>
          </a:prstGeom>
          <a:solidFill>
            <a:schemeClr val="accent1"/>
          </a:solidFill>
          <a:ln w="63500" cap="flat" cmpd="sng" algn="ctr">
            <a:solidFill>
              <a:srgbClr val="FFC000"/>
            </a:solidFill>
            <a:prstDash val="solid"/>
            <a:round/>
            <a:headEnd type="none" w="med" len="med"/>
            <a:tailEnd type="none" w="med" len="med"/>
          </a:ln>
          <a:effectLst/>
        </p:spPr>
      </p:cxnSp>
      <p:cxnSp>
        <p:nvCxnSpPr>
          <p:cNvPr id="25" name="直線コネクタ 24"/>
          <p:cNvCxnSpPr/>
          <p:nvPr/>
        </p:nvCxnSpPr>
        <p:spPr bwMode="auto">
          <a:xfrm>
            <a:off x="3881422" y="641330"/>
            <a:ext cx="6786578" cy="1588"/>
          </a:xfrm>
          <a:prstGeom prst="line">
            <a:avLst/>
          </a:prstGeom>
          <a:solidFill>
            <a:schemeClr val="accent1"/>
          </a:solidFill>
          <a:ln w="63500" cap="flat" cmpd="sng" algn="ctr">
            <a:solidFill>
              <a:srgbClr val="00B050"/>
            </a:solidFill>
            <a:prstDash val="solid"/>
            <a:round/>
            <a:headEnd type="none" w="med" len="med"/>
            <a:tailEnd type="none" w="med" len="med"/>
          </a:ln>
          <a:effectLst/>
        </p:spPr>
      </p:cxnSp>
      <p:sp>
        <p:nvSpPr>
          <p:cNvPr id="26" name="正方形/長方形 25"/>
          <p:cNvSpPr/>
          <p:nvPr/>
        </p:nvSpPr>
        <p:spPr bwMode="auto">
          <a:xfrm>
            <a:off x="1524000" y="548680"/>
            <a:ext cx="9144000" cy="12919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7" name="正方形/長方形 26"/>
          <p:cNvSpPr/>
          <p:nvPr/>
        </p:nvSpPr>
        <p:spPr bwMode="auto">
          <a:xfrm>
            <a:off x="1487360" y="6565520"/>
            <a:ext cx="9180640" cy="4650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8" name="正方形/長方形 27"/>
          <p:cNvSpPr/>
          <p:nvPr/>
        </p:nvSpPr>
        <p:spPr bwMode="auto">
          <a:xfrm>
            <a:off x="1524000" y="6847628"/>
            <a:ext cx="9159057" cy="8631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ja-JP" altLang="en-US" kern="0">
              <a:latin typeface="Arial" charset="0"/>
              <a:ea typeface="ＭＳ Ｐゴシック" pitchFamily="50" charset="-128"/>
            </a:endParaRPr>
          </a:p>
        </p:txBody>
      </p:sp>
      <p:sp>
        <p:nvSpPr>
          <p:cNvPr id="29" name="スライド番号プレースホルダー 3"/>
          <p:cNvSpPr txBox="1">
            <a:spLocks/>
          </p:cNvSpPr>
          <p:nvPr/>
        </p:nvSpPr>
        <p:spPr>
          <a:xfrm>
            <a:off x="8610600" y="6448252"/>
            <a:ext cx="20574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10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dirty="0">
                <a:solidFill>
                  <a:prstClr val="black"/>
                </a:solidFill>
              </a:rPr>
              <a:t>32</a:t>
            </a:r>
            <a:endParaRPr lang="ja-JP" altLang="en-US" dirty="0">
              <a:solidFill>
                <a:prstClr val="black"/>
              </a:solidFill>
            </a:endParaRPr>
          </a:p>
        </p:txBody>
      </p:sp>
    </p:spTree>
    <p:extLst>
      <p:ext uri="{BB962C8B-B14F-4D97-AF65-F5344CB8AC3E}">
        <p14:creationId xmlns:p14="http://schemas.microsoft.com/office/powerpoint/2010/main" val="3930831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スライド番号プレースホルダー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A7DF98CD-DF1D-49F3-AEC3-98735DD88A8F}" type="slidenum">
              <a:rPr kumimoji="0" lang="en-US" altLang="ja-JP" sz="1200" kern="0">
                <a:latin typeface="Calibri" panose="020F0502020204030204" pitchFamily="34" charset="0"/>
              </a:rPr>
              <a:pPr>
                <a:defRPr/>
              </a:pPr>
              <a:t>7</a:t>
            </a:fld>
            <a:endParaRPr kumimoji="0" lang="en-US" altLang="ja-JP" sz="1200" kern="0">
              <a:latin typeface="Calibri" panose="020F0502020204030204" pitchFamily="34" charset="0"/>
            </a:endParaRPr>
          </a:p>
        </p:txBody>
      </p:sp>
      <p:sp>
        <p:nvSpPr>
          <p:cNvPr id="43011" name="AutoShape 4"/>
          <p:cNvSpPr>
            <a:spLocks noChangeArrowheads="1"/>
          </p:cNvSpPr>
          <p:nvPr/>
        </p:nvSpPr>
        <p:spPr bwMode="auto">
          <a:xfrm>
            <a:off x="2910676" y="1477119"/>
            <a:ext cx="7488237" cy="4010025"/>
          </a:xfrm>
          <a:prstGeom prst="cloudCallout">
            <a:avLst>
              <a:gd name="adj1" fmla="val -41421"/>
              <a:gd name="adj2" fmla="val -32773"/>
            </a:avLst>
          </a:prstGeom>
          <a:solidFill>
            <a:srgbClr val="CCFFFF"/>
          </a:solidFill>
          <a:ln w="9525">
            <a:solidFill>
              <a:srgbClr val="FFFF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lgn="ctr">
              <a:defRPr/>
            </a:pPr>
            <a:endParaRPr lang="ja-JP" altLang="ja-JP" kern="0"/>
          </a:p>
        </p:txBody>
      </p:sp>
      <p:sp>
        <p:nvSpPr>
          <p:cNvPr id="43012" name="Text Box 8"/>
          <p:cNvSpPr txBox="1">
            <a:spLocks noChangeArrowheads="1"/>
          </p:cNvSpPr>
          <p:nvPr/>
        </p:nvSpPr>
        <p:spPr bwMode="auto">
          <a:xfrm>
            <a:off x="3896935" y="2881968"/>
            <a:ext cx="576632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sz="4000" b="1" kern="0" dirty="0">
                <a:latin typeface="+mj-ea"/>
                <a:ea typeface="+mj-ea"/>
              </a:rPr>
              <a:t>企業価値向上のために！</a:t>
            </a:r>
            <a:endParaRPr lang="en-US" altLang="ja-JP" sz="4000" b="1" kern="0" dirty="0">
              <a:latin typeface="+mj-ea"/>
              <a:ea typeface="+mj-ea"/>
            </a:endParaRPr>
          </a:p>
          <a:p>
            <a:pPr>
              <a:defRPr/>
            </a:pPr>
            <a:endParaRPr lang="ja-JP" altLang="en-US" sz="3200" kern="0" dirty="0"/>
          </a:p>
        </p:txBody>
      </p:sp>
      <p:sp>
        <p:nvSpPr>
          <p:cNvPr id="6" name="フッター プレースホルダー 1"/>
          <p:cNvSpPr>
            <a:spLocks noGrp="1"/>
          </p:cNvSpPr>
          <p:nvPr>
            <p:ph type="ftr" sz="quarter" idx="11"/>
          </p:nvPr>
        </p:nvSpPr>
        <p:spPr/>
        <p:txBody>
          <a:bodyPr/>
          <a:lstStyle/>
          <a:p>
            <a:pPr>
              <a:defRPr/>
            </a:pPr>
            <a:endParaRPr kumimoji="0" lang="en-US" altLang="ja-JP" kern="0" dirty="0">
              <a:solidFill>
                <a:sysClr val="windowText" lastClr="000000"/>
              </a:solidFill>
            </a:endParaRPr>
          </a:p>
          <a:p>
            <a:pPr>
              <a:defRPr/>
            </a:pPr>
            <a:r>
              <a:rPr kumimoji="0" lang="ja-JP" altLang="en-US" kern="0" dirty="0">
                <a:solidFill>
                  <a:sysClr val="windowText" lastClr="000000"/>
                </a:solidFill>
              </a:rPr>
              <a:t>（Ｃ）</a:t>
            </a:r>
            <a:r>
              <a:rPr kumimoji="0" lang="en-US" altLang="ja-JP" kern="0" dirty="0">
                <a:solidFill>
                  <a:sysClr val="windowText" lastClr="000000"/>
                </a:solidFill>
              </a:rPr>
              <a:t>KOICHI.YOKOTA2014</a:t>
            </a:r>
          </a:p>
        </p:txBody>
      </p:sp>
    </p:spTree>
    <p:extLst>
      <p:ext uri="{BB962C8B-B14F-4D97-AF65-F5344CB8AC3E}">
        <p14:creationId xmlns:p14="http://schemas.microsoft.com/office/powerpoint/2010/main" val="29084122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日立ソーシャルイノベーション</a:t>
            </a:r>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70</a:t>
            </a:fld>
            <a:endParaRPr kumimoji="0" lang="ja-JP" altLang="en-US" sz="1800" b="0" i="0" u="none" strike="noStrike" kern="0" cap="none" spc="0" normalizeH="0" baseline="0" noProof="0" dirty="0">
              <a:ln>
                <a:noFill/>
              </a:ln>
              <a:solidFill>
                <a:prstClr val="black"/>
              </a:solidFill>
              <a:effectLst/>
              <a:uLnTx/>
              <a:uFillTx/>
            </a:endParaRPr>
          </a:p>
        </p:txBody>
      </p:sp>
      <p:pic>
        <p:nvPicPr>
          <p:cNvPr id="5" name="図 4"/>
          <p:cNvPicPr>
            <a:picLocks noChangeAspect="1"/>
          </p:cNvPicPr>
          <p:nvPr/>
        </p:nvPicPr>
        <p:blipFill rotWithShape="1">
          <a:blip r:embed="rId2"/>
          <a:srcRect l="2822" t="7989" r="1330" b="4465"/>
          <a:stretch/>
        </p:blipFill>
        <p:spPr>
          <a:xfrm>
            <a:off x="346045" y="947422"/>
            <a:ext cx="11499909" cy="5908333"/>
          </a:xfrm>
          <a:prstGeom prst="rect">
            <a:avLst/>
          </a:prstGeom>
        </p:spPr>
      </p:pic>
      <p:sp>
        <p:nvSpPr>
          <p:cNvPr id="3" name="テキスト ボックス 2"/>
          <p:cNvSpPr txBox="1"/>
          <p:nvPr/>
        </p:nvSpPr>
        <p:spPr>
          <a:xfrm>
            <a:off x="8282730" y="6369194"/>
            <a:ext cx="3380764" cy="369332"/>
          </a:xfrm>
          <a:prstGeom prst="rect">
            <a:avLst/>
          </a:prstGeom>
          <a:noFill/>
        </p:spPr>
        <p:txBody>
          <a:bodyPr wrap="square" rtlCol="0">
            <a:spAutoFit/>
          </a:bodyPr>
          <a:lstStyle/>
          <a:p>
            <a:endParaRPr kumimoji="1" lang="ja-JP" altLang="en-US" dirty="0"/>
          </a:p>
        </p:txBody>
      </p:sp>
      <p:sp>
        <p:nvSpPr>
          <p:cNvPr id="6" name="正方形/長方形 5"/>
          <p:cNvSpPr/>
          <p:nvPr/>
        </p:nvSpPr>
        <p:spPr>
          <a:xfrm>
            <a:off x="8282730" y="6553860"/>
            <a:ext cx="3023135" cy="276999"/>
          </a:xfrm>
          <a:prstGeom prst="rect">
            <a:avLst/>
          </a:prstGeom>
        </p:spPr>
        <p:txBody>
          <a:bodyPr wrap="none">
            <a:spAutoFit/>
          </a:bodyPr>
          <a:lstStyle/>
          <a:p>
            <a:r>
              <a:rPr lang="en-US" altLang="ja-JP" sz="1200" dirty="0"/>
              <a:t>http://social-innovation.hitachi/jp/index.html</a:t>
            </a:r>
            <a:endParaRPr lang="ja-JP" altLang="en-US" sz="1200" dirty="0"/>
          </a:p>
        </p:txBody>
      </p:sp>
    </p:spTree>
    <p:extLst>
      <p:ext uri="{BB962C8B-B14F-4D97-AF65-F5344CB8AC3E}">
        <p14:creationId xmlns:p14="http://schemas.microsoft.com/office/powerpoint/2010/main" val="39346953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日立ソーシャルイノベーション</a:t>
            </a:r>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71</a:t>
            </a:fld>
            <a:endParaRPr kumimoji="0" lang="ja-JP" altLang="en-US" sz="1800" b="0" i="0" u="none" strike="noStrike" kern="0" cap="none" spc="0" normalizeH="0" baseline="0" noProof="0" dirty="0">
              <a:ln>
                <a:noFill/>
              </a:ln>
              <a:solidFill>
                <a:prstClr val="black"/>
              </a:solidFill>
              <a:effectLst/>
              <a:uLnTx/>
              <a:uFillTx/>
            </a:endParaRPr>
          </a:p>
        </p:txBody>
      </p:sp>
      <p:pic>
        <p:nvPicPr>
          <p:cNvPr id="5" name="図 4"/>
          <p:cNvPicPr>
            <a:picLocks noChangeAspect="1"/>
          </p:cNvPicPr>
          <p:nvPr/>
        </p:nvPicPr>
        <p:blipFill rotWithShape="1">
          <a:blip r:embed="rId2"/>
          <a:srcRect l="5366" t="8565" r="1238" b="18408"/>
          <a:stretch/>
        </p:blipFill>
        <p:spPr>
          <a:xfrm>
            <a:off x="805342" y="1560352"/>
            <a:ext cx="11386658" cy="5008227"/>
          </a:xfrm>
          <a:prstGeom prst="rect">
            <a:avLst/>
          </a:prstGeom>
        </p:spPr>
      </p:pic>
      <p:pic>
        <p:nvPicPr>
          <p:cNvPr id="3" name="図 2"/>
          <p:cNvPicPr>
            <a:picLocks noChangeAspect="1"/>
          </p:cNvPicPr>
          <p:nvPr/>
        </p:nvPicPr>
        <p:blipFill>
          <a:blip r:embed="rId3"/>
          <a:stretch>
            <a:fillRect/>
          </a:stretch>
        </p:blipFill>
        <p:spPr>
          <a:xfrm>
            <a:off x="8356058" y="6511634"/>
            <a:ext cx="3029975" cy="323116"/>
          </a:xfrm>
          <a:prstGeom prst="rect">
            <a:avLst/>
          </a:prstGeom>
        </p:spPr>
      </p:pic>
    </p:spTree>
    <p:extLst>
      <p:ext uri="{BB962C8B-B14F-4D97-AF65-F5344CB8AC3E}">
        <p14:creationId xmlns:p14="http://schemas.microsoft.com/office/powerpoint/2010/main" val="35603149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日立ソーシャルイノベーション</a:t>
            </a:r>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72</a:t>
            </a:fld>
            <a:endParaRPr kumimoji="0" lang="ja-JP" altLang="en-US" sz="1800" b="0" i="0" u="none" strike="noStrike" kern="0" cap="none" spc="0" normalizeH="0" baseline="0" noProof="0" dirty="0">
              <a:ln>
                <a:noFill/>
              </a:ln>
              <a:solidFill>
                <a:prstClr val="black"/>
              </a:solidFill>
              <a:effectLst/>
              <a:uLnTx/>
              <a:uFillTx/>
            </a:endParaRPr>
          </a:p>
        </p:txBody>
      </p:sp>
      <p:pic>
        <p:nvPicPr>
          <p:cNvPr id="5" name="図 4"/>
          <p:cNvPicPr>
            <a:picLocks noChangeAspect="1"/>
          </p:cNvPicPr>
          <p:nvPr/>
        </p:nvPicPr>
        <p:blipFill rotWithShape="1">
          <a:blip r:embed="rId2"/>
          <a:srcRect l="5437" t="7990" r="4771" b="4465"/>
          <a:stretch/>
        </p:blipFill>
        <p:spPr>
          <a:xfrm>
            <a:off x="622183" y="854128"/>
            <a:ext cx="10947633" cy="6003872"/>
          </a:xfrm>
          <a:prstGeom prst="rect">
            <a:avLst/>
          </a:prstGeom>
        </p:spPr>
      </p:pic>
      <p:pic>
        <p:nvPicPr>
          <p:cNvPr id="3" name="図 2"/>
          <p:cNvPicPr>
            <a:picLocks noChangeAspect="1"/>
          </p:cNvPicPr>
          <p:nvPr/>
        </p:nvPicPr>
        <p:blipFill>
          <a:blip r:embed="rId3"/>
          <a:stretch>
            <a:fillRect/>
          </a:stretch>
        </p:blipFill>
        <p:spPr>
          <a:xfrm>
            <a:off x="8993621" y="6597872"/>
            <a:ext cx="3029975" cy="323116"/>
          </a:xfrm>
          <a:prstGeom prst="rect">
            <a:avLst/>
          </a:prstGeom>
        </p:spPr>
      </p:pic>
    </p:spTree>
    <p:extLst>
      <p:ext uri="{BB962C8B-B14F-4D97-AF65-F5344CB8AC3E}">
        <p14:creationId xmlns:p14="http://schemas.microsoft.com/office/powerpoint/2010/main" val="31301289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2362200" y="2592229"/>
            <a:ext cx="746760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ソーシャルマーケティングを進めるための</a:t>
            </a:r>
            <a:endParaRPr kumimoji="0" lang="en-US" altLang="ja-JP"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スキル・考え方</a:t>
            </a:r>
          </a:p>
        </p:txBody>
      </p:sp>
      <p:sp>
        <p:nvSpPr>
          <p:cNvPr id="10" name="正方形/長方形 9"/>
          <p:cNvSpPr/>
          <p:nvPr/>
        </p:nvSpPr>
        <p:spPr>
          <a:xfrm>
            <a:off x="2200275" y="3546336"/>
            <a:ext cx="7791450" cy="17145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endParaRPr>
          </a:p>
        </p:txBody>
      </p:sp>
    </p:spTree>
    <p:extLst>
      <p:ext uri="{BB962C8B-B14F-4D97-AF65-F5344CB8AC3E}">
        <p14:creationId xmlns:p14="http://schemas.microsoft.com/office/powerpoint/2010/main" val="26900109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a:defRPr/>
            </a:pPr>
            <a:fld id="{32561E9F-1250-4501-B953-B78836680886}" type="slidenum">
              <a:rPr lang="ja-JP" altLang="en-US">
                <a:solidFill>
                  <a:prstClr val="black"/>
                </a:solidFill>
              </a:rPr>
              <a:pPr>
                <a:defRPr/>
              </a:pPr>
              <a:t>74</a:t>
            </a:fld>
            <a:endParaRPr lang="ja-JP" altLang="en-US" dirty="0">
              <a:solidFill>
                <a:prstClr val="black"/>
              </a:solidFill>
            </a:endParaRPr>
          </a:p>
        </p:txBody>
      </p:sp>
      <p:sp>
        <p:nvSpPr>
          <p:cNvPr id="2" name="テキスト ボックス 1"/>
          <p:cNvSpPr txBox="1"/>
          <p:nvPr/>
        </p:nvSpPr>
        <p:spPr>
          <a:xfrm>
            <a:off x="327032" y="243392"/>
            <a:ext cx="6519734" cy="461665"/>
          </a:xfrm>
          <a:prstGeom prst="rect">
            <a:avLst/>
          </a:prstGeom>
          <a:noFill/>
        </p:spPr>
        <p:txBody>
          <a:bodyPr wrap="none" rtlCol="0">
            <a:spAutoFit/>
          </a:bodyPr>
          <a:lstStyle/>
          <a:p>
            <a:pPr>
              <a:defRPr/>
            </a:pPr>
            <a:r>
              <a:rPr kumimoji="0" lang="ja-JP" altLang="en-US" sz="2400" kern="0" dirty="0">
                <a:solidFill>
                  <a:prstClr val="black"/>
                </a:solidFill>
                <a:latin typeface="Calibri"/>
                <a:ea typeface="ＭＳ Ｐゴシック" panose="020B0600070205080204" pitchFamily="50" charset="-128"/>
              </a:rPr>
              <a:t>社会課題を解決し、イノベーションを起こすために</a:t>
            </a:r>
            <a:endParaRPr lang="ja-JP" altLang="en-US" sz="2400" dirty="0">
              <a:solidFill>
                <a:prstClr val="black"/>
              </a:solidFill>
              <a:latin typeface="Calibri"/>
              <a:ea typeface="ＭＳ Ｐゴシック" panose="020B0600070205080204" pitchFamily="50" charset="-128"/>
            </a:endParaRPr>
          </a:p>
        </p:txBody>
      </p:sp>
      <p:sp>
        <p:nvSpPr>
          <p:cNvPr id="3" name="テキスト ボックス 2"/>
          <p:cNvSpPr txBox="1"/>
          <p:nvPr/>
        </p:nvSpPr>
        <p:spPr>
          <a:xfrm>
            <a:off x="436088" y="1100534"/>
            <a:ext cx="10754825" cy="5786199"/>
          </a:xfrm>
          <a:prstGeom prst="rect">
            <a:avLst/>
          </a:prstGeom>
          <a:noFill/>
        </p:spPr>
        <p:txBody>
          <a:bodyPr wrap="square" rtlCol="0">
            <a:spAutoFit/>
          </a:bodyPr>
          <a:lstStyle/>
          <a:p>
            <a:pPr>
              <a:defRPr/>
            </a:pPr>
            <a:r>
              <a:rPr lang="ja-JP" altLang="en-US" sz="3200" dirty="0">
                <a:solidFill>
                  <a:prstClr val="black"/>
                </a:solidFill>
                <a:latin typeface="Calibri"/>
                <a:ea typeface="ＭＳ Ｐゴシック" panose="020B0600070205080204" pitchFamily="50" charset="-128"/>
              </a:rPr>
              <a:t>➣　共創型、オープンイノベーション</a:t>
            </a: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r>
              <a:rPr lang="ja-JP" altLang="en-US" sz="3200" dirty="0">
                <a:solidFill>
                  <a:prstClr val="black"/>
                </a:solidFill>
                <a:latin typeface="Calibri"/>
                <a:ea typeface="ＭＳ Ｐゴシック" panose="020B0600070205080204" pitchFamily="50" charset="-128"/>
              </a:rPr>
              <a:t>➣　人とつながる、つなげるファシリテーションスキル</a:t>
            </a: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r>
              <a:rPr lang="ja-JP" altLang="en-US" sz="3200" dirty="0">
                <a:solidFill>
                  <a:prstClr val="black"/>
                </a:solidFill>
                <a:latin typeface="Calibri"/>
                <a:ea typeface="ＭＳ Ｐゴシック" panose="020B0600070205080204" pitchFamily="50" charset="-128"/>
              </a:rPr>
              <a:t>➣　デザイン思考など右脳的発想</a:t>
            </a: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r>
              <a:rPr lang="ja-JP" altLang="en-US" sz="3200" dirty="0">
                <a:solidFill>
                  <a:prstClr val="black"/>
                </a:solidFill>
                <a:latin typeface="Calibri"/>
                <a:ea typeface="ＭＳ Ｐゴシック" panose="020B0600070205080204" pitchFamily="50" charset="-128"/>
              </a:rPr>
              <a:t>➣　ビジョンとウイル</a:t>
            </a: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r>
              <a:rPr lang="ja-JP" altLang="en-US" sz="3200" dirty="0">
                <a:solidFill>
                  <a:prstClr val="black"/>
                </a:solidFill>
                <a:latin typeface="Calibri"/>
                <a:ea typeface="ＭＳ Ｐゴシック" panose="020B0600070205080204" pitchFamily="50" charset="-128"/>
              </a:rPr>
              <a:t>➣　強力なネットワーク（場）</a:t>
            </a: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endParaRPr lang="en-US" altLang="ja-JP" sz="3200" dirty="0">
              <a:solidFill>
                <a:prstClr val="black"/>
              </a:solidFill>
              <a:latin typeface="Calibri"/>
              <a:ea typeface="ＭＳ Ｐゴシック" panose="020B0600070205080204" pitchFamily="50" charset="-128"/>
            </a:endParaRPr>
          </a:p>
          <a:p>
            <a:pPr>
              <a:defRPr/>
            </a:pPr>
            <a:r>
              <a:rPr lang="ja-JP" altLang="en-US" dirty="0">
                <a:solidFill>
                  <a:prstClr val="black"/>
                </a:solidFill>
                <a:latin typeface="Calibri"/>
                <a:ea typeface="ＭＳ Ｐゴシック" panose="020B0600070205080204" pitchFamily="50" charset="-128"/>
              </a:rPr>
              <a:t>　　</a:t>
            </a:r>
          </a:p>
        </p:txBody>
      </p:sp>
      <p:sp>
        <p:nvSpPr>
          <p:cNvPr id="5" name="テキスト ボックス 4"/>
          <p:cNvSpPr txBox="1"/>
          <p:nvPr/>
        </p:nvSpPr>
        <p:spPr>
          <a:xfrm>
            <a:off x="2711624" y="2114281"/>
            <a:ext cx="8064896" cy="584775"/>
          </a:xfrm>
          <a:prstGeom prst="rect">
            <a:avLst/>
          </a:prstGeom>
          <a:noFill/>
        </p:spPr>
        <p:txBody>
          <a:bodyPr wrap="square" rtlCol="0">
            <a:spAutoFit/>
          </a:bodyPr>
          <a:lstStyle/>
          <a:p>
            <a:pPr>
              <a:defRPr/>
            </a:pPr>
            <a:r>
              <a:rPr lang="ja-JP" altLang="en-US" sz="3200" dirty="0">
                <a:solidFill>
                  <a:prstClr val="black"/>
                </a:solidFill>
                <a:latin typeface="Calibri"/>
                <a:ea typeface="ＭＳ Ｐゴシック" panose="020B0600070205080204" pitchFamily="50" charset="-128"/>
              </a:rPr>
              <a:t>　　</a:t>
            </a:r>
            <a:endParaRPr lang="en-US" altLang="ja-JP" sz="3200" dirty="0">
              <a:solidFill>
                <a:prstClr val="black"/>
              </a:solidFill>
              <a:latin typeface="Calibri"/>
              <a:ea typeface="ＭＳ Ｐゴシック" panose="020B0600070205080204" pitchFamily="50" charset="-128"/>
            </a:endParaRPr>
          </a:p>
        </p:txBody>
      </p:sp>
    </p:spTree>
    <p:extLst>
      <p:ext uri="{BB962C8B-B14F-4D97-AF65-F5344CB8AC3E}">
        <p14:creationId xmlns:p14="http://schemas.microsoft.com/office/powerpoint/2010/main" val="32683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75</a:t>
            </a:fld>
            <a:endParaRPr kumimoji="0" lang="ja-JP" altLang="en-US" sz="1800" b="0" i="0" u="none" strike="noStrike" kern="0" cap="none" spc="0" normalizeH="0" baseline="0" noProof="0" dirty="0">
              <a:ln>
                <a:noFill/>
              </a:ln>
              <a:solidFill>
                <a:prstClr val="black"/>
              </a:solidFill>
              <a:effectLst/>
              <a:uLnTx/>
              <a:uFillTx/>
            </a:endParaRPr>
          </a:p>
        </p:txBody>
      </p:sp>
      <p:pic>
        <p:nvPicPr>
          <p:cNvPr id="3" name="コンテンツ プレースホルダー 3"/>
          <p:cNvPicPr>
            <a:picLocks noChangeAspect="1"/>
          </p:cNvPicPr>
          <p:nvPr/>
        </p:nvPicPr>
        <p:blipFill>
          <a:blip r:embed="rId3"/>
          <a:stretch>
            <a:fillRect/>
          </a:stretch>
        </p:blipFill>
        <p:spPr>
          <a:xfrm>
            <a:off x="1524000" y="-50468"/>
            <a:ext cx="9144000" cy="6879079"/>
          </a:xfrm>
          <a:prstGeom prst="rect">
            <a:avLst/>
          </a:prstGeom>
        </p:spPr>
      </p:pic>
    </p:spTree>
    <p:extLst>
      <p:ext uri="{BB962C8B-B14F-4D97-AF65-F5344CB8AC3E}">
        <p14:creationId xmlns:p14="http://schemas.microsoft.com/office/powerpoint/2010/main" val="38406170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81457" y="108976"/>
            <a:ext cx="8707899" cy="669235"/>
          </a:xfrm>
        </p:spPr>
        <p:txBody>
          <a:bodyPr>
            <a:normAutofit/>
          </a:bodyPr>
          <a:lstStyle/>
          <a:p>
            <a:pPr marL="0" indent="0" algn="ctr">
              <a:buNone/>
            </a:pPr>
            <a:r>
              <a:rPr lang="ja-JP" altLang="en-US" sz="4000" dirty="0"/>
              <a:t>反コトラーのマーケティング論</a:t>
            </a:r>
            <a:endParaRPr lang="en-US" altLang="ja-JP" sz="4000" dirty="0"/>
          </a:p>
        </p:txBody>
      </p:sp>
      <p:sp>
        <p:nvSpPr>
          <p:cNvPr id="4" name="スライド番号プレースホルダー 3"/>
          <p:cNvSpPr>
            <a:spLocks noGrp="1"/>
          </p:cNvSpPr>
          <p:nvPr>
            <p:ph type="sldNum" sz="quarter" idx="12"/>
          </p:nvPr>
        </p:nvSpPr>
        <p:spPr/>
        <p:txBody>
          <a:bodyPr/>
          <a:lstStyle/>
          <a:p>
            <a:pPr>
              <a:defRPr/>
            </a:pPr>
            <a:fld id="{32561E9F-1250-4501-B953-B78836680886}" type="slidenum">
              <a:rPr kumimoji="0" lang="ja-JP" altLang="en-US" sz="1800" kern="0">
                <a:solidFill>
                  <a:prstClr val="black"/>
                </a:solidFill>
              </a:rPr>
              <a:pPr>
                <a:defRPr/>
              </a:pPr>
              <a:t>76</a:t>
            </a:fld>
            <a:endParaRPr kumimoji="0" lang="ja-JP" altLang="en-US" sz="1800" kern="0" dirty="0">
              <a:solidFill>
                <a:prstClr val="black"/>
              </a:solidFill>
            </a:endParaRPr>
          </a:p>
        </p:txBody>
      </p:sp>
      <p:sp>
        <p:nvSpPr>
          <p:cNvPr id="2" name="正方形/長方形 1"/>
          <p:cNvSpPr/>
          <p:nvPr/>
        </p:nvSpPr>
        <p:spPr>
          <a:xfrm>
            <a:off x="227888" y="1001803"/>
            <a:ext cx="9582684" cy="954107"/>
          </a:xfrm>
          <a:prstGeom prst="rect">
            <a:avLst/>
          </a:prstGeom>
        </p:spPr>
        <p:txBody>
          <a:bodyPr wrap="square">
            <a:spAutoFit/>
          </a:bodyPr>
          <a:lstStyle/>
          <a:p>
            <a:pPr>
              <a:defRPr/>
            </a:pPr>
            <a:endParaRPr kumimoji="0" lang="en-US" altLang="ja-JP" sz="2800" kern="0" dirty="0">
              <a:solidFill>
                <a:sysClr val="windowText" lastClr="000000"/>
              </a:solidFill>
            </a:endParaRPr>
          </a:p>
          <a:p>
            <a:pPr>
              <a:defRPr/>
            </a:pPr>
            <a:endParaRPr kumimoji="0" lang="en-US" altLang="ja-JP" sz="2800" kern="0" dirty="0">
              <a:solidFill>
                <a:sysClr val="windowText" lastClr="000000"/>
              </a:solidFill>
            </a:endParaRPr>
          </a:p>
        </p:txBody>
      </p:sp>
      <p:sp>
        <p:nvSpPr>
          <p:cNvPr id="7" name="テキスト ボックス 6"/>
          <p:cNvSpPr txBox="1"/>
          <p:nvPr/>
        </p:nvSpPr>
        <p:spPr>
          <a:xfrm>
            <a:off x="8031880" y="6486423"/>
            <a:ext cx="3557384" cy="369332"/>
          </a:xfrm>
          <a:prstGeom prst="rect">
            <a:avLst/>
          </a:prstGeom>
          <a:noFill/>
        </p:spPr>
        <p:txBody>
          <a:bodyPr wrap="none" rtlCol="0">
            <a:spAutoFit/>
          </a:bodyPr>
          <a:lstStyle/>
          <a:p>
            <a:pPr>
              <a:defRPr/>
            </a:pPr>
            <a:r>
              <a:rPr lang="ja-JP" altLang="en-US" kern="0" dirty="0">
                <a:solidFill>
                  <a:sysClr val="windowText" lastClr="000000"/>
                </a:solidFill>
              </a:rPr>
              <a:t>栗木契のスライドをもとに横田作成</a:t>
            </a:r>
          </a:p>
        </p:txBody>
      </p:sp>
      <p:sp>
        <p:nvSpPr>
          <p:cNvPr id="5" name="楕円 4"/>
          <p:cNvSpPr/>
          <p:nvPr/>
        </p:nvSpPr>
        <p:spPr>
          <a:xfrm>
            <a:off x="1644243" y="2021747"/>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8" name="楕円 7"/>
          <p:cNvSpPr/>
          <p:nvPr/>
        </p:nvSpPr>
        <p:spPr>
          <a:xfrm>
            <a:off x="3502666" y="2065660"/>
            <a:ext cx="914400" cy="9144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sz="3600" kern="0" dirty="0">
              <a:solidFill>
                <a:sysClr val="windowText" lastClr="000000"/>
              </a:solidFill>
            </a:endParaRPr>
          </a:p>
        </p:txBody>
      </p:sp>
      <p:sp>
        <p:nvSpPr>
          <p:cNvPr id="10" name="楕円 9"/>
          <p:cNvSpPr/>
          <p:nvPr/>
        </p:nvSpPr>
        <p:spPr>
          <a:xfrm>
            <a:off x="9218188" y="204873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11" name="角丸四角形 10"/>
          <p:cNvSpPr/>
          <p:nvPr/>
        </p:nvSpPr>
        <p:spPr>
          <a:xfrm>
            <a:off x="5361089" y="2065660"/>
            <a:ext cx="2860644"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ja-JP" sz="4000" kern="0" dirty="0">
                <a:solidFill>
                  <a:sysClr val="windowText" lastClr="000000"/>
                </a:solidFill>
              </a:rPr>
              <a:t>STP</a:t>
            </a:r>
            <a:r>
              <a:rPr lang="ja-JP" altLang="en-US" sz="4000" kern="0" dirty="0">
                <a:solidFill>
                  <a:sysClr val="windowText" lastClr="000000"/>
                </a:solidFill>
              </a:rPr>
              <a:t>→</a:t>
            </a:r>
            <a:r>
              <a:rPr lang="en-US" altLang="ja-JP" sz="4000" kern="0" dirty="0">
                <a:solidFill>
                  <a:sysClr val="windowText" lastClr="000000"/>
                </a:solidFill>
              </a:rPr>
              <a:t>MM</a:t>
            </a:r>
            <a:endParaRPr lang="ja-JP" altLang="en-US" sz="4000" kern="0" dirty="0">
              <a:solidFill>
                <a:sysClr val="windowText" lastClr="000000"/>
              </a:solidFill>
            </a:endParaRPr>
          </a:p>
        </p:txBody>
      </p:sp>
      <p:sp>
        <p:nvSpPr>
          <p:cNvPr id="12" name="右矢印 11"/>
          <p:cNvSpPr/>
          <p:nvPr/>
        </p:nvSpPr>
        <p:spPr>
          <a:xfrm>
            <a:off x="2749198" y="2436342"/>
            <a:ext cx="562913" cy="1714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13" name="右矢印 12"/>
          <p:cNvSpPr/>
          <p:nvPr/>
        </p:nvSpPr>
        <p:spPr>
          <a:xfrm>
            <a:off x="8426442" y="2425815"/>
            <a:ext cx="562913" cy="1714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14" name="右矢印 13"/>
          <p:cNvSpPr/>
          <p:nvPr/>
        </p:nvSpPr>
        <p:spPr>
          <a:xfrm>
            <a:off x="4584578" y="2458931"/>
            <a:ext cx="562913" cy="1714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16" name="角丸四角形 15"/>
          <p:cNvSpPr/>
          <p:nvPr/>
        </p:nvSpPr>
        <p:spPr>
          <a:xfrm>
            <a:off x="2333356" y="3917851"/>
            <a:ext cx="3590366"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ja-JP" altLang="en-US" sz="3600" kern="0" dirty="0">
                <a:solidFill>
                  <a:sysClr val="windowText" lastClr="000000"/>
                </a:solidFill>
              </a:rPr>
              <a:t>直感</a:t>
            </a:r>
          </a:p>
        </p:txBody>
      </p:sp>
      <p:sp>
        <p:nvSpPr>
          <p:cNvPr id="15" name="角丸四角形 14"/>
          <p:cNvSpPr/>
          <p:nvPr/>
        </p:nvSpPr>
        <p:spPr>
          <a:xfrm>
            <a:off x="2333356" y="5158735"/>
            <a:ext cx="3590366" cy="914400"/>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kumimoji="0" lang="ja-JP" altLang="en-US" sz="3600" kern="0" dirty="0">
                <a:solidFill>
                  <a:sysClr val="windowText" lastClr="000000"/>
                </a:solidFill>
              </a:rPr>
              <a:t>やってみなはれ</a:t>
            </a:r>
            <a:endParaRPr lang="ja-JP" altLang="en-US" sz="3600" kern="0" dirty="0">
              <a:solidFill>
                <a:sysClr val="windowText" lastClr="000000"/>
              </a:solidFill>
            </a:endParaRPr>
          </a:p>
        </p:txBody>
      </p:sp>
      <p:sp>
        <p:nvSpPr>
          <p:cNvPr id="6" name="下矢印 5"/>
          <p:cNvSpPr/>
          <p:nvPr/>
        </p:nvSpPr>
        <p:spPr>
          <a:xfrm>
            <a:off x="3880170" y="3217178"/>
            <a:ext cx="159391" cy="35233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17" name="四角形吹き出し 16"/>
          <p:cNvSpPr/>
          <p:nvPr/>
        </p:nvSpPr>
        <p:spPr>
          <a:xfrm>
            <a:off x="7111215" y="1172030"/>
            <a:ext cx="2477628" cy="612648"/>
          </a:xfrm>
          <a:prstGeom prst="wedge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ja-JP" altLang="en-US" sz="2400" kern="0" dirty="0">
                <a:solidFill>
                  <a:sysClr val="windowText" lastClr="000000"/>
                </a:solidFill>
              </a:rPr>
              <a:t>スモールスタート</a:t>
            </a:r>
          </a:p>
        </p:txBody>
      </p:sp>
    </p:spTree>
    <p:extLst>
      <p:ext uri="{BB962C8B-B14F-4D97-AF65-F5344CB8AC3E}">
        <p14:creationId xmlns:p14="http://schemas.microsoft.com/office/powerpoint/2010/main" val="11937676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96818" y="1656061"/>
            <a:ext cx="12966819" cy="3046988"/>
          </a:xfrm>
          <a:prstGeom prst="rect">
            <a:avLst/>
          </a:prstGeom>
          <a:noFill/>
        </p:spPr>
        <p:txBody>
          <a:bodyPr wrap="square" rtlCol="0">
            <a:spAutoFit/>
          </a:bodyPr>
          <a:lstStyle/>
          <a:p>
            <a:pPr algn="ctr" defTabSz="457200">
              <a:lnSpc>
                <a:spcPct val="150000"/>
              </a:lnSpc>
            </a:pPr>
            <a:r>
              <a:rPr lang="en-US" altLang="ja-JP" sz="3200" dirty="0">
                <a:solidFill>
                  <a:prstClr val="black"/>
                </a:solidFill>
                <a:latin typeface="メイリオ"/>
                <a:ea typeface="メイリオ"/>
                <a:cs typeface="メイリオ"/>
              </a:rPr>
              <a:t>【</a:t>
            </a:r>
            <a:r>
              <a:rPr lang="ja-JP" altLang="en-US" sz="3200" dirty="0">
                <a:solidFill>
                  <a:prstClr val="black"/>
                </a:solidFill>
                <a:latin typeface="メイリオ"/>
                <a:ea typeface="メイリオ"/>
                <a:cs typeface="メイリオ"/>
              </a:rPr>
              <a:t>内発的動機づけによる活動</a:t>
            </a:r>
            <a:r>
              <a:rPr lang="en-US" altLang="ja-JP" sz="3200" dirty="0">
                <a:solidFill>
                  <a:prstClr val="black"/>
                </a:solidFill>
                <a:latin typeface="メイリオ"/>
                <a:ea typeface="メイリオ"/>
                <a:cs typeface="メイリオ"/>
              </a:rPr>
              <a:t>】</a:t>
            </a:r>
            <a:endParaRPr lang="ja-JP" altLang="en-US" sz="3200" dirty="0">
              <a:solidFill>
                <a:prstClr val="black"/>
              </a:solidFill>
              <a:latin typeface="メイリオ"/>
              <a:ea typeface="メイリオ"/>
              <a:cs typeface="メイリオ"/>
            </a:endParaRPr>
          </a:p>
          <a:p>
            <a:pPr algn="ctr" defTabSz="457200">
              <a:lnSpc>
                <a:spcPct val="150000"/>
              </a:lnSpc>
            </a:pPr>
            <a:r>
              <a:rPr lang="en-US" altLang="ja-JP" sz="3200" dirty="0">
                <a:solidFill>
                  <a:prstClr val="black"/>
                </a:solidFill>
                <a:latin typeface="メイリオ"/>
                <a:ea typeface="メイリオ"/>
                <a:cs typeface="メイリオ"/>
              </a:rPr>
              <a:t>【</a:t>
            </a:r>
            <a:r>
              <a:rPr lang="ja-JP" altLang="en-US" sz="3200" dirty="0">
                <a:solidFill>
                  <a:prstClr val="black"/>
                </a:solidFill>
                <a:latin typeface="メイリオ"/>
                <a:ea typeface="メイリオ"/>
                <a:cs typeface="メイリオ"/>
              </a:rPr>
              <a:t>組織運営やプロジェクト推進</a:t>
            </a:r>
            <a:endParaRPr lang="en-US" altLang="ja-JP" sz="3200" dirty="0">
              <a:solidFill>
                <a:prstClr val="black"/>
              </a:solidFill>
              <a:latin typeface="メイリオ"/>
              <a:ea typeface="メイリオ"/>
              <a:cs typeface="メイリオ"/>
            </a:endParaRPr>
          </a:p>
          <a:p>
            <a:pPr algn="ctr" defTabSz="457200">
              <a:lnSpc>
                <a:spcPct val="150000"/>
              </a:lnSpc>
            </a:pPr>
            <a:r>
              <a:rPr lang="ja-JP" altLang="en-US" sz="3200" dirty="0">
                <a:solidFill>
                  <a:prstClr val="black"/>
                </a:solidFill>
                <a:latin typeface="メイリオ"/>
                <a:ea typeface="メイリオ"/>
                <a:cs typeface="メイリオ"/>
              </a:rPr>
              <a:t>：経験とプロセスの共有による地域の活力向上</a:t>
            </a:r>
            <a:r>
              <a:rPr lang="en-US" altLang="ja-JP" sz="3200" dirty="0">
                <a:solidFill>
                  <a:prstClr val="black"/>
                </a:solidFill>
                <a:latin typeface="メイリオ"/>
                <a:ea typeface="メイリオ"/>
                <a:cs typeface="メイリオ"/>
              </a:rPr>
              <a:t>】</a:t>
            </a:r>
          </a:p>
          <a:p>
            <a:pPr algn="ctr" defTabSz="457200">
              <a:lnSpc>
                <a:spcPct val="150000"/>
              </a:lnSpc>
            </a:pPr>
            <a:endParaRPr lang="en-US" altLang="ja-JP" sz="3200" dirty="0">
              <a:solidFill>
                <a:prstClr val="black"/>
              </a:solidFill>
              <a:latin typeface="メイリオ"/>
              <a:ea typeface="メイリオ"/>
              <a:cs typeface="メイリオ"/>
            </a:endParaRPr>
          </a:p>
        </p:txBody>
      </p:sp>
      <p:sp>
        <p:nvSpPr>
          <p:cNvPr id="9" name="正方形/長方形 8"/>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3" name="スライド番号プレースホルダー 2"/>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77</a:t>
            </a:fld>
            <a:endParaRPr lang="ja-JP" altLang="en-US">
              <a:solidFill>
                <a:prstClr val="black">
                  <a:tint val="75000"/>
                </a:prstClr>
              </a:solidFill>
            </a:endParaRPr>
          </a:p>
        </p:txBody>
      </p:sp>
    </p:spTree>
    <p:extLst>
      <p:ext uri="{BB962C8B-B14F-4D97-AF65-F5344CB8AC3E}">
        <p14:creationId xmlns:p14="http://schemas.microsoft.com/office/powerpoint/2010/main" val="8533703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2" y="551417"/>
            <a:ext cx="8443337" cy="738664"/>
          </a:xfrm>
          <a:prstGeom prst="rect">
            <a:avLst/>
          </a:prstGeom>
          <a:noFill/>
        </p:spPr>
        <p:txBody>
          <a:bodyPr wrap="none" rtlCol="0">
            <a:spAutoFit/>
          </a:bodyPr>
          <a:lstStyle/>
          <a:p>
            <a:pPr defTabSz="457200">
              <a:lnSpc>
                <a:spcPct val="150000"/>
              </a:lnSpc>
            </a:pPr>
            <a:r>
              <a:rPr lang="ja-JP" altLang="en-US" sz="2800" dirty="0">
                <a:solidFill>
                  <a:prstClr val="black"/>
                </a:solidFill>
                <a:latin typeface="メイリオ"/>
                <a:ea typeface="メイリオ"/>
                <a:cs typeface="メイリオ"/>
              </a:rPr>
              <a:t>働きたいを構成する「働きやすさ」と「働きがい」</a:t>
            </a:r>
            <a:endParaRPr lang="en-US" altLang="ja-JP" sz="2800" dirty="0">
              <a:solidFill>
                <a:prstClr val="black"/>
              </a:solidFill>
              <a:latin typeface="メイリオ"/>
              <a:ea typeface="メイリオ"/>
              <a:cs typeface="メイリオ"/>
            </a:endParaRPr>
          </a:p>
        </p:txBody>
      </p:sp>
      <p:cxnSp>
        <p:nvCxnSpPr>
          <p:cNvPr id="50" name="直線コネクタ 49"/>
          <p:cNvCxnSpPr/>
          <p:nvPr/>
        </p:nvCxnSpPr>
        <p:spPr>
          <a:xfrm flipV="1">
            <a:off x="714212" y="1220622"/>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928833" y="2571443"/>
            <a:ext cx="4688763" cy="3416320"/>
          </a:xfrm>
          <a:prstGeom prst="rect">
            <a:avLst/>
          </a:prstGeom>
          <a:solidFill>
            <a:schemeClr val="bg1"/>
          </a:solidFill>
        </p:spPr>
        <p:txBody>
          <a:bodyPr wrap="square" rtlCol="0">
            <a:spAutoFit/>
          </a:bodyPr>
          <a:lstStyle/>
          <a:p>
            <a:pPr defTabSz="457200">
              <a:lnSpc>
                <a:spcPct val="150000"/>
              </a:lnSpc>
            </a:pPr>
            <a:r>
              <a:rPr lang="ja-JP" altLang="en-US" b="1" dirty="0">
                <a:solidFill>
                  <a:prstClr val="black"/>
                </a:solidFill>
                <a:latin typeface="メイリオ"/>
                <a:ea typeface="メイリオ"/>
                <a:cs typeface="メイリオ"/>
              </a:rPr>
              <a:t>人材としての成長</a:t>
            </a:r>
            <a:endParaRPr lang="en-US" altLang="ja-JP" b="1" dirty="0">
              <a:solidFill>
                <a:prstClr val="black"/>
              </a:solidFill>
              <a:latin typeface="メイリオ"/>
              <a:ea typeface="メイリオ"/>
              <a:cs typeface="メイリオ"/>
            </a:endParaRPr>
          </a:p>
          <a:p>
            <a:pPr defTabSz="457200">
              <a:lnSpc>
                <a:spcPct val="150000"/>
              </a:lnSpc>
            </a:pPr>
            <a:r>
              <a:rPr lang="ja-JP" altLang="en-US" b="1" dirty="0">
                <a:solidFill>
                  <a:prstClr val="black"/>
                </a:solidFill>
                <a:latin typeface="メイリオ"/>
                <a:ea typeface="メイリオ"/>
                <a:cs typeface="メイリオ"/>
              </a:rPr>
              <a:t>チャレンジと達成</a:t>
            </a:r>
            <a:endParaRPr lang="en-US" altLang="ja-JP" b="1" dirty="0">
              <a:solidFill>
                <a:prstClr val="black"/>
              </a:solidFill>
              <a:latin typeface="メイリオ"/>
              <a:ea typeface="メイリオ"/>
              <a:cs typeface="メイリオ"/>
            </a:endParaRPr>
          </a:p>
          <a:p>
            <a:pPr defTabSz="457200">
              <a:lnSpc>
                <a:spcPct val="150000"/>
              </a:lnSpc>
            </a:pPr>
            <a:r>
              <a:rPr lang="ja-JP" altLang="en-US" b="1" dirty="0">
                <a:solidFill>
                  <a:prstClr val="black"/>
                </a:solidFill>
                <a:latin typeface="メイリオ"/>
                <a:ea typeface="メイリオ"/>
                <a:cs typeface="メイリオ"/>
              </a:rPr>
              <a:t>所属感・コミュニケーション</a:t>
            </a:r>
            <a:endParaRPr lang="en-US" altLang="ja-JP" b="1" dirty="0">
              <a:solidFill>
                <a:prstClr val="black"/>
              </a:solidFill>
              <a:latin typeface="メイリオ"/>
              <a:ea typeface="メイリオ"/>
              <a:cs typeface="メイリオ"/>
            </a:endParaRPr>
          </a:p>
          <a:p>
            <a:pPr defTabSz="457200">
              <a:lnSpc>
                <a:spcPct val="150000"/>
              </a:lnSpc>
            </a:pPr>
            <a:endParaRPr lang="en-US" altLang="ja-JP" b="1" dirty="0">
              <a:solidFill>
                <a:prstClr val="black"/>
              </a:solidFill>
              <a:latin typeface="メイリオ"/>
              <a:ea typeface="メイリオ"/>
              <a:cs typeface="メイリオ"/>
            </a:endParaRPr>
          </a:p>
          <a:p>
            <a:pPr defTabSz="457200">
              <a:lnSpc>
                <a:spcPct val="150000"/>
              </a:lnSpc>
            </a:pPr>
            <a:r>
              <a:rPr lang="ja-JP" altLang="en-US" dirty="0">
                <a:solidFill>
                  <a:prstClr val="black"/>
                </a:solidFill>
                <a:latin typeface="メイリオ"/>
                <a:ea typeface="メイリオ"/>
                <a:cs typeface="メイリオ"/>
              </a:rPr>
              <a:t>自律的に前へ前へと押し出す力</a:t>
            </a:r>
            <a:endParaRPr lang="en-US" altLang="ja-JP" dirty="0">
              <a:solidFill>
                <a:prstClr val="black"/>
              </a:solidFill>
              <a:latin typeface="メイリオ"/>
              <a:ea typeface="メイリオ"/>
              <a:cs typeface="メイリオ"/>
            </a:endParaRPr>
          </a:p>
          <a:p>
            <a:pPr defTabSz="457200">
              <a:lnSpc>
                <a:spcPct val="150000"/>
              </a:lnSpc>
            </a:pPr>
            <a:endParaRPr lang="en-US" altLang="ja-JP" dirty="0">
              <a:solidFill>
                <a:prstClr val="black"/>
              </a:solidFill>
              <a:latin typeface="メイリオ"/>
              <a:ea typeface="メイリオ"/>
              <a:cs typeface="メイリオ"/>
            </a:endParaRPr>
          </a:p>
          <a:p>
            <a:pPr defTabSz="457200">
              <a:lnSpc>
                <a:spcPct val="150000"/>
              </a:lnSpc>
            </a:pPr>
            <a:endParaRPr lang="en-US" altLang="ja-JP" dirty="0">
              <a:solidFill>
                <a:prstClr val="black"/>
              </a:solidFill>
              <a:latin typeface="メイリオ"/>
              <a:ea typeface="メイリオ"/>
              <a:cs typeface="メイリオ"/>
            </a:endParaRPr>
          </a:p>
          <a:p>
            <a:pPr defTabSz="457200">
              <a:lnSpc>
                <a:spcPct val="150000"/>
              </a:lnSpc>
            </a:pPr>
            <a:r>
              <a:rPr lang="ja-JP" altLang="en-US" dirty="0">
                <a:solidFill>
                  <a:prstClr val="black"/>
                </a:solidFill>
                <a:latin typeface="メイリオ"/>
                <a:ea typeface="メイリオ"/>
                <a:cs typeface="メイリオ"/>
              </a:rPr>
              <a:t>動機づけ要因</a:t>
            </a:r>
            <a:endParaRPr lang="en-US" altLang="ja-JP" dirty="0">
              <a:solidFill>
                <a:prstClr val="black"/>
              </a:solidFill>
              <a:latin typeface="メイリオ"/>
              <a:ea typeface="メイリオ"/>
              <a:cs typeface="メイリオ"/>
            </a:endParaRPr>
          </a:p>
        </p:txBody>
      </p:sp>
      <p:sp>
        <p:nvSpPr>
          <p:cNvPr id="56" name="角丸四角形 55"/>
          <p:cNvSpPr/>
          <p:nvPr/>
        </p:nvSpPr>
        <p:spPr>
          <a:xfrm>
            <a:off x="6739408" y="2282532"/>
            <a:ext cx="4647251"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54" name="角丸四角形 53"/>
          <p:cNvSpPr/>
          <p:nvPr/>
        </p:nvSpPr>
        <p:spPr>
          <a:xfrm>
            <a:off x="774805" y="2282532"/>
            <a:ext cx="4996823"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58" name="テキスト ボックス 57"/>
          <p:cNvSpPr txBox="1"/>
          <p:nvPr/>
        </p:nvSpPr>
        <p:spPr>
          <a:xfrm>
            <a:off x="6885680" y="2571444"/>
            <a:ext cx="4696720" cy="3000821"/>
          </a:xfrm>
          <a:prstGeom prst="rect">
            <a:avLst/>
          </a:prstGeom>
          <a:noFill/>
        </p:spPr>
        <p:txBody>
          <a:bodyPr wrap="square" rtlCol="0">
            <a:spAutoFit/>
          </a:bodyPr>
          <a:lstStyle/>
          <a:p>
            <a:pPr defTabSz="457200">
              <a:lnSpc>
                <a:spcPct val="150000"/>
              </a:lnSpc>
            </a:pPr>
            <a:r>
              <a:rPr lang="ja-JP" altLang="en-US" b="1" dirty="0">
                <a:solidFill>
                  <a:prstClr val="black"/>
                </a:solidFill>
                <a:latin typeface="メイリオ"/>
                <a:ea typeface="メイリオ"/>
                <a:cs typeface="メイリオ"/>
              </a:rPr>
              <a:t>雇用における安心・納得</a:t>
            </a:r>
            <a:endParaRPr lang="en-US" altLang="ja-JP" b="1" dirty="0">
              <a:solidFill>
                <a:prstClr val="black"/>
              </a:solidFill>
              <a:latin typeface="メイリオ"/>
              <a:ea typeface="メイリオ"/>
              <a:cs typeface="メイリオ"/>
            </a:endParaRPr>
          </a:p>
          <a:p>
            <a:pPr defTabSz="457200">
              <a:lnSpc>
                <a:spcPct val="150000"/>
              </a:lnSpc>
            </a:pPr>
            <a:r>
              <a:rPr lang="ja-JP" altLang="en-US" b="1" dirty="0">
                <a:solidFill>
                  <a:prstClr val="black"/>
                </a:solidFill>
                <a:latin typeface="メイリオ"/>
                <a:ea typeface="メイリオ"/>
                <a:cs typeface="メイリオ"/>
              </a:rPr>
              <a:t>人材としての尊重</a:t>
            </a:r>
            <a:endParaRPr lang="en-US" altLang="ja-JP" b="1" dirty="0">
              <a:solidFill>
                <a:prstClr val="black"/>
              </a:solidFill>
              <a:latin typeface="メイリオ"/>
              <a:ea typeface="メイリオ"/>
              <a:cs typeface="メイリオ"/>
            </a:endParaRPr>
          </a:p>
          <a:p>
            <a:pPr defTabSz="457200">
              <a:lnSpc>
                <a:spcPct val="150000"/>
              </a:lnSpc>
            </a:pPr>
            <a:r>
              <a:rPr lang="ja-JP" altLang="en-US" b="1" dirty="0">
                <a:solidFill>
                  <a:prstClr val="black"/>
                </a:solidFill>
                <a:latin typeface="メイリオ"/>
                <a:ea typeface="メイリオ"/>
                <a:cs typeface="メイリオ"/>
              </a:rPr>
              <a:t>ワークライフバランス</a:t>
            </a:r>
            <a:endParaRPr lang="en-US" altLang="ja-JP" b="1" dirty="0">
              <a:solidFill>
                <a:prstClr val="black"/>
              </a:solidFill>
              <a:latin typeface="メイリオ"/>
              <a:ea typeface="メイリオ"/>
              <a:cs typeface="メイリオ"/>
            </a:endParaRPr>
          </a:p>
          <a:p>
            <a:pPr defTabSz="457200">
              <a:lnSpc>
                <a:spcPct val="150000"/>
              </a:lnSpc>
            </a:pPr>
            <a:r>
              <a:rPr lang="ja-JP" altLang="en-US" b="1" dirty="0">
                <a:solidFill>
                  <a:prstClr val="black"/>
                </a:solidFill>
                <a:latin typeface="メイリオ"/>
                <a:ea typeface="メイリオ"/>
                <a:cs typeface="メイリオ"/>
              </a:rPr>
              <a:t>キャリアに応じた多様な選択肢</a:t>
            </a:r>
            <a:endParaRPr lang="en-US" altLang="ja-JP" b="1" dirty="0">
              <a:solidFill>
                <a:prstClr val="black"/>
              </a:solidFill>
              <a:latin typeface="メイリオ"/>
              <a:ea typeface="メイリオ"/>
              <a:cs typeface="メイリオ"/>
            </a:endParaRPr>
          </a:p>
          <a:p>
            <a:pPr defTabSz="457200">
              <a:lnSpc>
                <a:spcPct val="150000"/>
              </a:lnSpc>
            </a:pPr>
            <a:r>
              <a:rPr lang="ja-JP" altLang="en-US" dirty="0">
                <a:solidFill>
                  <a:prstClr val="black"/>
                </a:solidFill>
                <a:latin typeface="メイリオ"/>
                <a:ea typeface="メイリオ"/>
                <a:cs typeface="メイリオ"/>
              </a:rPr>
              <a:t>働きがいを阻害する要因を取り除くこと</a:t>
            </a:r>
            <a:endParaRPr lang="en-US" altLang="ja-JP" dirty="0">
              <a:solidFill>
                <a:prstClr val="black"/>
              </a:solidFill>
              <a:latin typeface="メイリオ"/>
              <a:ea typeface="メイリオ"/>
              <a:cs typeface="メイリオ"/>
            </a:endParaRPr>
          </a:p>
          <a:p>
            <a:pPr defTabSz="457200">
              <a:lnSpc>
                <a:spcPct val="150000"/>
              </a:lnSpc>
            </a:pPr>
            <a:endParaRPr lang="en-US" altLang="ja-JP" dirty="0">
              <a:solidFill>
                <a:prstClr val="black"/>
              </a:solidFill>
              <a:latin typeface="メイリオ"/>
              <a:ea typeface="メイリオ"/>
              <a:cs typeface="メイリオ"/>
            </a:endParaRPr>
          </a:p>
          <a:p>
            <a:pPr defTabSz="457200">
              <a:lnSpc>
                <a:spcPct val="150000"/>
              </a:lnSpc>
            </a:pPr>
            <a:r>
              <a:rPr lang="ja-JP" altLang="en-US" dirty="0">
                <a:solidFill>
                  <a:prstClr val="black"/>
                </a:solidFill>
                <a:latin typeface="メイリオ"/>
                <a:ea typeface="メイリオ"/>
                <a:cs typeface="メイリオ"/>
              </a:rPr>
              <a:t>衛生要因</a:t>
            </a:r>
            <a:endParaRPr lang="en-US" altLang="ja-JP" dirty="0">
              <a:solidFill>
                <a:prstClr val="black"/>
              </a:solidFill>
              <a:latin typeface="メイリオ"/>
              <a:ea typeface="メイリオ"/>
              <a:cs typeface="メイリオ"/>
            </a:endParaRPr>
          </a:p>
        </p:txBody>
      </p:sp>
      <p:sp>
        <p:nvSpPr>
          <p:cNvPr id="63" name="テキスト ボックス 62"/>
          <p:cNvSpPr txBox="1"/>
          <p:nvPr/>
        </p:nvSpPr>
        <p:spPr>
          <a:xfrm>
            <a:off x="774803" y="1788041"/>
            <a:ext cx="1107996" cy="369332"/>
          </a:xfrm>
          <a:prstGeom prst="rect">
            <a:avLst/>
          </a:prstGeom>
          <a:noFill/>
        </p:spPr>
        <p:txBody>
          <a:bodyPr wrap="none" rtlCol="0">
            <a:spAutoFit/>
          </a:bodyPr>
          <a:lstStyle/>
          <a:p>
            <a:pPr defTabSz="457200"/>
            <a:r>
              <a:rPr lang="ja-JP" altLang="en-US" b="1" dirty="0">
                <a:solidFill>
                  <a:srgbClr val="008000"/>
                </a:solidFill>
                <a:latin typeface="メイリオ"/>
                <a:ea typeface="メイリオ"/>
                <a:cs typeface="メイリオ"/>
              </a:rPr>
              <a:t>働きがい</a:t>
            </a:r>
          </a:p>
        </p:txBody>
      </p:sp>
      <p:sp>
        <p:nvSpPr>
          <p:cNvPr id="65" name="テキスト ボックス 64"/>
          <p:cNvSpPr txBox="1"/>
          <p:nvPr/>
        </p:nvSpPr>
        <p:spPr>
          <a:xfrm>
            <a:off x="6956692" y="1784078"/>
            <a:ext cx="1338828" cy="369332"/>
          </a:xfrm>
          <a:prstGeom prst="rect">
            <a:avLst/>
          </a:prstGeom>
          <a:noFill/>
        </p:spPr>
        <p:txBody>
          <a:bodyPr wrap="none" rtlCol="0">
            <a:spAutoFit/>
          </a:bodyPr>
          <a:lstStyle/>
          <a:p>
            <a:pPr defTabSz="457200"/>
            <a:r>
              <a:rPr lang="ja-JP" altLang="en-US" b="1" dirty="0">
                <a:solidFill>
                  <a:srgbClr val="008000"/>
                </a:solidFill>
                <a:latin typeface="メイリオ"/>
                <a:ea typeface="メイリオ"/>
                <a:cs typeface="メイリオ"/>
              </a:rPr>
              <a:t>働きやすさ</a:t>
            </a: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ndParaRPr>
          </a:p>
        </p:txBody>
      </p:sp>
      <p:sp>
        <p:nvSpPr>
          <p:cNvPr id="5" name="スライド番号プレースホルダー 4"/>
          <p:cNvSpPr>
            <a:spLocks noGrp="1"/>
          </p:cNvSpPr>
          <p:nvPr>
            <p:ph type="sldNum" sz="quarter" idx="12"/>
          </p:nvPr>
        </p:nvSpPr>
        <p:spPr/>
        <p:txBody>
          <a:bodyPr/>
          <a:lstStyle/>
          <a:p>
            <a:fld id="{D97F562C-DB37-A44F-84FD-A9E31E389A4E}" type="slidenum">
              <a:rPr lang="ja-JP" altLang="en-US" smtClean="0">
                <a:solidFill>
                  <a:prstClr val="black">
                    <a:tint val="75000"/>
                  </a:prstClr>
                </a:solidFill>
              </a:rPr>
              <a:pPr/>
              <a:t>78</a:t>
            </a:fld>
            <a:endParaRPr lang="ja-JP" altLang="en-US">
              <a:solidFill>
                <a:prstClr val="black">
                  <a:tint val="75000"/>
                </a:prstClr>
              </a:solidFill>
            </a:endParaRPr>
          </a:p>
        </p:txBody>
      </p:sp>
    </p:spTree>
    <p:extLst>
      <p:ext uri="{BB962C8B-B14F-4D97-AF65-F5344CB8AC3E}">
        <p14:creationId xmlns:p14="http://schemas.microsoft.com/office/powerpoint/2010/main" val="15898991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551417"/>
            <a:ext cx="5570756" cy="738664"/>
          </a:xfrm>
          <a:prstGeom prst="rect">
            <a:avLst/>
          </a:prstGeom>
          <a:noFill/>
        </p:spPr>
        <p:txBody>
          <a:bodyPr wrap="none" rtlCol="0">
            <a:spAutoFit/>
          </a:bodyPr>
          <a:lstStyle/>
          <a:p>
            <a:pPr>
              <a:lnSpc>
                <a:spcPct val="150000"/>
              </a:lnSpc>
              <a:defRPr/>
            </a:pPr>
            <a:r>
              <a:rPr lang="ja-JP" altLang="en-US" sz="2800" kern="0" dirty="0">
                <a:solidFill>
                  <a:sysClr val="windowText" lastClr="000000"/>
                </a:solidFill>
                <a:latin typeface="メイリオ"/>
                <a:ea typeface="メイリオ"/>
                <a:cs typeface="メイリオ"/>
              </a:rPr>
              <a:t>働きがいを高める内発的動機づけ</a:t>
            </a:r>
            <a:endParaRPr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220619"/>
            <a:ext cx="7328035" cy="12640"/>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825602" y="2655334"/>
            <a:ext cx="4389065" cy="1338828"/>
          </a:xfrm>
          <a:prstGeom prst="rect">
            <a:avLst/>
          </a:prstGeom>
          <a:solidFill>
            <a:schemeClr val="bg1"/>
          </a:solidFill>
        </p:spPr>
        <p:txBody>
          <a:bodyPr wrap="square" rtlCol="0">
            <a:spAutoFit/>
          </a:bodyPr>
          <a:lstStyle/>
          <a:p>
            <a:pPr>
              <a:lnSpc>
                <a:spcPct val="150000"/>
              </a:lnSpc>
              <a:defRPr/>
            </a:pPr>
            <a:r>
              <a:rPr kumimoji="0" lang="ja-JP" altLang="en-US" b="1" kern="0" dirty="0">
                <a:solidFill>
                  <a:sysClr val="windowText" lastClr="000000"/>
                </a:solidFill>
                <a:latin typeface="メイリオ"/>
                <a:ea typeface="メイリオ"/>
                <a:cs typeface="メイリオ"/>
              </a:rPr>
              <a:t>本人の好奇心、関心からもたらされる動機づけ。</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メリットや罰則に起因しない。</a:t>
            </a:r>
            <a:endParaRPr kumimoji="0" lang="en-US" altLang="ja-JP" b="1" kern="0" dirty="0">
              <a:solidFill>
                <a:sysClr val="windowText" lastClr="000000"/>
              </a:solidFill>
              <a:latin typeface="メイリオ"/>
              <a:ea typeface="メイリオ"/>
              <a:cs typeface="メイリオ"/>
            </a:endParaRPr>
          </a:p>
        </p:txBody>
      </p:sp>
      <p:sp>
        <p:nvSpPr>
          <p:cNvPr id="56" name="角丸四角形 55"/>
          <p:cNvSpPr/>
          <p:nvPr/>
        </p:nvSpPr>
        <p:spPr>
          <a:xfrm>
            <a:off x="6739409" y="2282532"/>
            <a:ext cx="4009687"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4" name="角丸四角形 53"/>
          <p:cNvSpPr/>
          <p:nvPr/>
        </p:nvSpPr>
        <p:spPr>
          <a:xfrm>
            <a:off x="774805" y="2282532"/>
            <a:ext cx="4439863"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8" name="テキスト ボックス 57"/>
          <p:cNvSpPr txBox="1"/>
          <p:nvPr/>
        </p:nvSpPr>
        <p:spPr>
          <a:xfrm>
            <a:off x="6885680" y="2644113"/>
            <a:ext cx="3863413" cy="2169825"/>
          </a:xfrm>
          <a:prstGeom prst="rect">
            <a:avLst/>
          </a:prstGeom>
          <a:noFill/>
        </p:spPr>
        <p:txBody>
          <a:bodyPr wrap="square" rtlCol="0">
            <a:spAutoFit/>
          </a:bodyPr>
          <a:lstStyle/>
          <a:p>
            <a:pPr>
              <a:lnSpc>
                <a:spcPct val="150000"/>
              </a:lnSpc>
              <a:defRPr/>
            </a:pPr>
            <a:r>
              <a:rPr kumimoji="0" lang="ja-JP" altLang="en-US" b="1" kern="0" dirty="0">
                <a:solidFill>
                  <a:sysClr val="windowText" lastClr="000000"/>
                </a:solidFill>
                <a:latin typeface="メイリオ"/>
                <a:ea typeface="メイリオ"/>
                <a:cs typeface="メイリオ"/>
              </a:rPr>
              <a:t>人間がそのときしていることに、完全に浸り、精力的に集中している感覚</a:t>
            </a:r>
            <a:endParaRPr kumimoji="0" lang="en-US" altLang="ja-JP" b="1" kern="0" dirty="0">
              <a:solidFill>
                <a:sysClr val="windowText" lastClr="000000"/>
              </a:solidFill>
              <a:latin typeface="メイリオ"/>
              <a:ea typeface="メイリオ"/>
              <a:cs typeface="メイリオ"/>
            </a:endParaRPr>
          </a:p>
          <a:p>
            <a:pPr>
              <a:lnSpc>
                <a:spcPct val="150000"/>
              </a:lnSpc>
              <a:defRPr/>
            </a:pP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kern="0" dirty="0">
                <a:solidFill>
                  <a:sysClr val="windowText" lastClr="000000"/>
                </a:solidFill>
                <a:latin typeface="メイリオ"/>
                <a:ea typeface="メイリオ"/>
                <a:cs typeface="メイリオ"/>
              </a:rPr>
              <a:t>チクセントミハイ</a:t>
            </a:r>
            <a:endParaRPr kumimoji="0" lang="en-US" altLang="ja-JP" kern="0" dirty="0">
              <a:solidFill>
                <a:sysClr val="windowText" lastClr="000000"/>
              </a:solidFill>
              <a:latin typeface="メイリオ"/>
              <a:ea typeface="メイリオ"/>
              <a:cs typeface="メイリオ"/>
            </a:endParaRPr>
          </a:p>
        </p:txBody>
      </p:sp>
      <p:sp>
        <p:nvSpPr>
          <p:cNvPr id="63" name="テキスト ボックス 62"/>
          <p:cNvSpPr txBox="1"/>
          <p:nvPr/>
        </p:nvSpPr>
        <p:spPr>
          <a:xfrm>
            <a:off x="774805" y="1788041"/>
            <a:ext cx="1800493" cy="369332"/>
          </a:xfrm>
          <a:prstGeom prst="rect">
            <a:avLst/>
          </a:prstGeom>
          <a:noFill/>
        </p:spPr>
        <p:txBody>
          <a:bodyPr wrap="none" rtlCol="0">
            <a:spAutoFit/>
          </a:bodyPr>
          <a:lstStyle/>
          <a:p>
            <a:pPr>
              <a:defRPr/>
            </a:pPr>
            <a:r>
              <a:rPr lang="ja-JP" altLang="en-US" b="1" kern="0" dirty="0">
                <a:solidFill>
                  <a:srgbClr val="008000"/>
                </a:solidFill>
                <a:latin typeface="メイリオ"/>
                <a:ea typeface="メイリオ"/>
                <a:cs typeface="メイリオ"/>
              </a:rPr>
              <a:t>内発的動機づけ</a:t>
            </a:r>
          </a:p>
        </p:txBody>
      </p:sp>
      <p:sp>
        <p:nvSpPr>
          <p:cNvPr id="65" name="テキスト ボックス 64"/>
          <p:cNvSpPr txBox="1"/>
          <p:nvPr/>
        </p:nvSpPr>
        <p:spPr>
          <a:xfrm>
            <a:off x="6956694" y="1784078"/>
            <a:ext cx="877163" cy="369332"/>
          </a:xfrm>
          <a:prstGeom prst="rect">
            <a:avLst/>
          </a:prstGeom>
          <a:noFill/>
        </p:spPr>
        <p:txBody>
          <a:bodyPr wrap="none" rtlCol="0">
            <a:spAutoFit/>
          </a:bodyPr>
          <a:lstStyle/>
          <a:p>
            <a:pPr>
              <a:defRPr/>
            </a:pPr>
            <a:r>
              <a:rPr kumimoji="0" lang="ja-JP" altLang="en-US" b="1" kern="0" dirty="0">
                <a:solidFill>
                  <a:srgbClr val="008000"/>
                </a:solidFill>
                <a:latin typeface="メイリオ"/>
                <a:ea typeface="メイリオ"/>
                <a:cs typeface="メイリオ"/>
              </a:rPr>
              <a:t>フロー</a:t>
            </a:r>
            <a:endParaRPr lang="ja-JP" altLang="en-US" b="1" kern="0" dirty="0">
              <a:solidFill>
                <a:srgbClr val="008000"/>
              </a:solidFill>
              <a:latin typeface="メイリオ"/>
              <a:ea typeface="メイリオ"/>
              <a:cs typeface="メイリオ"/>
            </a:endParaRP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79</a:t>
            </a:fld>
            <a:endParaRPr lang="ja-JP" altLang="en-US" sz="1800" kern="0">
              <a:solidFill>
                <a:sysClr val="windowText" lastClr="000000"/>
              </a:solidFill>
            </a:endParaRPr>
          </a:p>
        </p:txBody>
      </p:sp>
    </p:spTree>
    <p:extLst>
      <p:ext uri="{BB962C8B-B14F-4D97-AF65-F5344CB8AC3E}">
        <p14:creationId xmlns:p14="http://schemas.microsoft.com/office/powerpoint/2010/main" val="143498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フッター プレースホルダー 4"/>
          <p:cNvSpPr>
            <a:spLocks noGrp="1"/>
          </p:cNvSpPr>
          <p:nvPr>
            <p:ph type="ftr" sz="quarter" idx="11"/>
          </p:nvPr>
        </p:nvSpPr>
        <p:spPr/>
        <p:txBody>
          <a:bodyPr/>
          <a:lstStyle/>
          <a:p>
            <a:r>
              <a:rPr lang="en-US" altLang="ja-JP" sz="800" dirty="0" err="1" smtClean="0">
                <a:latin typeface="Garamond" panose="02020404030301010803" pitchFamily="18" charset="0"/>
              </a:rPr>
              <a:t>Koichi.yokota</a:t>
            </a:r>
            <a:endParaRPr lang="en-US" altLang="ja-JP" sz="800" dirty="0">
              <a:latin typeface="Garamond" panose="02020404030301010803" pitchFamily="18" charset="0"/>
            </a:endParaRPr>
          </a:p>
        </p:txBody>
      </p:sp>
      <p:sp>
        <p:nvSpPr>
          <p:cNvPr id="59" name="スライド番号プレースホルダー 5"/>
          <p:cNvSpPr>
            <a:spLocks noGrp="1"/>
          </p:cNvSpPr>
          <p:nvPr>
            <p:ph type="sldNum" sz="quarter" idx="12"/>
          </p:nvPr>
        </p:nvSpPr>
        <p:spPr/>
        <p:txBody>
          <a:bodyPr/>
          <a:lstStyle/>
          <a:p>
            <a:fld id="{2711BFEE-1503-4B09-AE7F-BB936AAF13D5}" type="slidenum">
              <a:rPr lang="en-US" altLang="ja-JP"/>
              <a:pPr/>
              <a:t>8</a:t>
            </a:fld>
            <a:endParaRPr lang="en-US" altLang="ja-JP"/>
          </a:p>
        </p:txBody>
      </p:sp>
      <p:sp>
        <p:nvSpPr>
          <p:cNvPr id="492546" name="Rectangle 2"/>
          <p:cNvSpPr>
            <a:spLocks noGrp="1" noChangeArrowheads="1"/>
          </p:cNvSpPr>
          <p:nvPr>
            <p:ph type="title"/>
          </p:nvPr>
        </p:nvSpPr>
        <p:spPr>
          <a:xfrm>
            <a:off x="1866801" y="-82802"/>
            <a:ext cx="7772400" cy="1143000"/>
          </a:xfrm>
        </p:spPr>
        <p:txBody>
          <a:bodyPr/>
          <a:lstStyle/>
          <a:p>
            <a:r>
              <a:rPr lang="ja-JP" altLang="en-US" sz="1900" i="1" dirty="0"/>
              <a:t>無形資産と有形資産</a:t>
            </a:r>
          </a:p>
        </p:txBody>
      </p:sp>
      <p:sp>
        <p:nvSpPr>
          <p:cNvPr id="492548" name="Line 4"/>
          <p:cNvSpPr>
            <a:spLocks noChangeShapeType="1"/>
          </p:cNvSpPr>
          <p:nvPr/>
        </p:nvSpPr>
        <p:spPr bwMode="auto">
          <a:xfrm>
            <a:off x="1893889" y="1473200"/>
            <a:ext cx="2516187" cy="0"/>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49" name="Line 5"/>
          <p:cNvSpPr>
            <a:spLocks noChangeShapeType="1"/>
          </p:cNvSpPr>
          <p:nvPr/>
        </p:nvSpPr>
        <p:spPr bwMode="auto">
          <a:xfrm>
            <a:off x="4352926" y="4564063"/>
            <a:ext cx="1330325" cy="0"/>
          </a:xfrm>
          <a:prstGeom prst="line">
            <a:avLst/>
          </a:prstGeom>
          <a:noFill/>
          <a:ln w="952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50" name="Line 6"/>
          <p:cNvSpPr>
            <a:spLocks noChangeShapeType="1"/>
          </p:cNvSpPr>
          <p:nvPr/>
        </p:nvSpPr>
        <p:spPr bwMode="auto">
          <a:xfrm>
            <a:off x="4322764" y="2254250"/>
            <a:ext cx="892175" cy="0"/>
          </a:xfrm>
          <a:prstGeom prst="line">
            <a:avLst/>
          </a:prstGeom>
          <a:noFill/>
          <a:ln w="952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51" name="AutoShape 7"/>
          <p:cNvSpPr>
            <a:spLocks noChangeArrowheads="1"/>
          </p:cNvSpPr>
          <p:nvPr/>
        </p:nvSpPr>
        <p:spPr bwMode="auto">
          <a:xfrm>
            <a:off x="4775200" y="2254250"/>
            <a:ext cx="304800" cy="2324100"/>
          </a:xfrm>
          <a:prstGeom prst="upDownArrow">
            <a:avLst>
              <a:gd name="adj1" fmla="val 40620"/>
              <a:gd name="adj2" fmla="val 65977"/>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52" name="Text Box 8"/>
          <p:cNvSpPr txBox="1">
            <a:spLocks noChangeArrowheads="1"/>
          </p:cNvSpPr>
          <p:nvPr/>
        </p:nvSpPr>
        <p:spPr bwMode="auto">
          <a:xfrm>
            <a:off x="4368800" y="3384550"/>
            <a:ext cx="990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400">
                <a:latin typeface="Tahoma" panose="020B0604030504040204" pitchFamily="34" charset="0"/>
              </a:rPr>
              <a:t>株式時価総額</a:t>
            </a:r>
          </a:p>
        </p:txBody>
      </p:sp>
      <p:sp>
        <p:nvSpPr>
          <p:cNvPr id="492553" name="AutoShape 9"/>
          <p:cNvSpPr>
            <a:spLocks noChangeArrowheads="1"/>
          </p:cNvSpPr>
          <p:nvPr/>
        </p:nvSpPr>
        <p:spPr bwMode="auto">
          <a:xfrm>
            <a:off x="5267325" y="1509713"/>
            <a:ext cx="304800" cy="3065462"/>
          </a:xfrm>
          <a:prstGeom prst="upDownArrow">
            <a:avLst>
              <a:gd name="adj1" fmla="val 40620"/>
              <a:gd name="adj2" fmla="val 72729"/>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54" name="Text Box 10"/>
          <p:cNvSpPr txBox="1">
            <a:spLocks noChangeArrowheads="1"/>
          </p:cNvSpPr>
          <p:nvPr/>
        </p:nvSpPr>
        <p:spPr bwMode="auto">
          <a:xfrm>
            <a:off x="4957763" y="2846388"/>
            <a:ext cx="10731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600">
                <a:latin typeface="Tahoma" panose="020B0604030504040204" pitchFamily="34" charset="0"/>
              </a:rPr>
              <a:t>企業価値</a:t>
            </a:r>
          </a:p>
        </p:txBody>
      </p:sp>
      <p:sp>
        <p:nvSpPr>
          <p:cNvPr id="492555" name="Rectangle 11"/>
          <p:cNvSpPr>
            <a:spLocks noChangeArrowheads="1"/>
          </p:cNvSpPr>
          <p:nvPr/>
        </p:nvSpPr>
        <p:spPr bwMode="auto">
          <a:xfrm>
            <a:off x="2074864" y="1473200"/>
            <a:ext cx="1095375" cy="1619250"/>
          </a:xfrm>
          <a:prstGeom prst="rect">
            <a:avLst/>
          </a:prstGeom>
          <a:solidFill>
            <a:srgbClr val="00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56" name="Rectangle 12"/>
          <p:cNvSpPr>
            <a:spLocks noChangeArrowheads="1"/>
          </p:cNvSpPr>
          <p:nvPr/>
        </p:nvSpPr>
        <p:spPr bwMode="auto">
          <a:xfrm>
            <a:off x="3170239" y="1471613"/>
            <a:ext cx="1106487" cy="793750"/>
          </a:xfrm>
          <a:prstGeom prst="rect">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57" name="Rectangle 13"/>
          <p:cNvSpPr>
            <a:spLocks noChangeArrowheads="1"/>
          </p:cNvSpPr>
          <p:nvPr/>
        </p:nvSpPr>
        <p:spPr bwMode="auto">
          <a:xfrm>
            <a:off x="3168650" y="2255838"/>
            <a:ext cx="1104900" cy="850900"/>
          </a:xfrm>
          <a:prstGeom prst="rect">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58" name="Line 14"/>
          <p:cNvSpPr>
            <a:spLocks noChangeShapeType="1"/>
          </p:cNvSpPr>
          <p:nvPr/>
        </p:nvSpPr>
        <p:spPr bwMode="auto">
          <a:xfrm>
            <a:off x="4300538" y="1473200"/>
            <a:ext cx="1365250" cy="0"/>
          </a:xfrm>
          <a:prstGeom prst="line">
            <a:avLst/>
          </a:prstGeom>
          <a:noFill/>
          <a:ln w="952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59" name="Line 15"/>
          <p:cNvSpPr>
            <a:spLocks noChangeShapeType="1"/>
          </p:cNvSpPr>
          <p:nvPr/>
        </p:nvSpPr>
        <p:spPr bwMode="auto">
          <a:xfrm>
            <a:off x="4354513" y="3117850"/>
            <a:ext cx="406400" cy="0"/>
          </a:xfrm>
          <a:prstGeom prst="line">
            <a:avLst/>
          </a:prstGeom>
          <a:noFill/>
          <a:ln w="9525">
            <a:solidFill>
              <a:schemeClr val="tx1"/>
            </a:solidFill>
            <a:prstDash val="dash"/>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60" name="AutoShape 16"/>
          <p:cNvSpPr>
            <a:spLocks noChangeArrowheads="1"/>
          </p:cNvSpPr>
          <p:nvPr/>
        </p:nvSpPr>
        <p:spPr bwMode="auto">
          <a:xfrm>
            <a:off x="4411663" y="1485901"/>
            <a:ext cx="304800" cy="1617663"/>
          </a:xfrm>
          <a:prstGeom prst="upDownArrow">
            <a:avLst>
              <a:gd name="adj1" fmla="val 40620"/>
              <a:gd name="adj2" fmla="val 66341"/>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61" name="Text Box 17"/>
          <p:cNvSpPr txBox="1">
            <a:spLocks noChangeArrowheads="1"/>
          </p:cNvSpPr>
          <p:nvPr/>
        </p:nvSpPr>
        <p:spPr bwMode="auto">
          <a:xfrm>
            <a:off x="4335463" y="1879600"/>
            <a:ext cx="5397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ja-JP" altLang="en-US" sz="1400">
                <a:latin typeface="Tahoma" panose="020B0604030504040204" pitchFamily="34" charset="0"/>
              </a:rPr>
              <a:t>簿価</a:t>
            </a:r>
          </a:p>
        </p:txBody>
      </p:sp>
      <p:sp>
        <p:nvSpPr>
          <p:cNvPr id="492562" name="Text Box 18"/>
          <p:cNvSpPr txBox="1">
            <a:spLocks noChangeArrowheads="1"/>
          </p:cNvSpPr>
          <p:nvPr/>
        </p:nvSpPr>
        <p:spPr bwMode="auto">
          <a:xfrm>
            <a:off x="2106613" y="2078038"/>
            <a:ext cx="990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600" b="1">
                <a:solidFill>
                  <a:schemeClr val="bg1"/>
                </a:solidFill>
                <a:effectLst>
                  <a:outerShdw blurRad="38100" dist="38100" dir="2700000" algn="tl">
                    <a:srgbClr val="C0C0C0"/>
                  </a:outerShdw>
                </a:effectLst>
                <a:latin typeface="Tahoma" panose="020B0604030504040204" pitchFamily="34" charset="0"/>
              </a:rPr>
              <a:t>資産</a:t>
            </a:r>
          </a:p>
        </p:txBody>
      </p:sp>
      <p:sp>
        <p:nvSpPr>
          <p:cNvPr id="492563" name="Text Box 19"/>
          <p:cNvSpPr txBox="1">
            <a:spLocks noChangeArrowheads="1"/>
          </p:cNvSpPr>
          <p:nvPr/>
        </p:nvSpPr>
        <p:spPr bwMode="auto">
          <a:xfrm>
            <a:off x="3227388" y="1735138"/>
            <a:ext cx="990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600" b="1">
                <a:solidFill>
                  <a:schemeClr val="bg1"/>
                </a:solidFill>
                <a:effectLst>
                  <a:outerShdw blurRad="38100" dist="38100" dir="2700000" algn="tl">
                    <a:srgbClr val="C0C0C0"/>
                  </a:outerShdw>
                </a:effectLst>
                <a:latin typeface="Tahoma" panose="020B0604030504040204" pitchFamily="34" charset="0"/>
              </a:rPr>
              <a:t>負債</a:t>
            </a:r>
          </a:p>
        </p:txBody>
      </p:sp>
      <p:sp>
        <p:nvSpPr>
          <p:cNvPr id="492564" name="Text Box 20"/>
          <p:cNvSpPr txBox="1">
            <a:spLocks noChangeArrowheads="1"/>
          </p:cNvSpPr>
          <p:nvPr/>
        </p:nvSpPr>
        <p:spPr bwMode="auto">
          <a:xfrm>
            <a:off x="3082925" y="2455863"/>
            <a:ext cx="121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600" b="1">
                <a:solidFill>
                  <a:schemeClr val="bg1"/>
                </a:solidFill>
                <a:effectLst>
                  <a:outerShdw blurRad="38100" dist="38100" dir="2700000" algn="tl">
                    <a:srgbClr val="C0C0C0"/>
                  </a:outerShdw>
                </a:effectLst>
                <a:latin typeface="Tahoma" panose="020B0604030504040204" pitchFamily="34" charset="0"/>
              </a:rPr>
              <a:t>株主資本</a:t>
            </a:r>
          </a:p>
        </p:txBody>
      </p:sp>
      <p:sp>
        <p:nvSpPr>
          <p:cNvPr id="492565" name="Rectangle 21"/>
          <p:cNvSpPr>
            <a:spLocks noChangeArrowheads="1"/>
          </p:cNvSpPr>
          <p:nvPr/>
        </p:nvSpPr>
        <p:spPr bwMode="auto">
          <a:xfrm>
            <a:off x="2074864" y="3092450"/>
            <a:ext cx="1106487" cy="427038"/>
          </a:xfrm>
          <a:prstGeom prst="rect">
            <a:avLst/>
          </a:prstGeom>
          <a:solidFill>
            <a:srgbClr val="99CCFF"/>
          </a:solidFill>
          <a:ln w="952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66" name="Rectangle 22"/>
          <p:cNvSpPr>
            <a:spLocks noChangeArrowheads="1"/>
          </p:cNvSpPr>
          <p:nvPr/>
        </p:nvSpPr>
        <p:spPr bwMode="auto">
          <a:xfrm>
            <a:off x="3170239" y="3105150"/>
            <a:ext cx="1108075" cy="427038"/>
          </a:xfrm>
          <a:prstGeom prst="rect">
            <a:avLst/>
          </a:prstGeom>
          <a:solidFill>
            <a:srgbClr val="FFCC99"/>
          </a:solidFill>
          <a:ln w="952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67" name="Text Box 23"/>
          <p:cNvSpPr txBox="1">
            <a:spLocks noChangeArrowheads="1"/>
          </p:cNvSpPr>
          <p:nvPr/>
        </p:nvSpPr>
        <p:spPr bwMode="auto">
          <a:xfrm>
            <a:off x="2111376" y="3082925"/>
            <a:ext cx="10334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200" b="1">
                <a:solidFill>
                  <a:schemeClr val="bg1"/>
                </a:solidFill>
                <a:effectLst>
                  <a:outerShdw blurRad="38100" dist="38100" dir="2700000" algn="tl">
                    <a:srgbClr val="C0C0C0"/>
                  </a:outerShdw>
                </a:effectLst>
                <a:latin typeface="Tahoma" panose="020B0604030504040204" pitchFamily="34" charset="0"/>
              </a:rPr>
              <a:t>有価証券等含み益</a:t>
            </a:r>
          </a:p>
        </p:txBody>
      </p:sp>
      <p:sp>
        <p:nvSpPr>
          <p:cNvPr id="492568" name="Text Box 24"/>
          <p:cNvSpPr txBox="1">
            <a:spLocks noChangeArrowheads="1"/>
          </p:cNvSpPr>
          <p:nvPr/>
        </p:nvSpPr>
        <p:spPr bwMode="auto">
          <a:xfrm>
            <a:off x="3290889" y="3067050"/>
            <a:ext cx="860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200" b="1">
                <a:solidFill>
                  <a:schemeClr val="bg1"/>
                </a:solidFill>
                <a:effectLst>
                  <a:outerShdw blurRad="38100" dist="38100" dir="2700000" algn="tl">
                    <a:srgbClr val="C0C0C0"/>
                  </a:outerShdw>
                </a:effectLst>
                <a:latin typeface="Tahoma" panose="020B0604030504040204" pitchFamily="34" charset="0"/>
              </a:rPr>
              <a:t>評価差額など</a:t>
            </a:r>
          </a:p>
        </p:txBody>
      </p:sp>
      <p:sp>
        <p:nvSpPr>
          <p:cNvPr id="492569" name="Text Box 25"/>
          <p:cNvSpPr txBox="1">
            <a:spLocks noChangeArrowheads="1"/>
          </p:cNvSpPr>
          <p:nvPr/>
        </p:nvSpPr>
        <p:spPr bwMode="auto">
          <a:xfrm>
            <a:off x="2209801" y="1092201"/>
            <a:ext cx="3051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ja-JP" sz="2000" b="1" i="1" dirty="0">
                <a:solidFill>
                  <a:srgbClr val="FF3300"/>
                </a:solidFill>
                <a:effectLst>
                  <a:outerShdw blurRad="38100" dist="38100" dir="2700000" algn="tl">
                    <a:srgbClr val="C0C0C0"/>
                  </a:outerShdw>
                </a:effectLst>
                <a:latin typeface="Century" panose="02040604050505020304" pitchFamily="18" charset="0"/>
              </a:rPr>
              <a:t>◇B/S</a:t>
            </a:r>
            <a:endParaRPr lang="ja-JP" altLang="en-US" sz="2000" b="1" i="1" dirty="0">
              <a:solidFill>
                <a:srgbClr val="FF3300"/>
              </a:solidFill>
              <a:effectLst>
                <a:outerShdw blurRad="38100" dist="38100" dir="2700000" algn="tl">
                  <a:srgbClr val="C0C0C0"/>
                </a:outerShdw>
              </a:effectLst>
              <a:latin typeface="Century" panose="02040604050505020304" pitchFamily="18" charset="0"/>
            </a:endParaRPr>
          </a:p>
        </p:txBody>
      </p:sp>
      <p:sp>
        <p:nvSpPr>
          <p:cNvPr id="492570" name="Rectangle 26"/>
          <p:cNvSpPr>
            <a:spLocks noChangeArrowheads="1"/>
          </p:cNvSpPr>
          <p:nvPr/>
        </p:nvSpPr>
        <p:spPr bwMode="auto">
          <a:xfrm>
            <a:off x="2074864" y="3517901"/>
            <a:ext cx="1093787" cy="1038225"/>
          </a:xfrm>
          <a:prstGeom prst="rect">
            <a:avLst/>
          </a:prstGeom>
          <a:solidFill>
            <a:srgbClr val="CCFFFF"/>
          </a:solidFill>
          <a:ln w="952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71" name="Rectangle 27"/>
          <p:cNvSpPr>
            <a:spLocks noChangeArrowheads="1"/>
          </p:cNvSpPr>
          <p:nvPr/>
        </p:nvSpPr>
        <p:spPr bwMode="auto">
          <a:xfrm>
            <a:off x="3168650" y="3530601"/>
            <a:ext cx="1106488" cy="1038225"/>
          </a:xfrm>
          <a:prstGeom prst="rect">
            <a:avLst/>
          </a:prstGeom>
          <a:solidFill>
            <a:srgbClr val="FFFF00"/>
          </a:solidFill>
          <a:ln w="9525">
            <a:solidFill>
              <a:schemeClr val="tx1"/>
            </a:solidFill>
            <a:prstDash val="dash"/>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72" name="Text Box 28"/>
          <p:cNvSpPr txBox="1">
            <a:spLocks noChangeArrowheads="1"/>
          </p:cNvSpPr>
          <p:nvPr/>
        </p:nvSpPr>
        <p:spPr bwMode="auto">
          <a:xfrm>
            <a:off x="2146301" y="3614739"/>
            <a:ext cx="10334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1200" i="1">
                <a:latin typeface="Times New Roman" panose="02020603050405020304" pitchFamily="18" charset="0"/>
              </a:rPr>
              <a:t>Intangibles</a:t>
            </a:r>
          </a:p>
        </p:txBody>
      </p:sp>
      <p:sp>
        <p:nvSpPr>
          <p:cNvPr id="492573" name="Text Box 29"/>
          <p:cNvSpPr txBox="1">
            <a:spLocks noChangeArrowheads="1"/>
          </p:cNvSpPr>
          <p:nvPr/>
        </p:nvSpPr>
        <p:spPr bwMode="auto">
          <a:xfrm>
            <a:off x="2308524" y="3830639"/>
            <a:ext cx="461665" cy="28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en-US" altLang="ja-JP">
                <a:latin typeface="Tahoma" panose="020B0604030504040204" pitchFamily="34" charset="0"/>
              </a:rPr>
              <a:t>=</a:t>
            </a:r>
          </a:p>
        </p:txBody>
      </p:sp>
      <p:sp>
        <p:nvSpPr>
          <p:cNvPr id="492574" name="Text Box 30"/>
          <p:cNvSpPr txBox="1">
            <a:spLocks noChangeArrowheads="1"/>
          </p:cNvSpPr>
          <p:nvPr/>
        </p:nvSpPr>
        <p:spPr bwMode="auto">
          <a:xfrm>
            <a:off x="2995614" y="3681414"/>
            <a:ext cx="1508125" cy="620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ja-JP" altLang="en-US" sz="1400">
                <a:solidFill>
                  <a:srgbClr val="FF3300"/>
                </a:solidFill>
                <a:effectLst>
                  <a:outerShdw blurRad="38100" dist="38100" dir="2700000" algn="tl">
                    <a:srgbClr val="C0C0C0"/>
                  </a:outerShdw>
                </a:effectLst>
                <a:latin typeface="Tahoma" panose="020B0604030504040204" pitchFamily="34" charset="0"/>
              </a:rPr>
              <a:t>時価ベースの</a:t>
            </a:r>
          </a:p>
          <a:p>
            <a:pPr algn="ctr">
              <a:lnSpc>
                <a:spcPts val="1600"/>
              </a:lnSpc>
              <a:spcBef>
                <a:spcPct val="50000"/>
              </a:spcBef>
            </a:pPr>
            <a:r>
              <a:rPr lang="ja-JP" altLang="en-US" sz="1400">
                <a:solidFill>
                  <a:srgbClr val="FF3300"/>
                </a:solidFill>
                <a:effectLst>
                  <a:outerShdw blurRad="38100" dist="38100" dir="2700000" algn="tl">
                    <a:srgbClr val="C0C0C0"/>
                  </a:outerShdw>
                </a:effectLst>
                <a:latin typeface="Tahoma" panose="020B0604030504040204" pitchFamily="34" charset="0"/>
              </a:rPr>
              <a:t>株主資本</a:t>
            </a:r>
          </a:p>
        </p:txBody>
      </p:sp>
      <p:sp>
        <p:nvSpPr>
          <p:cNvPr id="492575" name="Text Box 31"/>
          <p:cNvSpPr txBox="1">
            <a:spLocks noChangeArrowheads="1"/>
          </p:cNvSpPr>
          <p:nvPr/>
        </p:nvSpPr>
        <p:spPr bwMode="auto">
          <a:xfrm>
            <a:off x="2025651" y="4008439"/>
            <a:ext cx="12731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1200" b="1" i="1">
                <a:solidFill>
                  <a:srgbClr val="FF3300"/>
                </a:solidFill>
                <a:effectLst>
                  <a:outerShdw blurRad="38100" dist="38100" dir="2700000" algn="tl">
                    <a:srgbClr val="C0C0C0"/>
                  </a:outerShdw>
                </a:effectLst>
                <a:latin typeface="Times New Roman" panose="02020603050405020304" pitchFamily="18" charset="0"/>
              </a:rPr>
              <a:t>Unseen Wealth</a:t>
            </a:r>
          </a:p>
        </p:txBody>
      </p:sp>
      <p:sp>
        <p:nvSpPr>
          <p:cNvPr id="492576" name="Text Box 32"/>
          <p:cNvSpPr txBox="1">
            <a:spLocks noChangeArrowheads="1"/>
          </p:cNvSpPr>
          <p:nvPr/>
        </p:nvSpPr>
        <p:spPr bwMode="auto">
          <a:xfrm>
            <a:off x="1997076" y="4584701"/>
            <a:ext cx="203517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1600">
                <a:latin typeface="Times New Roman" panose="02020603050405020304" pitchFamily="18" charset="0"/>
              </a:rPr>
              <a:t>Unseen Wealth</a:t>
            </a:r>
            <a:r>
              <a:rPr lang="ja-JP" altLang="en-US" sz="1600">
                <a:latin typeface="Times New Roman" panose="02020603050405020304" pitchFamily="18" charset="0"/>
              </a:rPr>
              <a:t>の主要な構成要素の１つ</a:t>
            </a:r>
          </a:p>
        </p:txBody>
      </p:sp>
      <p:sp>
        <p:nvSpPr>
          <p:cNvPr id="492577" name="Line 33"/>
          <p:cNvSpPr>
            <a:spLocks noChangeShapeType="1"/>
          </p:cNvSpPr>
          <p:nvPr/>
        </p:nvSpPr>
        <p:spPr bwMode="auto">
          <a:xfrm flipH="1">
            <a:off x="3168650" y="1473201"/>
            <a:ext cx="0" cy="3154363"/>
          </a:xfrm>
          <a:prstGeom prst="line">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ja-JP" altLang="en-US"/>
          </a:p>
        </p:txBody>
      </p:sp>
      <p:sp>
        <p:nvSpPr>
          <p:cNvPr id="492578" name="AutoShape 34"/>
          <p:cNvSpPr>
            <a:spLocks noChangeArrowheads="1"/>
          </p:cNvSpPr>
          <p:nvPr/>
        </p:nvSpPr>
        <p:spPr bwMode="auto">
          <a:xfrm>
            <a:off x="1700214" y="4064001"/>
            <a:ext cx="352425" cy="963613"/>
          </a:xfrm>
          <a:prstGeom prst="curvedRightArrow">
            <a:avLst>
              <a:gd name="adj1" fmla="val 40292"/>
              <a:gd name="adj2" fmla="val 94977"/>
              <a:gd name="adj3" fmla="val 33333"/>
            </a:avLst>
          </a:prstGeom>
          <a:solidFill>
            <a:srgbClr val="CC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492579" name="Rectangle 35"/>
          <p:cNvSpPr>
            <a:spLocks noChangeArrowheads="1"/>
          </p:cNvSpPr>
          <p:nvPr/>
        </p:nvSpPr>
        <p:spPr bwMode="auto">
          <a:xfrm>
            <a:off x="3800475" y="4697413"/>
            <a:ext cx="13484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pPr>
            <a:r>
              <a:rPr lang="en-US" altLang="ja-JP" sz="2000">
                <a:latin typeface="Times New Roman" panose="02020603050405020304" pitchFamily="18" charset="0"/>
              </a:rPr>
              <a:t>→</a:t>
            </a:r>
            <a:r>
              <a:rPr lang="ja-JP" altLang="en-US" sz="2000" b="1">
                <a:solidFill>
                  <a:srgbClr val="FF3300"/>
                </a:solidFill>
                <a:effectLst>
                  <a:outerShdw blurRad="38100" dist="38100" dir="2700000" algn="tl">
                    <a:srgbClr val="C0C0C0"/>
                  </a:outerShdw>
                </a:effectLst>
                <a:latin typeface="Times New Roman" panose="02020603050405020304" pitchFamily="18" charset="0"/>
              </a:rPr>
              <a:t>ＣＢ資産</a:t>
            </a:r>
          </a:p>
        </p:txBody>
      </p:sp>
      <p:sp>
        <p:nvSpPr>
          <p:cNvPr id="492597" name="Rectangle 53"/>
          <p:cNvSpPr>
            <a:spLocks noChangeArrowheads="1"/>
          </p:cNvSpPr>
          <p:nvPr/>
        </p:nvSpPr>
        <p:spPr bwMode="auto">
          <a:xfrm>
            <a:off x="1752600" y="4948239"/>
            <a:ext cx="4387850" cy="646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r>
              <a:rPr lang="ja-JP" altLang="en-US" sz="2200" b="1">
                <a:solidFill>
                  <a:schemeClr val="folHlink"/>
                </a:solidFill>
                <a:effectLst>
                  <a:outerShdw blurRad="38100" dist="38100" dir="2700000" algn="tl">
                    <a:srgbClr val="C0C0C0"/>
                  </a:outerShdw>
                </a:effectLst>
              </a:rPr>
              <a:t>　</a:t>
            </a:r>
            <a:r>
              <a:rPr lang="en-US" altLang="ja-JP" sz="1400" b="1" u="sng">
                <a:solidFill>
                  <a:schemeClr val="accent2"/>
                </a:solidFill>
                <a:effectLst>
                  <a:outerShdw blurRad="38100" dist="38100" dir="2700000" algn="tl">
                    <a:srgbClr val="C0C0C0"/>
                  </a:outerShdw>
                </a:effectLst>
                <a:latin typeface="Times New Roman" panose="02020603050405020304" pitchFamily="18" charset="0"/>
              </a:rPr>
              <a:t>B/S</a:t>
            </a:r>
            <a:r>
              <a:rPr lang="ja-JP" altLang="en-US" sz="1400" b="1" u="sng">
                <a:solidFill>
                  <a:schemeClr val="accent2"/>
                </a:solidFill>
                <a:effectLst>
                  <a:outerShdw blurRad="38100" dist="38100" dir="2700000" algn="tl">
                    <a:srgbClr val="C0C0C0"/>
                  </a:outerShdw>
                </a:effectLst>
                <a:latin typeface="Times New Roman" panose="02020603050405020304" pitchFamily="18" charset="0"/>
              </a:rPr>
              <a:t>に計上されない無形価値（</a:t>
            </a:r>
            <a:r>
              <a:rPr lang="en-US" altLang="ja-JP" sz="1400" b="1" u="sng">
                <a:solidFill>
                  <a:schemeClr val="accent2"/>
                </a:solidFill>
                <a:effectLst>
                  <a:outerShdw blurRad="38100" dist="38100" dir="2700000" algn="tl">
                    <a:srgbClr val="C0C0C0"/>
                  </a:outerShdw>
                </a:effectLst>
                <a:latin typeface="Times New Roman" panose="02020603050405020304" pitchFamily="18" charset="0"/>
              </a:rPr>
              <a:t>Unseen Wealth</a:t>
            </a:r>
            <a:r>
              <a:rPr lang="ja-JP" altLang="en-US" sz="1400" b="1" u="sng">
                <a:solidFill>
                  <a:schemeClr val="accent2"/>
                </a:solidFill>
                <a:effectLst>
                  <a:outerShdw blurRad="38100" dist="38100" dir="2700000" algn="tl">
                    <a:srgbClr val="C0C0C0"/>
                  </a:outerShdw>
                </a:effectLst>
                <a:latin typeface="Times New Roman" panose="02020603050405020304" pitchFamily="18" charset="0"/>
              </a:rPr>
              <a:t>）</a:t>
            </a:r>
            <a:r>
              <a:rPr lang="ja-JP" altLang="en-US" sz="1400">
                <a:latin typeface="Times New Roman" panose="02020603050405020304" pitchFamily="18" charset="0"/>
              </a:rPr>
              <a:t>からＣ　Ｂ価値を推定</a:t>
            </a:r>
          </a:p>
        </p:txBody>
      </p:sp>
      <p:sp>
        <p:nvSpPr>
          <p:cNvPr id="2" name="テキスト ボックス 1"/>
          <p:cNvSpPr txBox="1"/>
          <p:nvPr/>
        </p:nvSpPr>
        <p:spPr>
          <a:xfrm>
            <a:off x="6481762" y="1501755"/>
            <a:ext cx="5052986" cy="3539430"/>
          </a:xfrm>
          <a:prstGeom prst="rect">
            <a:avLst/>
          </a:prstGeom>
          <a:noFill/>
        </p:spPr>
        <p:txBody>
          <a:bodyPr wrap="none" rtlCol="0">
            <a:spAutoFit/>
          </a:bodyPr>
          <a:lstStyle/>
          <a:p>
            <a:r>
              <a:rPr kumimoji="1" lang="ja-JP" altLang="en-US" sz="2800" dirty="0"/>
              <a:t>➣無形資産と有形資産</a:t>
            </a:r>
            <a:endParaRPr kumimoji="1" lang="en-US" altLang="ja-JP" sz="2800" dirty="0"/>
          </a:p>
          <a:p>
            <a:endParaRPr lang="en-US" altLang="ja-JP" sz="2800" dirty="0"/>
          </a:p>
          <a:p>
            <a:r>
              <a:rPr lang="ja-JP" altLang="en-US" sz="2800" dirty="0"/>
              <a:t>優良な有形資産は重要。</a:t>
            </a:r>
            <a:endParaRPr lang="en-US" altLang="ja-JP" sz="2800" dirty="0"/>
          </a:p>
          <a:p>
            <a:endParaRPr lang="en-US" altLang="ja-JP" sz="2800" dirty="0"/>
          </a:p>
          <a:p>
            <a:r>
              <a:rPr kumimoji="1" lang="ja-JP" altLang="en-US" sz="2800" dirty="0"/>
              <a:t>しかし、ブランド、人材、顧客と</a:t>
            </a:r>
            <a:r>
              <a:rPr kumimoji="1" lang="ja-JP" altLang="en-US" sz="2800" dirty="0" smtClean="0"/>
              <a:t>の</a:t>
            </a:r>
            <a:endParaRPr kumimoji="1" lang="en-US" altLang="ja-JP" sz="2800" dirty="0" smtClean="0"/>
          </a:p>
          <a:p>
            <a:r>
              <a:rPr kumimoji="1" lang="ja-JP" altLang="en-US" sz="2800" dirty="0" smtClean="0"/>
              <a:t>ネットワー</a:t>
            </a:r>
            <a:r>
              <a:rPr lang="ja-JP" altLang="en-US" sz="2800" dirty="0" smtClean="0"/>
              <a:t>ク</a:t>
            </a:r>
            <a:r>
              <a:rPr kumimoji="1" lang="ja-JP" altLang="en-US" sz="2800" dirty="0" smtClean="0"/>
              <a:t>など</a:t>
            </a:r>
            <a:r>
              <a:rPr kumimoji="1" lang="ja-JP" altLang="en-US" sz="2800" dirty="0"/>
              <a:t>、無形資産が</a:t>
            </a:r>
            <a:r>
              <a:rPr kumimoji="1" lang="ja-JP" altLang="en-US" sz="2800" dirty="0" smtClean="0"/>
              <a:t>企</a:t>
            </a:r>
            <a:endParaRPr kumimoji="1" lang="en-US" altLang="ja-JP" sz="2800" dirty="0" smtClean="0"/>
          </a:p>
          <a:p>
            <a:r>
              <a:rPr kumimoji="1" lang="ja-JP" altLang="en-US" sz="2800" dirty="0" smtClean="0"/>
              <a:t>業</a:t>
            </a:r>
            <a:r>
              <a:rPr kumimoji="1" lang="ja-JP" altLang="en-US" sz="2800" dirty="0"/>
              <a:t>価値を大きくする。</a:t>
            </a:r>
            <a:endParaRPr kumimoji="1" lang="en-US" altLang="ja-JP" sz="2800" dirty="0"/>
          </a:p>
          <a:p>
            <a:endParaRPr kumimoji="1" lang="ja-JP" altLang="en-US" sz="2800" dirty="0"/>
          </a:p>
        </p:txBody>
      </p:sp>
    </p:spTree>
    <p:extLst>
      <p:ext uri="{BB962C8B-B14F-4D97-AF65-F5344CB8AC3E}">
        <p14:creationId xmlns:p14="http://schemas.microsoft.com/office/powerpoint/2010/main" val="132125305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551417"/>
            <a:ext cx="6936514" cy="738664"/>
          </a:xfrm>
          <a:prstGeom prst="rect">
            <a:avLst/>
          </a:prstGeom>
          <a:noFill/>
        </p:spPr>
        <p:txBody>
          <a:bodyPr wrap="non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内発的動機づけに必要なスキル</a:t>
            </a:r>
            <a:r>
              <a:rPr kumimoji="0" lang="en-US" altLang="ja-JP" sz="2800" kern="0" dirty="0">
                <a:solidFill>
                  <a:sysClr val="windowText" lastClr="000000"/>
                </a:solidFill>
                <a:latin typeface="メイリオ"/>
                <a:ea typeface="メイリオ"/>
                <a:cs typeface="メイリオ"/>
              </a:rPr>
              <a:t>×</a:t>
            </a:r>
            <a:r>
              <a:rPr kumimoji="0" lang="ja-JP" altLang="en-US" sz="2800" kern="0" dirty="0">
                <a:solidFill>
                  <a:sysClr val="windowText" lastClr="000000"/>
                </a:solidFill>
                <a:latin typeface="メイリオ"/>
                <a:ea typeface="メイリオ"/>
                <a:cs typeface="メイリオ"/>
              </a:rPr>
              <a:t>ビジョン</a:t>
            </a:r>
            <a:endParaRPr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85989" y="1268893"/>
            <a:ext cx="9186915" cy="12640"/>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825602" y="2655333"/>
            <a:ext cx="4389065" cy="2585323"/>
          </a:xfrm>
          <a:prstGeom prst="rect">
            <a:avLst/>
          </a:prstGeom>
          <a:solidFill>
            <a:schemeClr val="bg1"/>
          </a:solidFill>
        </p:spPr>
        <p:txBody>
          <a:bodyPr wrap="square" rtlCol="0">
            <a:spAutoFit/>
          </a:bodyPr>
          <a:lstStyle/>
          <a:p>
            <a:pPr>
              <a:lnSpc>
                <a:spcPct val="150000"/>
              </a:lnSpc>
              <a:defRPr/>
            </a:pPr>
            <a:r>
              <a:rPr kumimoji="0" lang="ja-JP" altLang="en-US" b="1" kern="0" dirty="0">
                <a:solidFill>
                  <a:sysClr val="windowText" lastClr="000000"/>
                </a:solidFill>
                <a:latin typeface="メイリオ"/>
                <a:ea typeface="メイリオ"/>
                <a:cs typeface="メイリオ"/>
              </a:rPr>
              <a:t>➣農業、漁業がしたい</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a:t>
            </a:r>
            <a:r>
              <a:rPr kumimoji="0" lang="en-US" altLang="ja-JP" b="1" kern="0" dirty="0">
                <a:solidFill>
                  <a:sysClr val="windowText" lastClr="000000"/>
                </a:solidFill>
                <a:latin typeface="メイリオ"/>
                <a:ea typeface="メイリオ"/>
                <a:cs typeface="メイリオ"/>
              </a:rPr>
              <a:t>IT</a:t>
            </a:r>
            <a:r>
              <a:rPr kumimoji="0" lang="ja-JP" altLang="en-US" b="1" kern="0" dirty="0">
                <a:solidFill>
                  <a:sysClr val="windowText" lastClr="000000"/>
                </a:solidFill>
                <a:latin typeface="メイリオ"/>
                <a:ea typeface="メイリオ"/>
                <a:cs typeface="メイリオ"/>
              </a:rPr>
              <a:t>が得意</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➣レストランを出したい</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➣デザインが得意</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➣人脈がある</a:t>
            </a:r>
            <a:endParaRPr kumimoji="0" lang="en-US" altLang="ja-JP" b="1" kern="0" dirty="0">
              <a:solidFill>
                <a:sysClr val="windowText" lastClr="000000"/>
              </a:solidFill>
              <a:latin typeface="メイリオ"/>
              <a:ea typeface="メイリオ"/>
              <a:cs typeface="メイリオ"/>
            </a:endParaRPr>
          </a:p>
          <a:p>
            <a:pPr>
              <a:lnSpc>
                <a:spcPct val="150000"/>
              </a:lnSpc>
              <a:defRPr/>
            </a:pPr>
            <a:endParaRPr kumimoji="0" lang="en-US" altLang="ja-JP" b="1" kern="0" dirty="0">
              <a:solidFill>
                <a:sysClr val="windowText" lastClr="000000"/>
              </a:solidFill>
              <a:latin typeface="メイリオ"/>
              <a:ea typeface="メイリオ"/>
              <a:cs typeface="メイリオ"/>
            </a:endParaRPr>
          </a:p>
        </p:txBody>
      </p:sp>
      <p:sp>
        <p:nvSpPr>
          <p:cNvPr id="56" name="角丸四角形 55"/>
          <p:cNvSpPr/>
          <p:nvPr/>
        </p:nvSpPr>
        <p:spPr>
          <a:xfrm>
            <a:off x="6739409" y="2282532"/>
            <a:ext cx="4568953"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4" name="角丸四角形 53"/>
          <p:cNvSpPr/>
          <p:nvPr/>
        </p:nvSpPr>
        <p:spPr>
          <a:xfrm>
            <a:off x="774805" y="2282532"/>
            <a:ext cx="4439863" cy="3782708"/>
          </a:xfrm>
          <a:prstGeom prst="roundRect">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8" name="テキスト ボックス 57"/>
          <p:cNvSpPr txBox="1"/>
          <p:nvPr/>
        </p:nvSpPr>
        <p:spPr>
          <a:xfrm>
            <a:off x="6885680" y="2644113"/>
            <a:ext cx="4422680" cy="2169825"/>
          </a:xfrm>
          <a:prstGeom prst="rect">
            <a:avLst/>
          </a:prstGeom>
          <a:noFill/>
        </p:spPr>
        <p:txBody>
          <a:bodyPr wrap="square" rtlCol="0">
            <a:spAutoFit/>
          </a:bodyPr>
          <a:lstStyle/>
          <a:p>
            <a:pPr>
              <a:lnSpc>
                <a:spcPct val="150000"/>
              </a:lnSpc>
              <a:defRPr/>
            </a:pPr>
            <a:r>
              <a:rPr kumimoji="0" lang="ja-JP" altLang="en-US" b="1" kern="0" dirty="0">
                <a:solidFill>
                  <a:sysClr val="windowText" lastClr="000000"/>
                </a:solidFill>
                <a:latin typeface="メイリオ"/>
                <a:ea typeface="メイリオ"/>
                <a:cs typeface="メイリオ"/>
              </a:rPr>
              <a:t>➣この町をよくしたい</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➣この町を存続させたい</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➣困っているおじいさん、おばあさんをどうにかしたい</a:t>
            </a:r>
            <a:endParaRPr kumimoji="0" lang="en-US" altLang="ja-JP" b="1" kern="0" dirty="0">
              <a:solidFill>
                <a:sysClr val="windowText" lastClr="000000"/>
              </a:solidFill>
              <a:latin typeface="メイリオ"/>
              <a:ea typeface="メイリオ"/>
              <a:cs typeface="メイリオ"/>
            </a:endParaRPr>
          </a:p>
          <a:p>
            <a:pPr>
              <a:lnSpc>
                <a:spcPct val="150000"/>
              </a:lnSpc>
              <a:defRPr/>
            </a:pPr>
            <a:r>
              <a:rPr kumimoji="0" lang="ja-JP" altLang="en-US" b="1" kern="0" dirty="0">
                <a:solidFill>
                  <a:sysClr val="windowText" lastClr="000000"/>
                </a:solidFill>
                <a:latin typeface="メイリオ"/>
                <a:ea typeface="メイリオ"/>
                <a:cs typeface="メイリオ"/>
              </a:rPr>
              <a:t>➣地域の困りごとを解決したい</a:t>
            </a:r>
            <a:endParaRPr kumimoji="0" lang="en-US" altLang="ja-JP" b="1" kern="0" dirty="0">
              <a:solidFill>
                <a:sysClr val="windowText" lastClr="000000"/>
              </a:solidFill>
              <a:latin typeface="メイリオ"/>
              <a:ea typeface="メイリオ"/>
              <a:cs typeface="メイリオ"/>
            </a:endParaRPr>
          </a:p>
        </p:txBody>
      </p:sp>
      <p:sp>
        <p:nvSpPr>
          <p:cNvPr id="63" name="テキスト ボックス 62"/>
          <p:cNvSpPr txBox="1"/>
          <p:nvPr/>
        </p:nvSpPr>
        <p:spPr>
          <a:xfrm>
            <a:off x="774803" y="1788041"/>
            <a:ext cx="2492990" cy="369332"/>
          </a:xfrm>
          <a:prstGeom prst="rect">
            <a:avLst/>
          </a:prstGeom>
          <a:noFill/>
        </p:spPr>
        <p:txBody>
          <a:bodyPr wrap="none" rtlCol="0">
            <a:spAutoFit/>
          </a:bodyPr>
          <a:lstStyle/>
          <a:p>
            <a:pPr>
              <a:defRPr/>
            </a:pPr>
            <a:r>
              <a:rPr kumimoji="0" lang="ja-JP" altLang="en-US" b="1" kern="0" dirty="0">
                <a:solidFill>
                  <a:srgbClr val="008000"/>
                </a:solidFill>
                <a:latin typeface="メイリオ"/>
                <a:ea typeface="メイリオ"/>
                <a:cs typeface="メイリオ"/>
              </a:rPr>
              <a:t>スキル（得意なこと）</a:t>
            </a:r>
            <a:endParaRPr lang="ja-JP" altLang="en-US" b="1" kern="0" dirty="0">
              <a:solidFill>
                <a:srgbClr val="008000"/>
              </a:solidFill>
              <a:latin typeface="メイリオ"/>
              <a:ea typeface="メイリオ"/>
              <a:cs typeface="メイリオ"/>
            </a:endParaRPr>
          </a:p>
        </p:txBody>
      </p:sp>
      <p:sp>
        <p:nvSpPr>
          <p:cNvPr id="65" name="テキスト ボックス 64"/>
          <p:cNvSpPr txBox="1"/>
          <p:nvPr/>
        </p:nvSpPr>
        <p:spPr>
          <a:xfrm>
            <a:off x="6956692" y="1784078"/>
            <a:ext cx="2262158" cy="369332"/>
          </a:xfrm>
          <a:prstGeom prst="rect">
            <a:avLst/>
          </a:prstGeom>
          <a:noFill/>
        </p:spPr>
        <p:txBody>
          <a:bodyPr wrap="none" rtlCol="0">
            <a:spAutoFit/>
          </a:bodyPr>
          <a:lstStyle/>
          <a:p>
            <a:pPr>
              <a:defRPr/>
            </a:pPr>
            <a:r>
              <a:rPr kumimoji="0" lang="ja-JP" altLang="en-US" b="1" kern="0" dirty="0">
                <a:solidFill>
                  <a:srgbClr val="008000"/>
                </a:solidFill>
                <a:latin typeface="メイリオ"/>
                <a:ea typeface="メイリオ"/>
                <a:cs typeface="メイリオ"/>
              </a:rPr>
              <a:t>ビジョン（使命感）</a:t>
            </a:r>
            <a:endParaRPr lang="ja-JP" altLang="en-US" b="1" kern="0" dirty="0">
              <a:solidFill>
                <a:srgbClr val="008000"/>
              </a:solidFill>
              <a:latin typeface="メイリオ"/>
              <a:ea typeface="メイリオ"/>
              <a:cs typeface="メイリオ"/>
            </a:endParaRP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80</a:t>
            </a:fld>
            <a:endParaRPr lang="ja-JP" altLang="en-US" sz="1800" kern="0">
              <a:solidFill>
                <a:sysClr val="windowText" lastClr="000000"/>
              </a:solidFill>
            </a:endParaRPr>
          </a:p>
        </p:txBody>
      </p:sp>
    </p:spTree>
    <p:extLst>
      <p:ext uri="{BB962C8B-B14F-4D97-AF65-F5344CB8AC3E}">
        <p14:creationId xmlns:p14="http://schemas.microsoft.com/office/powerpoint/2010/main" val="7625499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3" y="551417"/>
            <a:ext cx="3775393" cy="738664"/>
          </a:xfrm>
          <a:prstGeom prst="rect">
            <a:avLst/>
          </a:prstGeom>
          <a:noFill/>
        </p:spPr>
        <p:txBody>
          <a:bodyPr wrap="non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ソーシャルインパクト</a:t>
            </a:r>
            <a:endParaRPr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1" y="1220619"/>
            <a:ext cx="4877460" cy="12640"/>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81</a:t>
            </a:fld>
            <a:endParaRPr lang="ja-JP" altLang="en-US" sz="1800" kern="0">
              <a:solidFill>
                <a:sysClr val="windowText" lastClr="000000"/>
              </a:solidFill>
            </a:endParaRPr>
          </a:p>
        </p:txBody>
      </p:sp>
      <p:sp>
        <p:nvSpPr>
          <p:cNvPr id="13" name="Oval 13"/>
          <p:cNvSpPr>
            <a:spLocks noChangeArrowheads="1"/>
          </p:cNvSpPr>
          <p:nvPr/>
        </p:nvSpPr>
        <p:spPr bwMode="auto">
          <a:xfrm>
            <a:off x="3674785" y="3489727"/>
            <a:ext cx="2065867" cy="15748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kumimoji="0" lang="ja-JP" altLang="en-US" kern="0">
              <a:solidFill>
                <a:sysClr val="windowText" lastClr="000000"/>
              </a:solidFill>
            </a:endParaRPr>
          </a:p>
        </p:txBody>
      </p:sp>
      <p:sp>
        <p:nvSpPr>
          <p:cNvPr id="14" name="Oval 12"/>
          <p:cNvSpPr>
            <a:spLocks noChangeArrowheads="1"/>
          </p:cNvSpPr>
          <p:nvPr/>
        </p:nvSpPr>
        <p:spPr bwMode="auto">
          <a:xfrm>
            <a:off x="5067277" y="1684996"/>
            <a:ext cx="2063751" cy="1573212"/>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kumimoji="0" lang="ja-JP" altLang="en-US" kern="0">
              <a:solidFill>
                <a:sysClr val="windowText" lastClr="000000"/>
              </a:solidFill>
            </a:endParaRPr>
          </a:p>
        </p:txBody>
      </p:sp>
      <p:sp>
        <p:nvSpPr>
          <p:cNvPr id="15" name="Oval 14"/>
          <p:cNvSpPr>
            <a:spLocks noChangeArrowheads="1"/>
          </p:cNvSpPr>
          <p:nvPr/>
        </p:nvSpPr>
        <p:spPr bwMode="auto">
          <a:xfrm>
            <a:off x="6502435" y="3479378"/>
            <a:ext cx="2063751" cy="1574800"/>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kumimoji="0" lang="ja-JP" altLang="en-US" sz="1400" kern="0">
              <a:solidFill>
                <a:sysClr val="windowText" lastClr="000000"/>
              </a:solidFill>
              <a:latin typeface="HGP創英角ｺﾞｼｯｸUB" charset="0"/>
              <a:ea typeface="HGP創英角ｺﾞｼｯｸUB" charset="0"/>
              <a:cs typeface="HGP創英角ｺﾞｼｯｸUB" charset="0"/>
            </a:endParaRPr>
          </a:p>
        </p:txBody>
      </p:sp>
      <p:sp>
        <p:nvSpPr>
          <p:cNvPr id="16" name="AutoShape 36"/>
          <p:cNvSpPr>
            <a:spLocks noChangeArrowheads="1"/>
          </p:cNvSpPr>
          <p:nvPr/>
        </p:nvSpPr>
        <p:spPr bwMode="auto">
          <a:xfrm rot="10800000">
            <a:off x="5807968" y="4086597"/>
            <a:ext cx="670984" cy="360362"/>
          </a:xfrm>
          <a:prstGeom prst="leftRightArrow">
            <a:avLst>
              <a:gd name="adj1" fmla="val 49778"/>
              <a:gd name="adj2" fmla="val 50661"/>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kumimoji="0" lang="ja-JP" altLang="en-US" kern="0">
              <a:solidFill>
                <a:sysClr val="windowText" lastClr="000000"/>
              </a:solidFill>
            </a:endParaRPr>
          </a:p>
        </p:txBody>
      </p:sp>
      <p:sp>
        <p:nvSpPr>
          <p:cNvPr id="17" name="AutoShape 42"/>
          <p:cNvSpPr>
            <a:spLocks noChangeArrowheads="1"/>
          </p:cNvSpPr>
          <p:nvPr/>
        </p:nvSpPr>
        <p:spPr bwMode="auto">
          <a:xfrm rot="8005795" flipH="1">
            <a:off x="5151286" y="3125563"/>
            <a:ext cx="503238" cy="480484"/>
          </a:xfrm>
          <a:prstGeom prst="leftRightArrow">
            <a:avLst>
              <a:gd name="adj1" fmla="val 49778"/>
              <a:gd name="adj2" fmla="val 50661"/>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kumimoji="0" lang="ja-JP" altLang="en-US" kern="0">
              <a:solidFill>
                <a:sysClr val="windowText" lastClr="000000"/>
              </a:solidFill>
            </a:endParaRPr>
          </a:p>
        </p:txBody>
      </p:sp>
      <p:sp>
        <p:nvSpPr>
          <p:cNvPr id="18" name="AutoShape 39"/>
          <p:cNvSpPr>
            <a:spLocks noChangeArrowheads="1"/>
          </p:cNvSpPr>
          <p:nvPr/>
        </p:nvSpPr>
        <p:spPr bwMode="auto">
          <a:xfrm rot="13594205">
            <a:off x="6633534" y="3135317"/>
            <a:ext cx="503237" cy="480484"/>
          </a:xfrm>
          <a:prstGeom prst="leftRightArrow">
            <a:avLst>
              <a:gd name="adj1" fmla="val 49778"/>
              <a:gd name="adj2" fmla="val 50661"/>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kumimoji="0" lang="ja-JP" altLang="en-US" kern="0">
              <a:solidFill>
                <a:sysClr val="windowText" lastClr="000000"/>
              </a:solidFill>
            </a:endParaRPr>
          </a:p>
        </p:txBody>
      </p:sp>
      <p:sp>
        <p:nvSpPr>
          <p:cNvPr id="19" name="Text Box 17"/>
          <p:cNvSpPr txBox="1">
            <a:spLocks noChangeArrowheads="1"/>
          </p:cNvSpPr>
          <p:nvPr/>
        </p:nvSpPr>
        <p:spPr bwMode="auto">
          <a:xfrm>
            <a:off x="3887755" y="4077072"/>
            <a:ext cx="17039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kumimoji="0" lang="ja-JP" altLang="en-US" sz="2000" kern="0" dirty="0">
                <a:solidFill>
                  <a:sysClr val="windowText" lastClr="000000"/>
                </a:solidFill>
                <a:latin typeface="HGP創英角ｺﾞｼｯｸUB" charset="0"/>
                <a:ea typeface="HGP創英角ｺﾞｼｯｸUB" charset="0"/>
                <a:cs typeface="HGP創英角ｺﾞｼｯｸUB" charset="0"/>
              </a:rPr>
              <a:t>自分ごと</a:t>
            </a:r>
          </a:p>
        </p:txBody>
      </p:sp>
      <p:sp>
        <p:nvSpPr>
          <p:cNvPr id="20" name="Text Box 17"/>
          <p:cNvSpPr txBox="1">
            <a:spLocks noChangeArrowheads="1"/>
          </p:cNvSpPr>
          <p:nvPr/>
        </p:nvSpPr>
        <p:spPr bwMode="auto">
          <a:xfrm>
            <a:off x="5177831" y="2291908"/>
            <a:ext cx="19919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kumimoji="0" lang="ja-JP" altLang="en-US" sz="2000" kern="0" dirty="0">
                <a:solidFill>
                  <a:sysClr val="windowText" lastClr="000000"/>
                </a:solidFill>
                <a:latin typeface="HGP創英角ｺﾞｼｯｸUB" charset="0"/>
                <a:ea typeface="HGP創英角ｺﾞｼｯｸUB" charset="0"/>
                <a:cs typeface="HGP創英角ｺﾞｼｯｸUB" charset="0"/>
              </a:rPr>
              <a:t>世の中ごと</a:t>
            </a:r>
          </a:p>
        </p:txBody>
      </p:sp>
      <p:sp>
        <p:nvSpPr>
          <p:cNvPr id="21" name="Text Box 17"/>
          <p:cNvSpPr txBox="1">
            <a:spLocks noChangeArrowheads="1"/>
          </p:cNvSpPr>
          <p:nvPr/>
        </p:nvSpPr>
        <p:spPr bwMode="auto">
          <a:xfrm>
            <a:off x="6574238" y="4077072"/>
            <a:ext cx="19919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kumimoji="0" lang="ja-JP" altLang="en-US" sz="2000" kern="0" dirty="0">
                <a:solidFill>
                  <a:sysClr val="windowText" lastClr="000000"/>
                </a:solidFill>
                <a:latin typeface="HGP創英角ｺﾞｼｯｸUB" charset="0"/>
                <a:ea typeface="HGP創英角ｺﾞｼｯｸUB" charset="0"/>
                <a:cs typeface="HGP創英角ｺﾞｼｯｸUB" charset="0"/>
              </a:rPr>
              <a:t>みんなごと</a:t>
            </a:r>
          </a:p>
        </p:txBody>
      </p:sp>
    </p:spTree>
    <p:extLst>
      <p:ext uri="{BB962C8B-B14F-4D97-AF65-F5344CB8AC3E}">
        <p14:creationId xmlns:p14="http://schemas.microsoft.com/office/powerpoint/2010/main" val="31235430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327929"/>
            <a:ext cx="7007046" cy="1384995"/>
          </a:xfrm>
          <a:prstGeom prst="rect">
            <a:avLst/>
          </a:prstGeom>
          <a:noFill/>
        </p:spPr>
        <p:txBody>
          <a:bodyPr wrap="non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ふれあいトーク　</a:t>
            </a:r>
            <a:endParaRPr kumimoji="0" lang="en-US" altLang="ja-JP" sz="2800" kern="0" dirty="0">
              <a:solidFill>
                <a:sysClr val="windowText" lastClr="000000"/>
              </a:solidFill>
              <a:latin typeface="メイリオ"/>
              <a:ea typeface="メイリオ"/>
              <a:cs typeface="メイリオ"/>
            </a:endParaRPr>
          </a:p>
          <a:p>
            <a:pPr>
              <a:lnSpc>
                <a:spcPct val="150000"/>
              </a:lnSpc>
              <a:defRPr/>
            </a:pPr>
            <a:r>
              <a:rPr kumimoji="0" lang="ja-JP" altLang="en-US" sz="2800" kern="0" dirty="0">
                <a:solidFill>
                  <a:sysClr val="windowText" lastClr="000000"/>
                </a:solidFill>
                <a:latin typeface="メイリオ"/>
                <a:ea typeface="メイリオ"/>
                <a:cs typeface="メイリオ"/>
              </a:rPr>
              <a:t>地区ごとのミーティングで「自分ごと」に</a:t>
            </a:r>
            <a:endParaRPr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648016"/>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82</a:t>
            </a:fld>
            <a:endParaRPr lang="ja-JP" altLang="en-US" sz="1800" kern="0">
              <a:solidFill>
                <a:sysClr val="windowText" lastClr="000000"/>
              </a:solidFill>
            </a:endParaRPr>
          </a:p>
        </p:txBody>
      </p:sp>
      <p:pic>
        <p:nvPicPr>
          <p:cNvPr id="2" name="図 1"/>
          <p:cNvPicPr>
            <a:picLocks noChangeAspect="1"/>
          </p:cNvPicPr>
          <p:nvPr/>
        </p:nvPicPr>
        <p:blipFill>
          <a:blip r:embed="rId3"/>
          <a:stretch>
            <a:fillRect/>
          </a:stretch>
        </p:blipFill>
        <p:spPr>
          <a:xfrm>
            <a:off x="2025453" y="1960895"/>
            <a:ext cx="7996595" cy="4498084"/>
          </a:xfrm>
          <a:prstGeom prst="rect">
            <a:avLst/>
          </a:prstGeom>
        </p:spPr>
      </p:pic>
    </p:spTree>
    <p:extLst>
      <p:ext uri="{BB962C8B-B14F-4D97-AF65-F5344CB8AC3E}">
        <p14:creationId xmlns:p14="http://schemas.microsoft.com/office/powerpoint/2010/main" val="11369945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551417"/>
            <a:ext cx="4852610" cy="738664"/>
          </a:xfrm>
          <a:prstGeom prst="rect">
            <a:avLst/>
          </a:prstGeom>
          <a:noFill/>
        </p:spPr>
        <p:txBody>
          <a:bodyPr wrap="non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ファシリテーション力が重要</a:t>
            </a:r>
            <a:endParaRPr kumimoji="0"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220622"/>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83</a:t>
            </a:fld>
            <a:endParaRPr lang="ja-JP" altLang="en-US" sz="1800" kern="0">
              <a:solidFill>
                <a:sysClr val="windowText" lastClr="000000"/>
              </a:solidFill>
            </a:endParaRPr>
          </a:p>
        </p:txBody>
      </p:sp>
      <p:pic>
        <p:nvPicPr>
          <p:cNvPr id="3" name="図 2"/>
          <p:cNvPicPr>
            <a:picLocks noChangeAspect="1"/>
          </p:cNvPicPr>
          <p:nvPr/>
        </p:nvPicPr>
        <p:blipFill>
          <a:blip r:embed="rId3"/>
          <a:stretch>
            <a:fillRect/>
          </a:stretch>
        </p:blipFill>
        <p:spPr>
          <a:xfrm>
            <a:off x="1375796" y="1509951"/>
            <a:ext cx="8948257" cy="5030879"/>
          </a:xfrm>
          <a:prstGeom prst="rect">
            <a:avLst/>
          </a:prstGeom>
        </p:spPr>
      </p:pic>
    </p:spTree>
    <p:extLst>
      <p:ext uri="{BB962C8B-B14F-4D97-AF65-F5344CB8AC3E}">
        <p14:creationId xmlns:p14="http://schemas.microsoft.com/office/powerpoint/2010/main" val="10109047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2" y="321071"/>
            <a:ext cx="10124365" cy="738664"/>
          </a:xfrm>
          <a:prstGeom prst="rect">
            <a:avLst/>
          </a:prstGeom>
          <a:noFill/>
        </p:spPr>
        <p:txBody>
          <a:bodyPr wrap="squar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チームビルディングに求められるつなげる力</a:t>
            </a:r>
            <a:endParaRPr kumimoji="0"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185837"/>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714211" y="1418560"/>
            <a:ext cx="10717188" cy="4247317"/>
          </a:xfrm>
          <a:prstGeom prst="rect">
            <a:avLst/>
          </a:prstGeom>
          <a:solidFill>
            <a:schemeClr val="bg1"/>
          </a:solidFill>
        </p:spPr>
        <p:txBody>
          <a:bodyPr wrap="square" rtlCol="0">
            <a:spAutoFit/>
          </a:bodyPr>
          <a:lstStyle/>
          <a:p>
            <a:pPr>
              <a:lnSpc>
                <a:spcPct val="150000"/>
              </a:lnSpc>
              <a:defRPr/>
            </a:pPr>
            <a:r>
              <a:rPr kumimoji="0" lang="ja-JP" altLang="en-US" sz="2000" kern="0" dirty="0">
                <a:solidFill>
                  <a:sysClr val="windowText" lastClr="000000"/>
                </a:solidFill>
                <a:latin typeface="メイリオ"/>
                <a:ea typeface="メイリオ"/>
                <a:cs typeface="メイリオ"/>
              </a:rPr>
              <a:t>➣「自分ごと」を「みんなごと」「世の中ごと」にしていくため</a:t>
            </a: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ファシリテーション力が求められる。</a:t>
            </a:r>
          </a:p>
          <a:p>
            <a:pPr>
              <a:lnSpc>
                <a:spcPct val="150000"/>
              </a:lnSpc>
              <a:defRPr/>
            </a:pPr>
            <a:endParaRPr kumimoji="0" lang="ja-JP" altLang="en-US"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➣ファシリテーションは、違う考えの人たちの合意形成を行うための手法</a:t>
            </a:r>
          </a:p>
          <a:p>
            <a:pPr>
              <a:lnSpc>
                <a:spcPct val="150000"/>
              </a:lnSpc>
              <a:defRPr/>
            </a:pPr>
            <a:endParaRPr kumimoji="0" lang="ja-JP" altLang="en-US"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➣チームビルディングのためには、お互いがまず本音で語りあえる</a:t>
            </a: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環境が重要</a:t>
            </a:r>
            <a:endParaRPr kumimoji="0" lang="en-US" altLang="ja-JP" sz="2000" kern="0" dirty="0">
              <a:solidFill>
                <a:sysClr val="windowText" lastClr="000000"/>
              </a:solidFill>
              <a:latin typeface="メイリオ"/>
              <a:ea typeface="メイリオ"/>
              <a:cs typeface="メイリオ"/>
            </a:endParaRPr>
          </a:p>
          <a:p>
            <a:pPr>
              <a:lnSpc>
                <a:spcPct val="150000"/>
              </a:lnSpc>
              <a:defRPr/>
            </a:pP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➣アイディアを広げ、プロセス、経験の共有を行い共感していくことが大切</a:t>
            </a:r>
            <a:endParaRPr kumimoji="0" lang="en-US" altLang="ja-JP" sz="2000" kern="0" dirty="0">
              <a:solidFill>
                <a:sysClr val="windowText" lastClr="000000"/>
              </a:solidFill>
              <a:latin typeface="メイリオ"/>
              <a:ea typeface="メイリオ"/>
              <a:cs typeface="メイリオ"/>
            </a:endParaRP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84</a:t>
            </a:fld>
            <a:endParaRPr lang="ja-JP" altLang="en-US" sz="1800" kern="0">
              <a:solidFill>
                <a:sysClr val="windowText" lastClr="000000"/>
              </a:solidFill>
            </a:endParaRPr>
          </a:p>
        </p:txBody>
      </p:sp>
    </p:spTree>
    <p:extLst>
      <p:ext uri="{BB962C8B-B14F-4D97-AF65-F5344CB8AC3E}">
        <p14:creationId xmlns:p14="http://schemas.microsoft.com/office/powerpoint/2010/main" val="17337671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551417"/>
            <a:ext cx="5570756" cy="738664"/>
          </a:xfrm>
          <a:prstGeom prst="rect">
            <a:avLst/>
          </a:prstGeom>
          <a:noFill/>
        </p:spPr>
        <p:txBody>
          <a:bodyPr wrap="non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グラフィックファシリテーション</a:t>
            </a:r>
            <a:endParaRPr kumimoji="0"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220622"/>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85</a:t>
            </a:fld>
            <a:endParaRPr lang="ja-JP" altLang="en-US" sz="1800" kern="0">
              <a:solidFill>
                <a:sysClr val="windowText" lastClr="000000"/>
              </a:solidFill>
            </a:endParaRPr>
          </a:p>
        </p:txBody>
      </p:sp>
      <p:pic>
        <p:nvPicPr>
          <p:cNvPr id="2" name="図 1"/>
          <p:cNvPicPr>
            <a:picLocks noChangeAspect="1"/>
          </p:cNvPicPr>
          <p:nvPr/>
        </p:nvPicPr>
        <p:blipFill>
          <a:blip r:embed="rId3"/>
          <a:stretch>
            <a:fillRect/>
          </a:stretch>
        </p:blipFill>
        <p:spPr>
          <a:xfrm>
            <a:off x="714212" y="3602603"/>
            <a:ext cx="5427619" cy="3053036"/>
          </a:xfrm>
          <a:prstGeom prst="rect">
            <a:avLst/>
          </a:prstGeom>
        </p:spPr>
      </p:pic>
      <p:pic>
        <p:nvPicPr>
          <p:cNvPr id="3" name="図 2"/>
          <p:cNvPicPr>
            <a:picLocks noChangeAspect="1"/>
          </p:cNvPicPr>
          <p:nvPr/>
        </p:nvPicPr>
        <p:blipFill>
          <a:blip r:embed="rId4"/>
          <a:stretch>
            <a:fillRect/>
          </a:stretch>
        </p:blipFill>
        <p:spPr>
          <a:xfrm>
            <a:off x="6360253" y="1433494"/>
            <a:ext cx="5222147" cy="5222147"/>
          </a:xfrm>
          <a:prstGeom prst="rect">
            <a:avLst/>
          </a:prstGeom>
        </p:spPr>
      </p:pic>
    </p:spTree>
    <p:extLst>
      <p:ext uri="{BB962C8B-B14F-4D97-AF65-F5344CB8AC3E}">
        <p14:creationId xmlns:p14="http://schemas.microsoft.com/office/powerpoint/2010/main" val="6951477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1" y="321072"/>
            <a:ext cx="10027930" cy="738664"/>
          </a:xfrm>
          <a:prstGeom prst="rect">
            <a:avLst/>
          </a:prstGeom>
          <a:noFill/>
        </p:spPr>
        <p:txBody>
          <a:bodyPr wrap="square" rtlCol="0">
            <a:spAutoFit/>
          </a:bodyPr>
          <a:lstStyle/>
          <a:p>
            <a:pPr>
              <a:lnSpc>
                <a:spcPct val="150000"/>
              </a:lnSpc>
              <a:defRPr/>
            </a:pPr>
            <a:r>
              <a:rPr lang="ja-JP" altLang="en-US" sz="2800" kern="0" dirty="0">
                <a:solidFill>
                  <a:sysClr val="windowText" lastClr="000000"/>
                </a:solidFill>
                <a:latin typeface="メイリオ"/>
                <a:ea typeface="メイリオ"/>
                <a:cs typeface="メイリオ"/>
              </a:rPr>
              <a:t>これから</a:t>
            </a:r>
            <a:r>
              <a:rPr lang="ja-JP" altLang="en-US" sz="2800" kern="0" dirty="0" smtClean="0">
                <a:solidFill>
                  <a:sysClr val="windowText" lastClr="000000"/>
                </a:solidFill>
                <a:latin typeface="メイリオ"/>
                <a:ea typeface="メイリオ"/>
                <a:cs typeface="メイリオ"/>
              </a:rPr>
              <a:t>の</a:t>
            </a:r>
            <a:r>
              <a:rPr lang="ja-JP" altLang="en-US" sz="2800" kern="0" dirty="0">
                <a:solidFill>
                  <a:sysClr val="windowText" lastClr="000000"/>
                </a:solidFill>
                <a:latin typeface="メイリオ"/>
                <a:ea typeface="メイリオ"/>
                <a:cs typeface="メイリオ"/>
              </a:rPr>
              <a:t>リーダーに</a:t>
            </a:r>
            <a:r>
              <a:rPr lang="ja-JP" altLang="en-US" sz="2800" kern="0" dirty="0" smtClean="0">
                <a:solidFill>
                  <a:sysClr val="windowText" lastClr="000000"/>
                </a:solidFill>
                <a:latin typeface="メイリオ"/>
                <a:ea typeface="メイリオ"/>
                <a:cs typeface="メイリオ"/>
              </a:rPr>
              <a:t>求められるサーバントリーダーシップ</a:t>
            </a:r>
            <a:endParaRPr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1" y="1208753"/>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598096" y="1602468"/>
            <a:ext cx="11621496" cy="5170646"/>
          </a:xfrm>
          <a:prstGeom prst="rect">
            <a:avLst/>
          </a:prstGeom>
          <a:solidFill>
            <a:schemeClr val="bg1"/>
          </a:solidFill>
        </p:spPr>
        <p:txBody>
          <a:bodyPr wrap="square" rtlCol="0">
            <a:spAutoFit/>
          </a:bodyPr>
          <a:lstStyle/>
          <a:p>
            <a:pPr>
              <a:lnSpc>
                <a:spcPct val="150000"/>
              </a:lnSpc>
            </a:pPr>
            <a:r>
              <a:rPr lang="ja-JP" altLang="en-US" sz="2000" kern="0" dirty="0">
                <a:solidFill>
                  <a:sysClr val="windowText" lastClr="000000"/>
                </a:solidFill>
                <a:latin typeface="メイリオ"/>
                <a:ea typeface="メイリオ"/>
                <a:cs typeface="メイリオ"/>
              </a:rPr>
              <a:t>➣「リーダーのために部下がいる」という発想を逆転させ</a:t>
            </a:r>
            <a:r>
              <a:rPr lang="ja-JP" altLang="en-US" sz="2000" kern="0" dirty="0" smtClean="0">
                <a:solidFill>
                  <a:sysClr val="windowText" lastClr="000000"/>
                </a:solidFill>
                <a:latin typeface="メイリオ"/>
                <a:ea typeface="メイリオ"/>
                <a:cs typeface="メイリオ"/>
              </a:rPr>
              <a:t>、「</a:t>
            </a:r>
            <a:r>
              <a:rPr lang="ja-JP" altLang="en-US" sz="2000" kern="0" dirty="0">
                <a:solidFill>
                  <a:sysClr val="windowText" lastClr="000000"/>
                </a:solidFill>
                <a:latin typeface="メイリオ"/>
                <a:ea typeface="メイリオ"/>
                <a:cs typeface="メイリオ"/>
              </a:rPr>
              <a:t>部下を支えるために</a:t>
            </a:r>
            <a:r>
              <a:rPr lang="ja-JP" altLang="en-US" sz="2000" kern="0" dirty="0" smtClean="0">
                <a:solidFill>
                  <a:sysClr val="windowText" lastClr="000000"/>
                </a:solidFill>
                <a:latin typeface="メイリオ"/>
                <a:ea typeface="メイリオ"/>
                <a:cs typeface="メイリオ"/>
              </a:rPr>
              <a:t>リーダー</a:t>
            </a:r>
            <a:endParaRPr lang="en-US" altLang="ja-JP" sz="2000" kern="0" dirty="0" smtClean="0">
              <a:solidFill>
                <a:sysClr val="windowText" lastClr="000000"/>
              </a:solidFill>
              <a:latin typeface="メイリオ"/>
              <a:ea typeface="メイリオ"/>
              <a:cs typeface="メイリオ"/>
            </a:endParaRPr>
          </a:p>
          <a:p>
            <a:pPr>
              <a:lnSpc>
                <a:spcPct val="150000"/>
              </a:lnSpc>
            </a:pPr>
            <a:r>
              <a:rPr lang="ja-JP" altLang="en-US" sz="2000" kern="0" dirty="0" smtClean="0">
                <a:solidFill>
                  <a:sysClr val="windowText" lastClr="000000"/>
                </a:solidFill>
                <a:latin typeface="メイリオ"/>
                <a:ea typeface="メイリオ"/>
                <a:cs typeface="メイリオ"/>
              </a:rPr>
              <a:t>は</a:t>
            </a:r>
            <a:r>
              <a:rPr lang="ja-JP" altLang="en-US" sz="2000" kern="0" dirty="0">
                <a:solidFill>
                  <a:sysClr val="windowText" lastClr="000000"/>
                </a:solidFill>
                <a:latin typeface="メイリオ"/>
                <a:ea typeface="メイリオ"/>
                <a:cs typeface="メイリオ"/>
              </a:rPr>
              <a:t>存在する」</a:t>
            </a:r>
          </a:p>
          <a:p>
            <a:pPr>
              <a:lnSpc>
                <a:spcPct val="150000"/>
              </a:lnSpc>
            </a:pPr>
            <a:endParaRPr lang="ja-JP" altLang="en-US" sz="2000" kern="0" dirty="0">
              <a:solidFill>
                <a:sysClr val="windowText" lastClr="000000"/>
              </a:solidFill>
              <a:latin typeface="メイリオ"/>
              <a:ea typeface="メイリオ"/>
              <a:cs typeface="メイリオ"/>
            </a:endParaRPr>
          </a:p>
          <a:p>
            <a:pPr>
              <a:lnSpc>
                <a:spcPct val="150000"/>
              </a:lnSpc>
            </a:pPr>
            <a:r>
              <a:rPr lang="ja-JP" altLang="en-US" sz="2000" kern="0" dirty="0">
                <a:solidFill>
                  <a:sysClr val="windowText" lastClr="000000"/>
                </a:solidFill>
                <a:latin typeface="メイリオ"/>
                <a:ea typeface="メイリオ"/>
                <a:cs typeface="メイリオ"/>
              </a:rPr>
              <a:t>➣上司は部下の自主性を尊重し、部下の成功や</a:t>
            </a:r>
            <a:r>
              <a:rPr lang="ja-JP" altLang="en-US" sz="2000" kern="0" dirty="0" smtClean="0">
                <a:solidFill>
                  <a:sysClr val="windowText" lastClr="000000"/>
                </a:solidFill>
                <a:latin typeface="メイリオ"/>
                <a:ea typeface="メイリオ"/>
                <a:cs typeface="メイリオ"/>
              </a:rPr>
              <a:t>成長に奉仕</a:t>
            </a:r>
            <a:r>
              <a:rPr lang="ja-JP" altLang="en-US" sz="2000" kern="0" dirty="0">
                <a:solidFill>
                  <a:sysClr val="windowText" lastClr="000000"/>
                </a:solidFill>
                <a:latin typeface="メイリオ"/>
                <a:ea typeface="メイリオ"/>
                <a:cs typeface="メイリオ"/>
              </a:rPr>
              <a:t>する行動を実践</a:t>
            </a:r>
            <a:r>
              <a:rPr lang="ja-JP" altLang="en-US" sz="2000" kern="0" dirty="0" smtClean="0">
                <a:solidFill>
                  <a:sysClr val="windowText" lastClr="000000"/>
                </a:solidFill>
                <a:latin typeface="メイリオ"/>
                <a:ea typeface="メイリオ"/>
                <a:cs typeface="メイリオ"/>
              </a:rPr>
              <a:t>。</a:t>
            </a:r>
            <a:endParaRPr lang="en-US" altLang="ja-JP" sz="2000" kern="0" dirty="0" smtClean="0">
              <a:solidFill>
                <a:sysClr val="windowText" lastClr="000000"/>
              </a:solidFill>
              <a:latin typeface="メイリオ"/>
              <a:ea typeface="メイリオ"/>
              <a:cs typeface="メイリオ"/>
            </a:endParaRPr>
          </a:p>
          <a:p>
            <a:pPr>
              <a:lnSpc>
                <a:spcPct val="150000"/>
              </a:lnSpc>
            </a:pPr>
            <a:r>
              <a:rPr lang="ja-JP" altLang="en-US" sz="2000" kern="0" dirty="0" smtClean="0">
                <a:solidFill>
                  <a:sysClr val="windowText" lastClr="000000"/>
                </a:solidFill>
                <a:latin typeface="メイリオ"/>
                <a:ea typeface="メイリオ"/>
                <a:cs typeface="メイリオ"/>
              </a:rPr>
              <a:t>結果</a:t>
            </a:r>
            <a:r>
              <a:rPr lang="ja-JP" altLang="en-US" sz="2000" kern="0" dirty="0">
                <a:solidFill>
                  <a:sysClr val="windowText" lastClr="000000"/>
                </a:solidFill>
                <a:latin typeface="メイリオ"/>
                <a:ea typeface="メイリオ"/>
                <a:cs typeface="メイリオ"/>
              </a:rPr>
              <a:t>として信頼関係が育まれ</a:t>
            </a:r>
            <a:r>
              <a:rPr lang="ja-JP" altLang="en-US" sz="2000" kern="0" dirty="0" smtClean="0">
                <a:solidFill>
                  <a:sysClr val="windowText" lastClr="000000"/>
                </a:solidFill>
                <a:latin typeface="メイリオ"/>
                <a:ea typeface="メイリオ"/>
                <a:cs typeface="メイリオ"/>
              </a:rPr>
              <a:t>、コミュニケーション</a:t>
            </a:r>
            <a:r>
              <a:rPr lang="ja-JP" altLang="en-US" sz="2000" kern="0" dirty="0">
                <a:solidFill>
                  <a:sysClr val="windowText" lastClr="000000"/>
                </a:solidFill>
                <a:latin typeface="メイリオ"/>
                <a:ea typeface="メイリオ"/>
                <a:cs typeface="メイリオ"/>
              </a:rPr>
              <a:t>が円滑に。</a:t>
            </a:r>
          </a:p>
          <a:p>
            <a:pPr>
              <a:lnSpc>
                <a:spcPct val="150000"/>
              </a:lnSpc>
            </a:pPr>
            <a:endParaRPr lang="ja-JP" altLang="en-US" sz="2000" kern="0" dirty="0">
              <a:solidFill>
                <a:sysClr val="windowText" lastClr="000000"/>
              </a:solidFill>
              <a:latin typeface="メイリオ"/>
              <a:ea typeface="メイリオ"/>
              <a:cs typeface="メイリオ"/>
            </a:endParaRPr>
          </a:p>
          <a:p>
            <a:pPr>
              <a:lnSpc>
                <a:spcPct val="150000"/>
              </a:lnSpc>
            </a:pPr>
            <a:r>
              <a:rPr lang="ja-JP" altLang="en-US" sz="2000" kern="0" dirty="0">
                <a:solidFill>
                  <a:sysClr val="windowText" lastClr="000000"/>
                </a:solidFill>
                <a:latin typeface="メイリオ"/>
                <a:ea typeface="メイリオ"/>
                <a:cs typeface="メイリオ"/>
              </a:rPr>
              <a:t>➣組織全体が同じビジョンや目標を共有化できて</a:t>
            </a:r>
            <a:r>
              <a:rPr lang="ja-JP" altLang="en-US" sz="2000" kern="0" dirty="0" smtClean="0">
                <a:solidFill>
                  <a:sysClr val="windowText" lastClr="000000"/>
                </a:solidFill>
                <a:latin typeface="メイリオ"/>
                <a:ea typeface="メイリオ"/>
                <a:cs typeface="メイリオ"/>
              </a:rPr>
              <a:t>いれば、上司</a:t>
            </a:r>
            <a:r>
              <a:rPr lang="ja-JP" altLang="en-US" sz="2000" kern="0" dirty="0">
                <a:solidFill>
                  <a:sysClr val="windowText" lastClr="000000"/>
                </a:solidFill>
                <a:latin typeface="メイリオ"/>
                <a:ea typeface="メイリオ"/>
                <a:cs typeface="メイリオ"/>
              </a:rPr>
              <a:t>が組織を導くのではなく</a:t>
            </a:r>
            <a:r>
              <a:rPr lang="ja-JP" altLang="en-US" sz="2000" kern="0" dirty="0" smtClean="0">
                <a:solidFill>
                  <a:sysClr val="windowText" lastClr="000000"/>
                </a:solidFill>
                <a:latin typeface="メイリオ"/>
                <a:ea typeface="メイリオ"/>
                <a:cs typeface="メイリオ"/>
              </a:rPr>
              <a:t>、</a:t>
            </a:r>
            <a:endParaRPr lang="en-US" altLang="ja-JP" sz="2000" kern="0" dirty="0" smtClean="0">
              <a:solidFill>
                <a:sysClr val="windowText" lastClr="000000"/>
              </a:solidFill>
              <a:latin typeface="メイリオ"/>
              <a:ea typeface="メイリオ"/>
              <a:cs typeface="メイリオ"/>
            </a:endParaRPr>
          </a:p>
          <a:p>
            <a:pPr>
              <a:lnSpc>
                <a:spcPct val="150000"/>
              </a:lnSpc>
            </a:pPr>
            <a:r>
              <a:rPr lang="ja-JP" altLang="en-US" sz="2000" kern="0" dirty="0" smtClean="0">
                <a:solidFill>
                  <a:sysClr val="windowText" lastClr="000000"/>
                </a:solidFill>
                <a:latin typeface="メイリオ"/>
                <a:ea typeface="メイリオ"/>
                <a:cs typeface="メイリオ"/>
              </a:rPr>
              <a:t>一人</a:t>
            </a:r>
            <a:r>
              <a:rPr lang="ja-JP" altLang="en-US" sz="2000" kern="0" dirty="0">
                <a:solidFill>
                  <a:sysClr val="windowText" lastClr="000000"/>
                </a:solidFill>
                <a:latin typeface="メイリオ"/>
                <a:ea typeface="メイリオ"/>
                <a:cs typeface="メイリオ"/>
              </a:rPr>
              <a:t>ひとりが能動的に</a:t>
            </a:r>
            <a:r>
              <a:rPr lang="ja-JP" altLang="en-US" sz="2000" kern="0" dirty="0" smtClean="0">
                <a:solidFill>
                  <a:sysClr val="windowText" lastClr="000000"/>
                </a:solidFill>
                <a:latin typeface="メイリオ"/>
                <a:ea typeface="メイリオ"/>
                <a:cs typeface="メイリオ"/>
              </a:rPr>
              <a:t>組織を</a:t>
            </a:r>
            <a:r>
              <a:rPr lang="ja-JP" altLang="en-US" sz="2000" kern="0" dirty="0">
                <a:solidFill>
                  <a:sysClr val="windowText" lastClr="000000"/>
                </a:solidFill>
                <a:latin typeface="メイリオ"/>
                <a:ea typeface="メイリオ"/>
                <a:cs typeface="メイリオ"/>
              </a:rPr>
              <a:t>導いていく構図になり、目標達成が実現</a:t>
            </a:r>
            <a:r>
              <a:rPr lang="ja-JP" altLang="en-US" sz="2000" kern="0" dirty="0" smtClean="0">
                <a:solidFill>
                  <a:sysClr val="windowText" lastClr="000000"/>
                </a:solidFill>
                <a:latin typeface="メイリオ"/>
                <a:ea typeface="メイリオ"/>
                <a:cs typeface="メイリオ"/>
              </a:rPr>
              <a:t>できる</a:t>
            </a:r>
            <a:endParaRPr lang="en-US" altLang="ja-JP" sz="2000" kern="0" dirty="0" smtClean="0">
              <a:solidFill>
                <a:sysClr val="windowText" lastClr="000000"/>
              </a:solidFill>
              <a:latin typeface="メイリオ"/>
              <a:ea typeface="メイリオ"/>
              <a:cs typeface="メイリオ"/>
            </a:endParaRPr>
          </a:p>
          <a:p>
            <a:pPr>
              <a:lnSpc>
                <a:spcPct val="150000"/>
              </a:lnSpc>
            </a:pPr>
            <a:endParaRPr lang="en-US" altLang="ja-JP" sz="2000" kern="0" dirty="0" smtClean="0">
              <a:solidFill>
                <a:sysClr val="windowText" lastClr="000000"/>
              </a:solidFill>
              <a:latin typeface="メイリオ"/>
              <a:ea typeface="メイリオ"/>
              <a:cs typeface="メイリオ"/>
            </a:endParaRPr>
          </a:p>
          <a:p>
            <a:pPr>
              <a:lnSpc>
                <a:spcPct val="150000"/>
              </a:lnSpc>
            </a:pPr>
            <a:r>
              <a:rPr lang="ja-JP" altLang="en-US" sz="2000" kern="0" dirty="0" smtClean="0">
                <a:solidFill>
                  <a:sysClr val="windowText" lastClr="000000"/>
                </a:solidFill>
                <a:latin typeface="メイリオ"/>
                <a:ea typeface="メイリオ"/>
                <a:cs typeface="メイリオ"/>
              </a:rPr>
              <a:t>➣「ルフィーのような、愛されるリーダー」（ジャトコ中塚社長）</a:t>
            </a:r>
            <a:endParaRPr lang="en-US" altLang="ja-JP" sz="2000" kern="0" dirty="0">
              <a:solidFill>
                <a:sysClr val="windowText" lastClr="000000"/>
              </a:solidFill>
              <a:latin typeface="メイリオ"/>
              <a:ea typeface="メイリオ"/>
              <a:cs typeface="メイリオ"/>
            </a:endParaRPr>
          </a:p>
          <a:p>
            <a:pPr>
              <a:lnSpc>
                <a:spcPct val="150000"/>
              </a:lnSpc>
            </a:pPr>
            <a:endParaRPr lang="en-US" altLang="ja-JP" sz="2000" kern="0" dirty="0">
              <a:solidFill>
                <a:sysClr val="windowText" lastClr="000000"/>
              </a:solidFill>
              <a:latin typeface="メイリオ"/>
              <a:ea typeface="メイリオ"/>
              <a:cs typeface="メイリオ"/>
            </a:endParaRP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86</a:t>
            </a:fld>
            <a:endParaRPr lang="ja-JP" altLang="en-US" sz="1800" kern="0">
              <a:solidFill>
                <a:sysClr val="windowText" lastClr="000000"/>
              </a:solidFill>
            </a:endParaRPr>
          </a:p>
        </p:txBody>
      </p:sp>
    </p:spTree>
    <p:extLst>
      <p:ext uri="{BB962C8B-B14F-4D97-AF65-F5344CB8AC3E}">
        <p14:creationId xmlns:p14="http://schemas.microsoft.com/office/powerpoint/2010/main" val="40230075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テキスト ボックス 48"/>
          <p:cNvSpPr txBox="1"/>
          <p:nvPr/>
        </p:nvSpPr>
        <p:spPr>
          <a:xfrm>
            <a:off x="714212" y="321072"/>
            <a:ext cx="10124365" cy="738664"/>
          </a:xfrm>
          <a:prstGeom prst="rect">
            <a:avLst/>
          </a:prstGeom>
          <a:noFill/>
        </p:spPr>
        <p:txBody>
          <a:bodyPr wrap="square" rtlCol="0">
            <a:spAutoFit/>
          </a:bodyPr>
          <a:lstStyle/>
          <a:p>
            <a:pPr>
              <a:lnSpc>
                <a:spcPct val="150000"/>
              </a:lnSpc>
              <a:defRPr/>
            </a:pPr>
            <a:r>
              <a:rPr kumimoji="0" lang="ja-JP" altLang="en-US" sz="2800" kern="0" dirty="0">
                <a:solidFill>
                  <a:sysClr val="windowText" lastClr="000000"/>
                </a:solidFill>
                <a:latin typeface="メイリオ"/>
                <a:ea typeface="メイリオ"/>
                <a:cs typeface="メイリオ"/>
              </a:rPr>
              <a:t>ビジョンとウイルを明確に！</a:t>
            </a:r>
            <a:endParaRPr kumimoji="0" lang="en-US" altLang="ja-JP" sz="2800" kern="0" dirty="0">
              <a:solidFill>
                <a:sysClr val="windowText" lastClr="000000"/>
              </a:solidFill>
              <a:latin typeface="メイリオ"/>
              <a:ea typeface="メイリオ"/>
              <a:cs typeface="メイリオ"/>
            </a:endParaRPr>
          </a:p>
        </p:txBody>
      </p:sp>
      <p:cxnSp>
        <p:nvCxnSpPr>
          <p:cNvPr id="50" name="直線コネクタ 49"/>
          <p:cNvCxnSpPr/>
          <p:nvPr/>
        </p:nvCxnSpPr>
        <p:spPr>
          <a:xfrm flipV="1">
            <a:off x="714212" y="1185837"/>
            <a:ext cx="10868189" cy="12639"/>
          </a:xfrm>
          <a:prstGeom prst="line">
            <a:avLst/>
          </a:prstGeom>
          <a:ln>
            <a:solidFill>
              <a:schemeClr val="accent6"/>
            </a:solidFill>
          </a:ln>
          <a:effectLst>
            <a:outerShdw blurRad="50800" dist="38100" dir="2700000" algn="tl" rotWithShape="0">
              <a:srgbClr val="000000">
                <a:alpha val="43000"/>
              </a:srgbClr>
            </a:outerShdw>
          </a:effectLst>
        </p:spPr>
        <p:style>
          <a:lnRef idx="2">
            <a:schemeClr val="accent1"/>
          </a:lnRef>
          <a:fillRef idx="0">
            <a:schemeClr val="accent1"/>
          </a:fillRef>
          <a:effectRef idx="1">
            <a:schemeClr val="accent1"/>
          </a:effectRef>
          <a:fontRef idx="minor">
            <a:schemeClr val="tx1"/>
          </a:fontRef>
        </p:style>
      </p:cxnSp>
      <p:sp>
        <p:nvSpPr>
          <p:cNvPr id="51" name="テキスト ボックス 50"/>
          <p:cNvSpPr txBox="1"/>
          <p:nvPr/>
        </p:nvSpPr>
        <p:spPr>
          <a:xfrm>
            <a:off x="727999" y="1711222"/>
            <a:ext cx="10717188" cy="3785652"/>
          </a:xfrm>
          <a:prstGeom prst="rect">
            <a:avLst/>
          </a:prstGeom>
          <a:solidFill>
            <a:schemeClr val="bg1"/>
          </a:solidFill>
        </p:spPr>
        <p:txBody>
          <a:bodyPr wrap="square" rtlCol="0">
            <a:spAutoFit/>
          </a:bodyPr>
          <a:lstStyle/>
          <a:p>
            <a:pPr>
              <a:lnSpc>
                <a:spcPct val="150000"/>
              </a:lnSpc>
              <a:defRPr/>
            </a:pPr>
            <a:r>
              <a:rPr kumimoji="0" lang="ja-JP" altLang="en-US" sz="2000" kern="0" dirty="0">
                <a:solidFill>
                  <a:sysClr val="windowText" lastClr="000000"/>
                </a:solidFill>
                <a:latin typeface="メイリオ"/>
                <a:ea typeface="メイリオ"/>
                <a:cs typeface="メイリオ"/>
              </a:rPr>
              <a:t>➣ファシリテーションによって、良い人間関係を作ることが第一</a:t>
            </a:r>
            <a:endParaRPr kumimoji="0" lang="en-US" altLang="ja-JP" sz="2000" kern="0" dirty="0">
              <a:solidFill>
                <a:sysClr val="windowText" lastClr="000000"/>
              </a:solidFill>
              <a:latin typeface="メイリオ"/>
              <a:ea typeface="メイリオ"/>
              <a:cs typeface="メイリオ"/>
            </a:endParaRPr>
          </a:p>
          <a:p>
            <a:pPr>
              <a:lnSpc>
                <a:spcPct val="150000"/>
              </a:lnSpc>
              <a:defRPr/>
            </a:pP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➣自分は、自分たちは将来どのような状態でいたいのかというなりたい姿のビジョンを作り、その過程を共有すること</a:t>
            </a:r>
            <a:endParaRPr kumimoji="0" lang="en-US" altLang="ja-JP" sz="2000" kern="0" dirty="0">
              <a:solidFill>
                <a:sysClr val="windowText" lastClr="000000"/>
              </a:solidFill>
              <a:latin typeface="メイリオ"/>
              <a:ea typeface="メイリオ"/>
              <a:cs typeface="メイリオ"/>
            </a:endParaRPr>
          </a:p>
          <a:p>
            <a:pPr>
              <a:lnSpc>
                <a:spcPct val="150000"/>
              </a:lnSpc>
              <a:defRPr/>
            </a:pP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➣そのために、この</a:t>
            </a:r>
            <a:r>
              <a:rPr kumimoji="0" lang="en-US" altLang="ja-JP" sz="2000" kern="0" dirty="0">
                <a:solidFill>
                  <a:sysClr val="windowText" lastClr="000000"/>
                </a:solidFill>
                <a:latin typeface="メイリオ"/>
                <a:ea typeface="メイリオ"/>
                <a:cs typeface="メイリオ"/>
              </a:rPr>
              <a:t>3</a:t>
            </a:r>
            <a:r>
              <a:rPr kumimoji="0" lang="ja-JP" altLang="en-US" sz="2000" kern="0" dirty="0">
                <a:solidFill>
                  <a:sysClr val="windowText" lastClr="000000"/>
                </a:solidFill>
                <a:latin typeface="メイリオ"/>
                <a:ea typeface="メイリオ"/>
                <a:cs typeface="メイリオ"/>
              </a:rPr>
              <a:t>か月で、半年で何をするのかという目標（ウイル）を持つ</a:t>
            </a:r>
            <a:endParaRPr kumimoji="0" lang="en-US" altLang="ja-JP" sz="2000" kern="0" dirty="0">
              <a:solidFill>
                <a:sysClr val="windowText" lastClr="000000"/>
              </a:solidFill>
              <a:latin typeface="メイリオ"/>
              <a:ea typeface="メイリオ"/>
              <a:cs typeface="メイリオ"/>
            </a:endParaRPr>
          </a:p>
          <a:p>
            <a:pPr>
              <a:lnSpc>
                <a:spcPct val="150000"/>
              </a:lnSpc>
              <a:defRPr/>
            </a:pPr>
            <a:endParaRPr kumimoji="0" lang="en-US" altLang="ja-JP" sz="2000" kern="0" dirty="0">
              <a:solidFill>
                <a:sysClr val="windowText" lastClr="000000"/>
              </a:solidFill>
              <a:latin typeface="メイリオ"/>
              <a:ea typeface="メイリオ"/>
              <a:cs typeface="メイリオ"/>
            </a:endParaRPr>
          </a:p>
          <a:p>
            <a:pPr>
              <a:lnSpc>
                <a:spcPct val="150000"/>
              </a:lnSpc>
              <a:defRPr/>
            </a:pPr>
            <a:r>
              <a:rPr kumimoji="0" lang="ja-JP" altLang="en-US" sz="2000" kern="0" dirty="0">
                <a:solidFill>
                  <a:sysClr val="windowText" lastClr="000000"/>
                </a:solidFill>
                <a:latin typeface="メイリオ"/>
                <a:ea typeface="メイリオ"/>
                <a:cs typeface="メイリオ"/>
              </a:rPr>
              <a:t>➣そして、すぐ行動し、ネットワークを活用する</a:t>
            </a:r>
            <a:endParaRPr kumimoji="0" lang="en-US" altLang="ja-JP" sz="2000" kern="0" dirty="0">
              <a:solidFill>
                <a:sysClr val="windowText" lastClr="000000"/>
              </a:solidFill>
              <a:latin typeface="メイリオ"/>
              <a:ea typeface="メイリオ"/>
              <a:cs typeface="メイリオ"/>
            </a:endParaRPr>
          </a:p>
        </p:txBody>
      </p:sp>
      <p:sp>
        <p:nvSpPr>
          <p:cNvPr id="34" name="正方形/長方形 33"/>
          <p:cNvSpPr/>
          <p:nvPr/>
        </p:nvSpPr>
        <p:spPr>
          <a:xfrm>
            <a:off x="131706" y="141112"/>
            <a:ext cx="11909777" cy="6618111"/>
          </a:xfrm>
          <a:prstGeom prst="rect">
            <a:avLst/>
          </a:prstGeom>
          <a:noFill/>
          <a:ln w="19050" cmpd="sng">
            <a:solidFill>
              <a:srgbClr val="008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defRPr/>
            </a:pPr>
            <a:endParaRPr lang="ja-JP" altLang="en-US" kern="0" dirty="0">
              <a:solidFill>
                <a:sysClr val="windowText" lastClr="000000"/>
              </a:solidFill>
            </a:endParaRPr>
          </a:p>
        </p:txBody>
      </p:sp>
      <p:sp>
        <p:nvSpPr>
          <p:cNvPr id="5" name="スライド番号プレースホルダー 4"/>
          <p:cNvSpPr>
            <a:spLocks noGrp="1"/>
          </p:cNvSpPr>
          <p:nvPr>
            <p:ph type="sldNum" sz="quarter" idx="12"/>
          </p:nvPr>
        </p:nvSpPr>
        <p:spPr/>
        <p:txBody>
          <a:bodyPr/>
          <a:lstStyle/>
          <a:p>
            <a:pPr defTabSz="914400">
              <a:defRPr/>
            </a:pPr>
            <a:fld id="{D97F562C-DB37-A44F-84FD-A9E31E389A4E}" type="slidenum">
              <a:rPr lang="ja-JP" altLang="en-US" sz="1800" kern="0" smtClean="0">
                <a:solidFill>
                  <a:sysClr val="windowText" lastClr="000000"/>
                </a:solidFill>
              </a:rPr>
              <a:pPr defTabSz="914400">
                <a:defRPr/>
              </a:pPr>
              <a:t>87</a:t>
            </a:fld>
            <a:endParaRPr lang="ja-JP" altLang="en-US" sz="1800" kern="0" dirty="0">
              <a:solidFill>
                <a:sysClr val="windowText" lastClr="000000"/>
              </a:solidFill>
            </a:endParaRPr>
          </a:p>
        </p:txBody>
      </p:sp>
    </p:spTree>
    <p:extLst>
      <p:ext uri="{BB962C8B-B14F-4D97-AF65-F5344CB8AC3E}">
        <p14:creationId xmlns:p14="http://schemas.microsoft.com/office/powerpoint/2010/main" val="267941253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まとめ</a:t>
            </a:r>
          </a:p>
        </p:txBody>
      </p:sp>
      <p:sp>
        <p:nvSpPr>
          <p:cNvPr id="3" name="コンテンツ プレースホルダー 2"/>
          <p:cNvSpPr>
            <a:spLocks noGrp="1"/>
          </p:cNvSpPr>
          <p:nvPr>
            <p:ph idx="1"/>
          </p:nvPr>
        </p:nvSpPr>
        <p:spPr>
          <a:xfrm>
            <a:off x="223706" y="652154"/>
            <a:ext cx="11596382" cy="5472608"/>
          </a:xfrm>
        </p:spPr>
        <p:txBody>
          <a:bodyPr>
            <a:noAutofit/>
          </a:bodyPr>
          <a:lstStyle/>
          <a:p>
            <a:pPr marL="0" indent="0">
              <a:buNone/>
            </a:pPr>
            <a:endParaRPr lang="ja-JP" altLang="en-US" dirty="0"/>
          </a:p>
          <a:p>
            <a:pPr marL="0" indent="0">
              <a:buNone/>
            </a:pPr>
            <a:r>
              <a:rPr lang="ja-JP" altLang="en-US" sz="2800" dirty="0"/>
              <a:t>➣企業価値増大のためには、ブランドなど無形資産を大きくすることが不可欠。</a:t>
            </a:r>
            <a:endParaRPr lang="en-US" altLang="ja-JP" sz="2800" dirty="0"/>
          </a:p>
          <a:p>
            <a:pPr marL="0" indent="0">
              <a:buNone/>
            </a:pPr>
            <a:r>
              <a:rPr lang="ja-JP" altLang="en-US" sz="2800" dirty="0"/>
              <a:t>➣</a:t>
            </a:r>
            <a:r>
              <a:rPr lang="en-US" altLang="ja-JP" sz="2800" dirty="0"/>
              <a:t>B</a:t>
            </a:r>
            <a:r>
              <a:rPr lang="ja-JP" altLang="en-US" sz="2800" dirty="0"/>
              <a:t>２</a:t>
            </a:r>
            <a:r>
              <a:rPr lang="en-US" altLang="ja-JP" sz="2800" dirty="0"/>
              <a:t>B</a:t>
            </a:r>
            <a:r>
              <a:rPr lang="ja-JP" altLang="en-US" sz="2800" dirty="0"/>
              <a:t>ブランドは「信頼性」そしてグローバルには「高品質」「公共　　サービス」と共に「パートナーとしてよい企業」</a:t>
            </a:r>
            <a:endParaRPr lang="en-US" altLang="ja-JP" sz="2800" dirty="0"/>
          </a:p>
          <a:p>
            <a:pPr marL="0" indent="0">
              <a:buNone/>
            </a:pPr>
            <a:r>
              <a:rPr lang="ja-JP" altLang="en-US" sz="2800" dirty="0"/>
              <a:t>➣高齢化、社会課題が進んだところでサスティナブルなビジネスモデルをつくることができれば、横展開が可能。マイノリティを</a:t>
            </a:r>
            <a:r>
              <a:rPr lang="ja-JP" altLang="en-US" sz="2800" dirty="0" smtClean="0"/>
              <a:t>知ること</a:t>
            </a:r>
            <a:r>
              <a:rPr lang="ja-JP" altLang="en-US" sz="2800" dirty="0"/>
              <a:t>はイノベーションの基本</a:t>
            </a:r>
            <a:endParaRPr lang="en-US" altLang="ja-JP" sz="2800" dirty="0"/>
          </a:p>
          <a:p>
            <a:pPr marL="0" indent="0">
              <a:buNone/>
            </a:pPr>
            <a:r>
              <a:rPr lang="ja-JP" altLang="en-US" sz="2800" dirty="0"/>
              <a:t>➣社会的課題に取り組む仕事は、社会貢献性が高く、ミッション、働</a:t>
            </a:r>
            <a:endParaRPr lang="en-US" altLang="ja-JP" sz="2800" dirty="0"/>
          </a:p>
          <a:p>
            <a:pPr marL="0" indent="0">
              <a:buNone/>
            </a:pPr>
            <a:r>
              <a:rPr lang="ja-JP" altLang="en-US" sz="2800" dirty="0"/>
              <a:t>　きがいを感じやすい。</a:t>
            </a:r>
            <a:endParaRPr lang="en-US" altLang="ja-JP" sz="2800" dirty="0"/>
          </a:p>
          <a:p>
            <a:pPr marL="0" indent="0">
              <a:buNone/>
            </a:pPr>
            <a:r>
              <a:rPr lang="ja-JP" altLang="en-US" sz="2800" dirty="0"/>
              <a:t>➣共創、オープンイノベーション型の実験ができる。そのためには、ファシリテーションスキル、デザイン思考などが必要</a:t>
            </a:r>
            <a:endParaRPr lang="en-US" altLang="ja-JP" sz="2800" dirty="0"/>
          </a:p>
          <a:p>
            <a:pPr marL="0" indent="0">
              <a:buNone/>
            </a:pPr>
            <a:endParaRPr lang="en-US" altLang="ja-JP" sz="2800" dirty="0"/>
          </a:p>
          <a:p>
            <a:pPr marL="0" indent="0">
              <a:buNone/>
            </a:pPr>
            <a:endParaRPr lang="en-US" altLang="ja-JP" sz="2800" dirty="0"/>
          </a:p>
          <a:p>
            <a:pPr marL="0" indent="0">
              <a:buNone/>
            </a:pPr>
            <a:endParaRPr lang="en-US" altLang="ja-JP" sz="24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88</a:t>
            </a:fld>
            <a:endParaRPr kumimoji="0" lang="ja-JP" alt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6558560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4800" y="294642"/>
            <a:ext cx="9144000" cy="261681"/>
          </a:xfrm>
        </p:spPr>
        <p:txBody>
          <a:bodyPr/>
          <a:lstStyle/>
          <a:p>
            <a:r>
              <a:rPr lang="ja-JP" altLang="en-US" dirty="0"/>
              <a:t>参考資料</a:t>
            </a:r>
            <a:endParaRPr kumimoji="1" lang="ja-JP" altLang="en-US" dirty="0"/>
          </a:p>
        </p:txBody>
      </p:sp>
      <p:sp>
        <p:nvSpPr>
          <p:cNvPr id="3" name="コンテンツ プレースホルダー 2"/>
          <p:cNvSpPr>
            <a:spLocks noGrp="1"/>
          </p:cNvSpPr>
          <p:nvPr>
            <p:ph idx="1"/>
          </p:nvPr>
        </p:nvSpPr>
        <p:spPr>
          <a:xfrm>
            <a:off x="204005" y="1138774"/>
            <a:ext cx="10131231" cy="669235"/>
          </a:xfrm>
        </p:spPr>
        <p:txBody>
          <a:bodyPr>
            <a:noAutofit/>
          </a:bodyPr>
          <a:lstStyle/>
          <a:p>
            <a:pPr marL="0" indent="0">
              <a:buNone/>
            </a:pPr>
            <a:r>
              <a:rPr lang="en-US" altLang="ja-JP" sz="2400" dirty="0"/>
              <a:t>『</a:t>
            </a:r>
            <a:r>
              <a:rPr lang="ja-JP" altLang="en-US" sz="2400" dirty="0"/>
              <a:t>ソーシャル・インパクト～価値共創（ＣＳＶ）が企業・ビジネス・働き方を変える</a:t>
            </a:r>
            <a:r>
              <a:rPr lang="en-US" altLang="ja-JP" sz="2400" dirty="0"/>
              <a:t>』</a:t>
            </a:r>
            <a:r>
              <a:rPr lang="ja-JP" altLang="en-US" sz="2400" dirty="0"/>
              <a:t>（産学社）</a:t>
            </a:r>
            <a:endParaRPr lang="en-US" altLang="ja-JP" sz="2400" dirty="0"/>
          </a:p>
        </p:txBody>
      </p:sp>
      <p:sp>
        <p:nvSpPr>
          <p:cNvPr id="4" name="スライド番号プレースホルダー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2561E9F-1250-4501-B953-B78836680886}" type="slidenum">
              <a:rPr kumimoji="0" lang="ja-JP" alt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89</a:t>
            </a:fld>
            <a:endParaRPr kumimoji="0" lang="ja-JP" altLang="en-US" sz="1800" b="0" i="0" u="none" strike="noStrike" kern="0" cap="none" spc="0" normalizeH="0" baseline="0" noProof="0" dirty="0">
              <a:ln>
                <a:noFill/>
              </a:ln>
              <a:solidFill>
                <a:prstClr val="black"/>
              </a:solidFill>
              <a:effectLst/>
              <a:uLnTx/>
              <a:uFillTx/>
            </a:endParaRPr>
          </a:p>
        </p:txBody>
      </p:sp>
      <p:pic>
        <p:nvPicPr>
          <p:cNvPr id="1026" name="Picture 2" descr="https://scontent.xx.fbcdn.net/hphotos-xfa1/v/t1.0-9/1797340_815470208528847_6915186971468974329_n.jpg?oh=2e90358058364c0a061042fcb31580f2&amp;oe=5690476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22" t="21818" r="922" b="7879"/>
          <a:stretch/>
        </p:blipFill>
        <p:spPr bwMode="auto">
          <a:xfrm>
            <a:off x="4337107" y="2201507"/>
            <a:ext cx="7854893" cy="4656493"/>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105935" y="5920423"/>
            <a:ext cx="4362926" cy="369332"/>
          </a:xfrm>
          <a:prstGeom prst="rect">
            <a:avLst/>
          </a:prstGeom>
        </p:spPr>
        <p:txBody>
          <a:bodyPr wrap="none">
            <a:spAutoFit/>
          </a:bodyPr>
          <a:lstStyle/>
          <a:p>
            <a:r>
              <a:rPr lang="en-US" altLang="ja-JP" dirty="0"/>
              <a:t>https://www.facebook.com/koichi.yokota.03</a:t>
            </a:r>
            <a:endParaRPr lang="ja-JP" altLang="en-US" dirty="0"/>
          </a:p>
        </p:txBody>
      </p:sp>
      <p:pic>
        <p:nvPicPr>
          <p:cNvPr id="6" name="図 5"/>
          <p:cNvPicPr>
            <a:picLocks noChangeAspect="1"/>
          </p:cNvPicPr>
          <p:nvPr/>
        </p:nvPicPr>
        <p:blipFill>
          <a:blip r:embed="rId4"/>
          <a:stretch>
            <a:fillRect/>
          </a:stretch>
        </p:blipFill>
        <p:spPr>
          <a:xfrm>
            <a:off x="204005" y="5526925"/>
            <a:ext cx="481626" cy="469433"/>
          </a:xfrm>
          <a:prstGeom prst="rect">
            <a:avLst/>
          </a:prstGeom>
        </p:spPr>
      </p:pic>
    </p:spTree>
    <p:extLst>
      <p:ext uri="{BB962C8B-B14F-4D97-AF65-F5344CB8AC3E}">
        <p14:creationId xmlns:p14="http://schemas.microsoft.com/office/powerpoint/2010/main" val="18766831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スライド番号プレースホルダー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fld id="{DB0C53AF-537A-472F-AD47-B7E90C5DD8B1}" type="slidenum">
              <a:rPr kumimoji="0" lang="en-US" altLang="ja-JP" sz="1200" kern="0">
                <a:latin typeface="Calibri" panose="020F0502020204030204" pitchFamily="34" charset="0"/>
              </a:rPr>
              <a:pPr>
                <a:defRPr/>
              </a:pPr>
              <a:t>9</a:t>
            </a:fld>
            <a:endParaRPr kumimoji="0" lang="en-US" altLang="ja-JP" sz="1200" kern="0">
              <a:latin typeface="Calibri" panose="020F0502020204030204" pitchFamily="34" charset="0"/>
            </a:endParaRPr>
          </a:p>
        </p:txBody>
      </p:sp>
      <p:sp>
        <p:nvSpPr>
          <p:cNvPr id="1033" name="Rectangle 8"/>
          <p:cNvSpPr>
            <a:spLocks noGrp="1" noChangeArrowheads="1"/>
          </p:cNvSpPr>
          <p:nvPr>
            <p:ph type="title"/>
          </p:nvPr>
        </p:nvSpPr>
        <p:spPr>
          <a:xfrm>
            <a:off x="1774825" y="277813"/>
            <a:ext cx="8229600" cy="614362"/>
          </a:xfrm>
        </p:spPr>
        <p:txBody>
          <a:bodyPr/>
          <a:lstStyle/>
          <a:p>
            <a:pPr eaLnBrk="1" hangingPunct="1"/>
            <a:r>
              <a:rPr lang="ja-JP" altLang="en-US" sz="3400" b="1" i="1"/>
              <a:t>　Ｂ２Ｂブランディングの目に見える効能</a:t>
            </a:r>
          </a:p>
        </p:txBody>
      </p:sp>
      <p:graphicFrame>
        <p:nvGraphicFramePr>
          <p:cNvPr id="2" name="図表 1"/>
          <p:cNvGraphicFramePr/>
          <p:nvPr/>
        </p:nvGraphicFramePr>
        <p:xfrm>
          <a:off x="1919288" y="836614"/>
          <a:ext cx="8280400" cy="57610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4" name="Text Box 9"/>
          <p:cNvSpPr txBox="1">
            <a:spLocks noChangeArrowheads="1"/>
          </p:cNvSpPr>
          <p:nvPr/>
        </p:nvSpPr>
        <p:spPr bwMode="auto">
          <a:xfrm>
            <a:off x="1611314" y="6475413"/>
            <a:ext cx="1068387"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a:defRPr/>
            </a:pPr>
            <a:r>
              <a:rPr lang="ja-JP" altLang="en-US" sz="1200" kern="0"/>
              <a:t>（Ｃ）石井淳蔵</a:t>
            </a:r>
          </a:p>
        </p:txBody>
      </p:sp>
      <p:cxnSp>
        <p:nvCxnSpPr>
          <p:cNvPr id="6" name="直線コネクタ 5"/>
          <p:cNvCxnSpPr/>
          <p:nvPr/>
        </p:nvCxnSpPr>
        <p:spPr>
          <a:xfrm>
            <a:off x="2146300" y="908050"/>
            <a:ext cx="69850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47205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793690" y="6287841"/>
            <a:ext cx="8707899" cy="669235"/>
          </a:xfrm>
        </p:spPr>
        <p:txBody>
          <a:bodyPr>
            <a:normAutofit/>
          </a:bodyPr>
          <a:lstStyle/>
          <a:p>
            <a:pPr marL="0" indent="0" algn="ctr">
              <a:buNone/>
            </a:pPr>
            <a:r>
              <a:rPr lang="en-US" altLang="ja-JP" dirty="0"/>
              <a:t>Christensen and </a:t>
            </a:r>
            <a:r>
              <a:rPr lang="en-US" altLang="ja-JP" dirty="0" err="1"/>
              <a:t>Raynor</a:t>
            </a:r>
            <a:r>
              <a:rPr lang="en-US" altLang="ja-JP" dirty="0"/>
              <a:t> 2003</a:t>
            </a:r>
          </a:p>
        </p:txBody>
      </p:sp>
      <p:sp>
        <p:nvSpPr>
          <p:cNvPr id="4" name="スライド番号プレースホルダー 3"/>
          <p:cNvSpPr>
            <a:spLocks noGrp="1"/>
          </p:cNvSpPr>
          <p:nvPr>
            <p:ph type="sldNum" sz="quarter" idx="12"/>
          </p:nvPr>
        </p:nvSpPr>
        <p:spPr/>
        <p:txBody>
          <a:bodyPr/>
          <a:lstStyle/>
          <a:p>
            <a:pPr>
              <a:defRPr/>
            </a:pPr>
            <a:fld id="{32561E9F-1250-4501-B953-B78836680886}" type="slidenum">
              <a:rPr kumimoji="0" lang="ja-JP" altLang="en-US" sz="1800" kern="0">
                <a:solidFill>
                  <a:prstClr val="black"/>
                </a:solidFill>
              </a:rPr>
              <a:pPr>
                <a:defRPr/>
              </a:pPr>
              <a:t>90</a:t>
            </a:fld>
            <a:endParaRPr kumimoji="0" lang="ja-JP" altLang="en-US" sz="1800" kern="0" dirty="0">
              <a:solidFill>
                <a:prstClr val="black"/>
              </a:solidFill>
            </a:endParaRPr>
          </a:p>
        </p:txBody>
      </p:sp>
      <p:cxnSp>
        <p:nvCxnSpPr>
          <p:cNvPr id="5" name="直線矢印コネクタ 4"/>
          <p:cNvCxnSpPr/>
          <p:nvPr/>
        </p:nvCxnSpPr>
        <p:spPr>
          <a:xfrm flipV="1">
            <a:off x="2617365" y="1392572"/>
            <a:ext cx="0" cy="31878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直線矢印コネクタ 7"/>
          <p:cNvCxnSpPr/>
          <p:nvPr/>
        </p:nvCxnSpPr>
        <p:spPr>
          <a:xfrm>
            <a:off x="2608976" y="4634701"/>
            <a:ext cx="658535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直線矢印コネクタ 9"/>
          <p:cNvCxnSpPr/>
          <p:nvPr/>
        </p:nvCxnSpPr>
        <p:spPr>
          <a:xfrm>
            <a:off x="1654103" y="5502630"/>
            <a:ext cx="6207853" cy="2516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テキスト ボックス 10"/>
          <p:cNvSpPr txBox="1"/>
          <p:nvPr/>
        </p:nvSpPr>
        <p:spPr>
          <a:xfrm>
            <a:off x="8879557" y="4634701"/>
            <a:ext cx="646331" cy="369332"/>
          </a:xfrm>
          <a:prstGeom prst="rect">
            <a:avLst/>
          </a:prstGeom>
          <a:noFill/>
        </p:spPr>
        <p:txBody>
          <a:bodyPr wrap="none" rtlCol="0">
            <a:spAutoFit/>
          </a:bodyPr>
          <a:lstStyle/>
          <a:p>
            <a:pPr>
              <a:defRPr/>
            </a:pPr>
            <a:r>
              <a:rPr kumimoji="0" lang="ja-JP" altLang="en-US" kern="0" dirty="0">
                <a:solidFill>
                  <a:sysClr val="windowText" lastClr="000000"/>
                </a:solidFill>
              </a:rPr>
              <a:t>時間</a:t>
            </a:r>
            <a:endParaRPr lang="ja-JP" altLang="en-US" kern="0" dirty="0">
              <a:solidFill>
                <a:sysClr val="windowText" lastClr="000000"/>
              </a:solidFill>
            </a:endParaRPr>
          </a:p>
        </p:txBody>
      </p:sp>
      <p:sp>
        <p:nvSpPr>
          <p:cNvPr id="12" name="テキスト ボックス 11"/>
          <p:cNvSpPr txBox="1"/>
          <p:nvPr/>
        </p:nvSpPr>
        <p:spPr>
          <a:xfrm>
            <a:off x="2285810" y="1043201"/>
            <a:ext cx="646331" cy="369332"/>
          </a:xfrm>
          <a:prstGeom prst="rect">
            <a:avLst/>
          </a:prstGeom>
          <a:noFill/>
        </p:spPr>
        <p:txBody>
          <a:bodyPr wrap="none" rtlCol="0">
            <a:spAutoFit/>
          </a:bodyPr>
          <a:lstStyle/>
          <a:p>
            <a:pPr>
              <a:defRPr/>
            </a:pPr>
            <a:r>
              <a:rPr lang="ja-JP" altLang="en-US" kern="0" dirty="0">
                <a:solidFill>
                  <a:sysClr val="windowText" lastClr="000000"/>
                </a:solidFill>
              </a:rPr>
              <a:t>性能</a:t>
            </a:r>
          </a:p>
        </p:txBody>
      </p:sp>
      <p:cxnSp>
        <p:nvCxnSpPr>
          <p:cNvPr id="15" name="直線矢印コネクタ 14"/>
          <p:cNvCxnSpPr/>
          <p:nvPr/>
        </p:nvCxnSpPr>
        <p:spPr>
          <a:xfrm flipV="1">
            <a:off x="3745684" y="1921295"/>
            <a:ext cx="4328719" cy="3424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直線矢印コネクタ 15"/>
          <p:cNvCxnSpPr/>
          <p:nvPr/>
        </p:nvCxnSpPr>
        <p:spPr>
          <a:xfrm flipV="1">
            <a:off x="3745306" y="2175390"/>
            <a:ext cx="4302502" cy="3386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p:cNvCxnSpPr/>
          <p:nvPr/>
        </p:nvCxnSpPr>
        <p:spPr>
          <a:xfrm flipV="1">
            <a:off x="3745684" y="2437072"/>
            <a:ext cx="4345497" cy="3607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右矢印 29"/>
          <p:cNvSpPr/>
          <p:nvPr/>
        </p:nvSpPr>
        <p:spPr>
          <a:xfrm rot="20543229">
            <a:off x="4008417" y="2126110"/>
            <a:ext cx="3070370" cy="397558"/>
          </a:xfrm>
          <a:prstGeom prst="rightArrow">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31" name="テキスト ボックス 30"/>
          <p:cNvSpPr txBox="1"/>
          <p:nvPr/>
        </p:nvSpPr>
        <p:spPr>
          <a:xfrm>
            <a:off x="6580764" y="1251946"/>
            <a:ext cx="2265364" cy="369332"/>
          </a:xfrm>
          <a:prstGeom prst="rect">
            <a:avLst/>
          </a:prstGeom>
          <a:solidFill>
            <a:schemeClr val="accent6">
              <a:lumMod val="60000"/>
              <a:lumOff val="40000"/>
            </a:schemeClr>
          </a:solidFill>
        </p:spPr>
        <p:txBody>
          <a:bodyPr wrap="none" rtlCol="0">
            <a:spAutoFit/>
          </a:bodyPr>
          <a:lstStyle/>
          <a:p>
            <a:pPr>
              <a:defRPr/>
            </a:pPr>
            <a:r>
              <a:rPr lang="ja-JP" altLang="en-US" kern="0" dirty="0">
                <a:solidFill>
                  <a:sysClr val="windowText" lastClr="000000"/>
                </a:solidFill>
              </a:rPr>
              <a:t>持続的イノベーション</a:t>
            </a:r>
          </a:p>
        </p:txBody>
      </p:sp>
      <p:sp>
        <p:nvSpPr>
          <p:cNvPr id="32" name="右矢印 31"/>
          <p:cNvSpPr/>
          <p:nvPr/>
        </p:nvSpPr>
        <p:spPr>
          <a:xfrm rot="20543229">
            <a:off x="4042988" y="3567993"/>
            <a:ext cx="3070370" cy="626075"/>
          </a:xfrm>
          <a:prstGeom prst="rightArrow">
            <a:avLst/>
          </a:prstGeom>
          <a:solidFill>
            <a:schemeClr val="accent1">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34" name="テキスト ボックス 33"/>
          <p:cNvSpPr txBox="1"/>
          <p:nvPr/>
        </p:nvSpPr>
        <p:spPr>
          <a:xfrm>
            <a:off x="7214532" y="3229761"/>
            <a:ext cx="3563796" cy="369332"/>
          </a:xfrm>
          <a:prstGeom prst="rect">
            <a:avLst/>
          </a:prstGeom>
          <a:solidFill>
            <a:schemeClr val="accent1">
              <a:lumMod val="60000"/>
              <a:lumOff val="40000"/>
            </a:schemeClr>
          </a:solidFill>
          <a:ln>
            <a:solidFill>
              <a:schemeClr val="accent1">
                <a:lumMod val="60000"/>
                <a:lumOff val="40000"/>
              </a:schemeClr>
            </a:solidFill>
          </a:ln>
        </p:spPr>
        <p:txBody>
          <a:bodyPr wrap="none" rtlCol="0">
            <a:spAutoFit/>
          </a:bodyPr>
          <a:lstStyle/>
          <a:p>
            <a:pPr>
              <a:defRPr/>
            </a:pPr>
            <a:r>
              <a:rPr kumimoji="0" lang="ja-JP" altLang="en-US" kern="0" dirty="0">
                <a:solidFill>
                  <a:sysClr val="windowText" lastClr="000000"/>
                </a:solidFill>
              </a:rPr>
              <a:t>ローエンド型破壊的イノベーション</a:t>
            </a:r>
            <a:endParaRPr lang="ja-JP" altLang="en-US" kern="0" dirty="0">
              <a:solidFill>
                <a:sysClr val="windowText" lastClr="000000"/>
              </a:solidFill>
            </a:endParaRPr>
          </a:p>
        </p:txBody>
      </p:sp>
      <p:sp>
        <p:nvSpPr>
          <p:cNvPr id="35" name="右矢印 34"/>
          <p:cNvSpPr/>
          <p:nvPr/>
        </p:nvSpPr>
        <p:spPr>
          <a:xfrm rot="16200000">
            <a:off x="-278523" y="3590966"/>
            <a:ext cx="3818729" cy="45719"/>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endParaRPr>
          </a:p>
        </p:txBody>
      </p:sp>
      <p:sp>
        <p:nvSpPr>
          <p:cNvPr id="37" name="右矢印 36"/>
          <p:cNvSpPr/>
          <p:nvPr/>
        </p:nvSpPr>
        <p:spPr>
          <a:xfrm rot="20587238">
            <a:off x="1657558" y="4275450"/>
            <a:ext cx="1732497" cy="8455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ltLang="ja-JP" kern="0" dirty="0">
              <a:solidFill>
                <a:sysClr val="windowText" lastClr="000000"/>
              </a:solidFill>
            </a:endParaRPr>
          </a:p>
          <a:p>
            <a:pPr algn="ctr">
              <a:defRPr/>
            </a:pPr>
            <a:endParaRPr lang="ja-JP" altLang="en-US" kern="0" dirty="0">
              <a:solidFill>
                <a:sysClr val="windowText" lastClr="000000"/>
              </a:solidFill>
            </a:endParaRPr>
          </a:p>
        </p:txBody>
      </p:sp>
      <p:sp>
        <p:nvSpPr>
          <p:cNvPr id="38" name="テキスト ボックス 37"/>
          <p:cNvSpPr txBox="1"/>
          <p:nvPr/>
        </p:nvSpPr>
        <p:spPr>
          <a:xfrm>
            <a:off x="3063104" y="4778416"/>
            <a:ext cx="3145413" cy="923330"/>
          </a:xfrm>
          <a:prstGeom prst="rect">
            <a:avLst/>
          </a:prstGeom>
          <a:solidFill>
            <a:srgbClr val="FF0000"/>
          </a:solidFill>
        </p:spPr>
        <p:txBody>
          <a:bodyPr wrap="none" rtlCol="0">
            <a:spAutoFit/>
          </a:bodyPr>
          <a:lstStyle/>
          <a:p>
            <a:pPr>
              <a:defRPr/>
            </a:pPr>
            <a:r>
              <a:rPr lang="ja-JP" altLang="en-US" kern="0" dirty="0">
                <a:solidFill>
                  <a:sysClr val="windowText" lastClr="000000"/>
                </a:solidFill>
              </a:rPr>
              <a:t>新市場型破壊的イノベーション</a:t>
            </a:r>
            <a:endParaRPr lang="en-US" altLang="ja-JP" kern="0" dirty="0">
              <a:solidFill>
                <a:sysClr val="windowText" lastClr="000000"/>
              </a:solidFill>
            </a:endParaRPr>
          </a:p>
          <a:p>
            <a:pPr>
              <a:defRPr/>
            </a:pPr>
            <a:r>
              <a:rPr lang="ja-JP" altLang="en-US" kern="0" dirty="0">
                <a:solidFill>
                  <a:sysClr val="windowText" lastClr="000000"/>
                </a:solidFill>
              </a:rPr>
              <a:t>（無消費との対抗）</a:t>
            </a:r>
            <a:endParaRPr lang="en-US" altLang="ja-JP" kern="0" dirty="0">
              <a:solidFill>
                <a:sysClr val="windowText" lastClr="000000"/>
              </a:solidFill>
            </a:endParaRPr>
          </a:p>
          <a:p>
            <a:pPr>
              <a:defRPr/>
            </a:pPr>
            <a:r>
              <a:rPr lang="ja-JP" altLang="en-US" kern="0" dirty="0">
                <a:solidFill>
                  <a:sysClr val="windowText" lastClr="000000"/>
                </a:solidFill>
              </a:rPr>
              <a:t>新市場を生み出す</a:t>
            </a:r>
          </a:p>
        </p:txBody>
      </p:sp>
      <p:sp>
        <p:nvSpPr>
          <p:cNvPr id="39" name="テキスト ボックス 38"/>
          <p:cNvSpPr txBox="1"/>
          <p:nvPr/>
        </p:nvSpPr>
        <p:spPr>
          <a:xfrm>
            <a:off x="873387" y="2235692"/>
            <a:ext cx="822661" cy="923330"/>
          </a:xfrm>
          <a:prstGeom prst="rect">
            <a:avLst/>
          </a:prstGeom>
          <a:noFill/>
        </p:spPr>
        <p:txBody>
          <a:bodyPr wrap="none" rtlCol="0">
            <a:spAutoFit/>
          </a:bodyPr>
          <a:lstStyle/>
          <a:p>
            <a:pPr>
              <a:defRPr/>
            </a:pPr>
            <a:r>
              <a:rPr lang="ja-JP" altLang="en-US" kern="0" dirty="0">
                <a:solidFill>
                  <a:sysClr val="windowText" lastClr="000000"/>
                </a:solidFill>
              </a:rPr>
              <a:t>異なる</a:t>
            </a:r>
            <a:endParaRPr lang="en-US" altLang="ja-JP" kern="0" dirty="0">
              <a:solidFill>
                <a:sysClr val="windowText" lastClr="000000"/>
              </a:solidFill>
            </a:endParaRPr>
          </a:p>
          <a:p>
            <a:pPr>
              <a:defRPr/>
            </a:pPr>
            <a:r>
              <a:rPr kumimoji="0" lang="ja-JP" altLang="en-US" kern="0" dirty="0">
                <a:solidFill>
                  <a:sysClr val="windowText" lastClr="000000"/>
                </a:solidFill>
              </a:rPr>
              <a:t>性能</a:t>
            </a:r>
            <a:endParaRPr kumimoji="0" lang="en-US" altLang="ja-JP" kern="0" dirty="0">
              <a:solidFill>
                <a:sysClr val="windowText" lastClr="000000"/>
              </a:solidFill>
            </a:endParaRPr>
          </a:p>
          <a:p>
            <a:pPr>
              <a:defRPr/>
            </a:pPr>
            <a:r>
              <a:rPr lang="ja-JP" altLang="en-US" kern="0" dirty="0">
                <a:solidFill>
                  <a:sysClr val="windowText" lastClr="000000"/>
                </a:solidFill>
              </a:rPr>
              <a:t>尺度</a:t>
            </a:r>
          </a:p>
        </p:txBody>
      </p:sp>
      <p:sp>
        <p:nvSpPr>
          <p:cNvPr id="40" name="テキスト ボックス 39"/>
          <p:cNvSpPr txBox="1"/>
          <p:nvPr/>
        </p:nvSpPr>
        <p:spPr>
          <a:xfrm>
            <a:off x="1811089" y="5701746"/>
            <a:ext cx="1569660" cy="646331"/>
          </a:xfrm>
          <a:prstGeom prst="rect">
            <a:avLst/>
          </a:prstGeom>
          <a:noFill/>
        </p:spPr>
        <p:txBody>
          <a:bodyPr wrap="none" rtlCol="0">
            <a:spAutoFit/>
          </a:bodyPr>
          <a:lstStyle/>
          <a:p>
            <a:pPr>
              <a:defRPr/>
            </a:pPr>
            <a:r>
              <a:rPr lang="ja-JP" altLang="en-US" kern="0" dirty="0">
                <a:solidFill>
                  <a:sysClr val="windowText" lastClr="000000"/>
                </a:solidFill>
              </a:rPr>
              <a:t>無消費者</a:t>
            </a:r>
            <a:endParaRPr lang="en-US" altLang="ja-JP" kern="0" dirty="0">
              <a:solidFill>
                <a:sysClr val="windowText" lastClr="000000"/>
              </a:solidFill>
            </a:endParaRPr>
          </a:p>
          <a:p>
            <a:pPr>
              <a:defRPr/>
            </a:pPr>
            <a:r>
              <a:rPr kumimoji="0" lang="ja-JP" altLang="en-US" kern="0" dirty="0">
                <a:solidFill>
                  <a:sysClr val="windowText" lastClr="000000"/>
                </a:solidFill>
              </a:rPr>
              <a:t>無消費の社会</a:t>
            </a:r>
            <a:endParaRPr lang="ja-JP" altLang="en-US" kern="0" dirty="0">
              <a:solidFill>
                <a:sysClr val="windowText" lastClr="000000"/>
              </a:solidFill>
            </a:endParaRPr>
          </a:p>
        </p:txBody>
      </p:sp>
      <p:sp>
        <p:nvSpPr>
          <p:cNvPr id="41" name="テキスト ボックス 40"/>
          <p:cNvSpPr txBox="1"/>
          <p:nvPr/>
        </p:nvSpPr>
        <p:spPr>
          <a:xfrm>
            <a:off x="509471" y="114552"/>
            <a:ext cx="9447329" cy="584775"/>
          </a:xfrm>
          <a:prstGeom prst="rect">
            <a:avLst/>
          </a:prstGeom>
          <a:noFill/>
        </p:spPr>
        <p:txBody>
          <a:bodyPr wrap="square" rtlCol="0">
            <a:spAutoFit/>
          </a:bodyPr>
          <a:lstStyle/>
          <a:p>
            <a:pPr>
              <a:defRPr/>
            </a:pPr>
            <a:r>
              <a:rPr lang="ja-JP" altLang="en-US" sz="3200" kern="0" dirty="0">
                <a:solidFill>
                  <a:sysClr val="windowText" lastClr="000000"/>
                </a:solidFill>
              </a:rPr>
              <a:t>（</a:t>
            </a:r>
            <a:r>
              <a:rPr lang="ja-JP" altLang="en-US" sz="3200" kern="0" dirty="0" smtClean="0">
                <a:solidFill>
                  <a:sysClr val="windowText" lastClr="000000"/>
                </a:solidFill>
              </a:rPr>
              <a:t>参考）持続的</a:t>
            </a:r>
            <a:r>
              <a:rPr lang="ja-JP" altLang="en-US" sz="3200" kern="0" dirty="0">
                <a:solidFill>
                  <a:sysClr val="windowText" lastClr="000000"/>
                </a:solidFill>
              </a:rPr>
              <a:t>イノベーションと破壊的イノベーション</a:t>
            </a:r>
          </a:p>
        </p:txBody>
      </p:sp>
    </p:spTree>
    <p:extLst>
      <p:ext uri="{BB962C8B-B14F-4D97-AF65-F5344CB8AC3E}">
        <p14:creationId xmlns:p14="http://schemas.microsoft.com/office/powerpoint/2010/main" val="337688990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KOMATSU　テンプレート　標準">
  <a:themeElements>
    <a:clrScheme name="KOMATSU　テンプレート　標準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OMATSU　テンプレート　標準">
      <a:majorFont>
        <a:latin typeface="ＭＳ Ｐゴシック"/>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OMATSU　テンプレート　標準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OMATSU　テンプレート　標準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OMATSU　テンプレート　標準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OMATSU　テンプレート　標準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OMATSU　テンプレート　標準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OMATSU　テンプレート　標準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OMATSU　テンプレート　標準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accent5"/>
          </a:solidFill>
        </a:ln>
      </a:spPr>
      <a:bodyPr rtlCol="0" anchor="ctr"/>
      <a:lstStyle>
        <a:defPPr algn="ctr">
          <a:defRPr kumimoji="1" dirty="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smtClean="0">
            <a:latin typeface="メイリオ"/>
            <a:ea typeface="メイリオ"/>
            <a:cs typeface="メイリオ"/>
          </a:defRPr>
        </a:defPPr>
      </a:lstStyle>
    </a:txDef>
  </a:objectDefaults>
  <a:extraClrSchemeLst/>
</a:theme>
</file>

<file path=ppt/theme/theme7.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TotalTime>
  <Words>5454</Words>
  <Application>Microsoft Office PowerPoint</Application>
  <PresentationFormat>ユーザー設定</PresentationFormat>
  <Paragraphs>993</Paragraphs>
  <Slides>90</Slides>
  <Notes>49</Notes>
  <HiddenSlides>0</HiddenSlides>
  <MMClips>0</MMClips>
  <ScaleCrop>false</ScaleCrop>
  <HeadingPairs>
    <vt:vector size="6" baseType="variant">
      <vt:variant>
        <vt:lpstr>テーマ</vt:lpstr>
      </vt:variant>
      <vt:variant>
        <vt:i4>6</vt:i4>
      </vt:variant>
      <vt:variant>
        <vt:lpstr>埋め込まれた OLE サーバー</vt:lpstr>
      </vt:variant>
      <vt:variant>
        <vt:i4>4</vt:i4>
      </vt:variant>
      <vt:variant>
        <vt:lpstr>スライド タイトル</vt:lpstr>
      </vt:variant>
      <vt:variant>
        <vt:i4>90</vt:i4>
      </vt:variant>
    </vt:vector>
  </HeadingPairs>
  <TitlesOfParts>
    <vt:vector size="100" baseType="lpstr">
      <vt:lpstr>HDOfficeLightV0</vt:lpstr>
      <vt:lpstr>1_HDOfficeLightV0</vt:lpstr>
      <vt:lpstr>標準デザイン</vt:lpstr>
      <vt:lpstr>Office ​​テーマ</vt:lpstr>
      <vt:lpstr>KOMATSU　テンプレート　標準</vt:lpstr>
      <vt:lpstr>ホワイト</vt:lpstr>
      <vt:lpstr>Chart</vt:lpstr>
      <vt:lpstr>文書</vt:lpstr>
      <vt:lpstr>Worksheet</vt:lpstr>
      <vt:lpstr>ｸﾘｯﾌﾟ</vt:lpstr>
      <vt:lpstr>PowerPoint プレゼンテーション</vt:lpstr>
      <vt:lpstr>自己紹介</vt:lpstr>
      <vt:lpstr>PowerPoint プレゼンテーション</vt:lpstr>
      <vt:lpstr>よく聞く話</vt:lpstr>
      <vt:lpstr>PowerPoint プレゼンテーション</vt:lpstr>
      <vt:lpstr>上場企業の条件</vt:lpstr>
      <vt:lpstr>PowerPoint プレゼンテーション</vt:lpstr>
      <vt:lpstr>無形資産と有形資産</vt:lpstr>
      <vt:lpstr>　Ｂ２Ｂブランディングの目に見える効能</vt:lpstr>
      <vt:lpstr>事業所購買行動プロセス</vt:lpstr>
      <vt:lpstr>調査概要</vt:lpstr>
      <vt:lpstr>声をかけた理由</vt:lpstr>
      <vt:lpstr>最終的に選んだ理由</vt:lpstr>
      <vt:lpstr>「声かけ」「最終選択」と理由の相関係数</vt:lpstr>
      <vt:lpstr>顧客に対する効果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顧客に対する効果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マーケティング３．０</vt:lpstr>
      <vt:lpstr>ソーシャルマーケティングの特徴</vt:lpstr>
      <vt:lpstr>PowerPoint プレゼンテーション</vt:lpstr>
      <vt:lpstr>PowerPoint プレゼンテーション</vt:lpstr>
      <vt:lpstr>PowerPoint プレゼンテーション</vt:lpstr>
      <vt:lpstr>社会的課題を解決するソーシャルビジネス</vt:lpstr>
      <vt:lpstr>ビジネスモデルとインパクト</vt:lpstr>
      <vt:lpstr>PowerPoint プレゼンテーション</vt:lpstr>
      <vt:lpstr>日本の超長期の人口推移</vt:lpstr>
      <vt:lpstr>日本の人口推移（３区分年代別）</vt:lpstr>
      <vt:lpstr>２０５０年における都道府県別の人口増減率比較</vt:lpstr>
      <vt:lpstr>都道府県別合計特殊出生率</vt:lpstr>
      <vt:lpstr>NHKスペシャル</vt:lpstr>
      <vt:lpstr>NHKスペシャル「縮小ニッポンの衝撃」</vt:lpstr>
      <vt:lpstr>PowerPoint プレゼンテーション</vt:lpstr>
      <vt:lpstr>人口減少によって生じる悪い影響と氷見市版地方創生総合戦略の目的</vt:lpstr>
      <vt:lpstr>氷見市の総人口の将来推計</vt:lpstr>
      <vt:lpstr>氷見市の人口構成の変化による高齢化の進展</vt:lpstr>
      <vt:lpstr>氷見市の集落内人口増減</vt:lpstr>
      <vt:lpstr>氷見市版地方創生戦略の４つの基本目標</vt:lpstr>
      <vt:lpstr>４つの基本目標と人口増加のためにめざす成果</vt:lpstr>
      <vt:lpstr>到達目標の考え方　～基本目標Ⅰ～</vt:lpstr>
      <vt:lpstr>到達目標の考え方　～基本目標Ⅱ～</vt:lpstr>
      <vt:lpstr>到達目標の考え方　～基本目標Ⅲ～</vt:lpstr>
      <vt:lpstr>到達目標の考え方　～基本目標Ⅳ～</vt:lpstr>
      <vt:lpstr>PowerPoint プレゼンテーション</vt:lpstr>
      <vt:lpstr>氷見市役所</vt:lpstr>
      <vt:lpstr>リコクリ</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日立ソーシャルイノベーション</vt:lpstr>
      <vt:lpstr>日立ソーシャルイノベーション</vt:lpstr>
      <vt:lpstr>日立ソーシャルイノベーション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まとめ</vt:lpstr>
      <vt:lpstr>参考資料</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横田浩一</dc:creator>
  <cp:lastModifiedBy>yokota2</cp:lastModifiedBy>
  <cp:revision>63</cp:revision>
  <dcterms:created xsi:type="dcterms:W3CDTF">2016-04-27T00:52:45Z</dcterms:created>
  <dcterms:modified xsi:type="dcterms:W3CDTF">2016-11-20T14:15:20Z</dcterms:modified>
</cp:coreProperties>
</file>